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74" r:id="rId1"/>
  </p:sldMasterIdLst>
  <p:notesMasterIdLst>
    <p:notesMasterId r:id="rId4"/>
  </p:notesMasterIdLst>
  <p:sldIdLst>
    <p:sldId id="261" r:id="rId2"/>
    <p:sldId id="333" r:id="rId3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7285"/>
    <a:srgbClr val="0099CC"/>
    <a:srgbClr val="0099FF"/>
    <a:srgbClr val="FBB881"/>
    <a:srgbClr val="EFDFBF"/>
    <a:srgbClr val="DDDDDD"/>
    <a:srgbClr val="339933"/>
    <a:srgbClr val="F18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737" autoAdjust="0"/>
  </p:normalViewPr>
  <p:slideViewPr>
    <p:cSldViewPr>
      <p:cViewPr varScale="1">
        <p:scale>
          <a:sx n="70" d="100"/>
          <a:sy n="70" d="100"/>
        </p:scale>
        <p:origin x="11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fr-FR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EE040B99-18A0-496F-ACB5-0A522B14B2DC}" type="datetimeFigureOut">
              <a:rPr lang="fr-FR"/>
              <a:pPr/>
              <a:t>23/02/2015</a:t>
            </a:fld>
            <a:endParaRPr lang="fr-F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fr-FR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B1A26E04-EA37-414C-8528-9852602DB893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8587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38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Des liens sont à créer entre le programme d’éco droit des bacs pros tertiaires et les aspects juridiques déployés dans le référentiel du bac pro Métiers de la Sécurité</a:t>
            </a:r>
          </a:p>
          <a:p>
            <a:pPr>
              <a:buFontTx/>
              <a:buChar char="•"/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 Quelques propos de Mme Le Brethon (IGEN) lors du séminaire du 11 juin 2014 :</a:t>
            </a:r>
          </a:p>
          <a:p>
            <a:pPr lvl="1">
              <a:buFontTx/>
              <a:buChar char="•"/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 « </a:t>
            </a:r>
            <a:r>
              <a:rPr lang="fr-FR" altLang="fr-FR" i="1" smtClean="0">
                <a:latin typeface="Arial" panose="020B0604020202020204" pitchFamily="34" charset="0"/>
                <a:cs typeface="Arial" panose="020B0604020202020204" pitchFamily="34" charset="0"/>
              </a:rPr>
              <a:t>c’est une évolution et non une révolution</a:t>
            </a: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lvl="1">
              <a:buFontTx/>
              <a:buChar char="•"/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 «  </a:t>
            </a:r>
            <a:r>
              <a:rPr lang="fr-FR" altLang="fr-FR" i="1" smtClean="0">
                <a:latin typeface="Arial" panose="020B0604020202020204" pitchFamily="34" charset="0"/>
                <a:cs typeface="Arial" panose="020B0604020202020204" pitchFamily="34" charset="0"/>
              </a:rPr>
              <a:t>tout bac pro nécessite une continuité ../.. Le BTS est un élément souhaitable et incontournable</a:t>
            </a: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 » L’ambition est donc de construire à terme le BTS (logiquement dans le prolongement de la première session du bac pro MS. L’établissement d’un rapport d’opportunité est dans les tuyaux…</a:t>
            </a:r>
          </a:p>
          <a:p>
            <a:pPr lvl="1">
              <a:buFontTx/>
              <a:buChar char="•"/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 « </a:t>
            </a:r>
            <a:r>
              <a:rPr lang="fr-FR" altLang="fr-FR" i="1" smtClean="0">
                <a:latin typeface="Arial" panose="020B0604020202020204" pitchFamily="34" charset="0"/>
                <a:cs typeface="Arial" panose="020B0604020202020204" pitchFamily="34" charset="0"/>
              </a:rPr>
              <a:t>Il n’est pas question de couper les liens avec les SDIS</a:t>
            </a: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lvl="1">
              <a:buFontTx/>
              <a:buChar char="•"/>
            </a:pP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fr-FR" altLang="fr-FR" i="1" smtClean="0">
                <a:latin typeface="Arial" panose="020B0604020202020204" pitchFamily="34" charset="0"/>
                <a:cs typeface="Arial" panose="020B0604020202020204" pitchFamily="34" charset="0"/>
              </a:rPr>
              <a:t> Une dominante de PFMP ne colore pas un bac pro</a:t>
            </a:r>
            <a:r>
              <a:rPr lang="fr-FR" altLang="fr-FR" smtClean="0">
                <a:latin typeface="Arial" panose="020B0604020202020204" pitchFamily="34" charset="0"/>
                <a:cs typeface="Arial" panose="020B0604020202020204" pitchFamily="34" charset="0"/>
              </a:rPr>
              <a:t> » sous entendu, il ne peut y avoir de bac pro avec option en terminale professionnelle…</a:t>
            </a:r>
          </a:p>
        </p:txBody>
      </p:sp>
      <p:sp>
        <p:nvSpPr>
          <p:cNvPr id="163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3FC284-F4D2-4BA2-8F59-C7BB3E702A59}" type="slidenum">
              <a:rPr lang="fr-FR" altLang="fr-FR" sz="1200"/>
              <a:pPr eaLnBrk="1" hangingPunct="1"/>
              <a:t>2</a:t>
            </a:fld>
            <a:endParaRPr lang="fr-FR" altLang="fr-FR" sz="1200"/>
          </a:p>
        </p:txBody>
      </p:sp>
    </p:spTree>
    <p:extLst>
      <p:ext uri="{BB962C8B-B14F-4D97-AF65-F5344CB8AC3E}">
        <p14:creationId xmlns:p14="http://schemas.microsoft.com/office/powerpoint/2010/main" val="229951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65C6E6-D9D5-4506-A4E0-AE077FCE7CD0}" type="datetimeFigureOut">
              <a:rPr lang="fr-FR" smtClean="0"/>
              <a:pPr>
                <a:defRPr/>
              </a:pPr>
              <a:t>23/02/2015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13C75-1001-4096-A386-E13D240FA8C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0256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704D9D-E36C-45E7-9191-B4946FDD51DF}" type="datetimeFigureOut">
              <a:rPr lang="fr-FR" smtClean="0"/>
              <a:pPr>
                <a:defRPr/>
              </a:pPr>
              <a:t>23/02/2015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0D85D-7D3A-4B9A-AEFC-221E72AC155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13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1CCB08-DF8D-427C-BF2F-07FA3FD53438}" type="datetimeFigureOut">
              <a:rPr lang="fr-FR" smtClean="0"/>
              <a:pPr>
                <a:defRPr/>
              </a:pPr>
              <a:t>23/02/2015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C4EF3-A129-4A4D-9D5D-7F4D8E2210D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151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7B498-5EAB-404A-94CC-70D0B7AFA163}" type="datetimeFigureOut">
              <a:rPr lang="fr-FR" smtClean="0"/>
              <a:pPr>
                <a:defRPr/>
              </a:pPr>
              <a:t>23/02/2015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823F9-AB90-4FC5-9790-F2D42A71C26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177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D17552-1045-4893-B1F2-6DFCB02F4245}" type="datetimeFigureOut">
              <a:rPr lang="fr-FR" smtClean="0"/>
              <a:pPr>
                <a:defRPr/>
              </a:pPr>
              <a:t>23/02/2015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C77D8B-BED6-4E1F-8CB9-CD3E7FED8A2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66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1DC2A1-A7DF-4A6E-BC40-6B3761C896DB}" type="datetimeFigureOut">
              <a:rPr lang="fr-FR" smtClean="0"/>
              <a:pPr>
                <a:defRPr/>
              </a:pPr>
              <a:t>23/02/2015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CEF42-ADBB-4D74-BEC0-76088129B8C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214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3AA82-C1F4-47D2-B043-0C065210CEA4}" type="datetimeFigureOut">
              <a:rPr lang="fr-FR" smtClean="0"/>
              <a:pPr>
                <a:defRPr/>
              </a:pPr>
              <a:t>23/02/2015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55DE5-1004-489B-BD5F-BBCE34A521E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64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DD384-ED00-4396-B8DC-07605507D7E1}" type="datetimeFigureOut">
              <a:rPr lang="fr-FR" smtClean="0"/>
              <a:pPr>
                <a:defRPr/>
              </a:pPr>
              <a:t>23/02/2015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5882A-74E9-492B-9F92-CB3A5CF3466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00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49555-3698-460D-954B-B0E46A7968D8}" type="datetimeFigureOut">
              <a:rPr lang="fr-FR" smtClean="0"/>
              <a:pPr>
                <a:defRPr/>
              </a:pPr>
              <a:t>23/02/2015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634B8-47E1-4E36-A819-907E2470893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98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7304BD-7CFF-4E4D-8B34-39E974129594}" type="datetimeFigureOut">
              <a:rPr lang="fr-FR" smtClean="0"/>
              <a:pPr>
                <a:defRPr/>
              </a:pPr>
              <a:t>23/02/2015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44A300-F754-49D6-8EE3-6AA37836B55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88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32A6E1-4AB5-49CE-8F29-F016D35429D7}" type="datetimeFigureOut">
              <a:rPr lang="fr-FR" smtClean="0"/>
              <a:pPr>
                <a:defRPr/>
              </a:pPr>
              <a:t>23/02/2015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D9D3-25A4-4650-814E-33CF7EC94744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683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D17552-1045-4893-B1F2-6DFCB02F4245}" type="datetimeFigureOut">
              <a:rPr lang="fr-FR" smtClean="0"/>
              <a:pPr>
                <a:defRPr/>
              </a:pPr>
              <a:t>23/02/2015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C77D8B-BED6-4E1F-8CB9-CD3E7FED8A2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13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GRILLE%20HORAIRE%20BAC%20PRO%20TERTIAIRES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695879" cy="21602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dirty="0" smtClean="0"/>
              <a:t>Le bac professionnel VENTE</a:t>
            </a:r>
            <a:r>
              <a:rPr lang="fr-FR" dirty="0"/>
              <a:t/>
            </a:r>
            <a:br>
              <a:rPr lang="fr-FR" dirty="0"/>
            </a:br>
            <a:r>
              <a:rPr lang="fr-FR" sz="1800" i="1" dirty="0" smtClean="0"/>
              <a:t>Quelques données chiffrées…</a:t>
            </a:r>
            <a:r>
              <a:rPr lang="fr-FR" sz="1800" dirty="0"/>
              <a:t/>
            </a:r>
            <a:br>
              <a:rPr lang="fr-FR" sz="1800" dirty="0"/>
            </a:br>
            <a:endParaRPr lang="fr-FR" sz="1800" dirty="0"/>
          </a:p>
        </p:txBody>
      </p:sp>
      <p:pic>
        <p:nvPicPr>
          <p:cNvPr id="5" name="Picture 4" descr="SYMBOLE-ACAD-quadri-word-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" y="59938"/>
            <a:ext cx="31623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16_2014_ly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33" y="-2910"/>
            <a:ext cx="1535167" cy="1765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504" y="6453337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LP Louise Labé – Mardi 24 février 2015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SYMBOLE-ACAD-quadri-word-A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0161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2700338" y="333375"/>
            <a:ext cx="4895850" cy="647700"/>
          </a:xfrm>
          <a:solidFill>
            <a:srgbClr val="EAEAEA"/>
          </a:solidFill>
        </p:spPr>
        <p:txBody>
          <a:bodyPr/>
          <a:lstStyle/>
          <a:p>
            <a:pPr eaLnBrk="1" hangingPunct="1"/>
            <a:r>
              <a:rPr lang="fr-FR" altLang="fr-FR" sz="3200" dirty="0" smtClean="0"/>
              <a:t>Effectifs </a:t>
            </a:r>
            <a:endParaRPr lang="fr-FR" altLang="fr-FR" sz="3200" dirty="0" smtClean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84213" y="1484313"/>
            <a:ext cx="7848600" cy="4752975"/>
          </a:xfrm>
          <a:prstGeom prst="rect">
            <a:avLst/>
          </a:prstGeom>
          <a:solidFill>
            <a:srgbClr val="C0C0C0">
              <a:alpha val="2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8163" lvl="2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	</a:t>
            </a:r>
          </a:p>
          <a:p>
            <a:pPr>
              <a:defRPr/>
            </a:pPr>
            <a:r>
              <a:rPr lang="fr-FR" sz="2400" dirty="0">
                <a:latin typeface="Arial" charset="0"/>
                <a:cs typeface="Arial" charset="0"/>
              </a:rPr>
              <a:t>• Une réponse aux évolutions des métiers et aux besoins en emplois dans le champ de la sécurité</a:t>
            </a:r>
          </a:p>
          <a:p>
            <a:pPr>
              <a:defRPr/>
            </a:pPr>
            <a:endParaRPr lang="fr-FR" sz="2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r-FR" sz="2400" dirty="0">
                <a:latin typeface="Arial" charset="0"/>
                <a:cs typeface="Arial" charset="0"/>
              </a:rPr>
              <a:t>• Une mise en place du projet de l’élève par le choix d’une « dominante » pour les activités professionnelles</a:t>
            </a:r>
          </a:p>
          <a:p>
            <a:pPr>
              <a:defRPr/>
            </a:pPr>
            <a:endParaRPr lang="fr-FR" sz="2400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fr-FR" sz="2400" dirty="0">
                <a:latin typeface="Arial" charset="0"/>
                <a:cs typeface="Arial" charset="0"/>
              </a:rPr>
              <a:t>• Un rattachement à la </a:t>
            </a:r>
            <a:r>
              <a:rPr lang="fr-FR" sz="2400" dirty="0">
                <a:latin typeface="Arial" charset="0"/>
                <a:cs typeface="Arial" charset="0"/>
                <a:hlinkClick r:id="rId4" action="ppaction://hlinkfile"/>
              </a:rPr>
              <a:t>grille horaire n°2 </a:t>
            </a:r>
            <a:r>
              <a:rPr lang="fr-FR" sz="2400" dirty="0">
                <a:latin typeface="Arial" charset="0"/>
                <a:cs typeface="Arial" charset="0"/>
              </a:rPr>
              <a:t>avec intégration de l’économie-droit (</a:t>
            </a:r>
            <a:r>
              <a:rPr lang="fr-FR" sz="1400" dirty="0">
                <a:latin typeface="Arial" charset="0"/>
                <a:cs typeface="Arial" charset="0"/>
              </a:rPr>
              <a:t>BO n°20 du 20 mai 2010</a:t>
            </a:r>
            <a:r>
              <a:rPr lang="fr-FR" sz="2400" dirty="0">
                <a:latin typeface="Arial" charset="0"/>
                <a:cs typeface="Arial" charset="0"/>
              </a:rPr>
              <a:t>)</a:t>
            </a:r>
          </a:p>
          <a:p>
            <a:pPr marL="742950" lvl="1" indent="-285750">
              <a:defRPr/>
            </a:pPr>
            <a:endParaRPr lang="fr-FR" sz="2400" dirty="0">
              <a:latin typeface="Arial" charset="0"/>
              <a:cs typeface="Arial" charset="0"/>
            </a:endParaRPr>
          </a:p>
          <a:p>
            <a:pPr marL="538163" lvl="2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1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22611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3893</TotalTime>
  <Words>63</Words>
  <Application>Microsoft Office PowerPoint</Application>
  <PresentationFormat>Affichage à l'écran (4:3)</PresentationFormat>
  <Paragraphs>18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Calibri</vt:lpstr>
      <vt:lpstr>Arial</vt:lpstr>
      <vt:lpstr>Thème Office</vt:lpstr>
      <vt:lpstr>Le bac professionnel VENTE Quelques données chiffrées… </vt:lpstr>
      <vt:lpstr>Effectifs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Thierry</dc:creator>
  <cp:lastModifiedBy>CHARMOILLE Bruno</cp:lastModifiedBy>
  <cp:revision>91</cp:revision>
  <dcterms:created xsi:type="dcterms:W3CDTF">2012-03-14T13:35:50Z</dcterms:created>
  <dcterms:modified xsi:type="dcterms:W3CDTF">2015-02-23T18:37:55Z</dcterms:modified>
</cp:coreProperties>
</file>