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3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3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016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F00B0-6A16-4B96-B013-E70FE38A47C3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040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4244-5BDC-41AA-B90B-066687DC6A39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47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FE8C-7086-4F6D-9E7E-E67C46FA3C9F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08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 descr="SYMBOLE-ACAD-quadri-word-A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30188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2845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3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4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4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86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52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9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2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 descr="SYMBOLE-ACAD-quadri-word-A4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30188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417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DANE de ly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09120"/>
            <a:ext cx="4395999" cy="1315591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81236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TRAVAILLER AUTREMENT AVEC DES TABLETTES TACTILES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132856"/>
            <a:ext cx="8640960" cy="3993307"/>
          </a:xfrm>
        </p:spPr>
        <p:txBody>
          <a:bodyPr/>
          <a:lstStyle/>
          <a:p>
            <a:r>
              <a:rPr lang="fr-FR" sz="2400" dirty="0" smtClean="0"/>
              <a:t>Joëlle NEVEU-  LP Jules Verne Tarare </a:t>
            </a:r>
            <a:endParaRPr lang="fr-FR" sz="8000" dirty="0" smtClean="0"/>
          </a:p>
          <a:p>
            <a:r>
              <a:rPr lang="fr-FR" sz="2400" dirty="0" smtClean="0"/>
              <a:t>Audrey AUMASSON-  </a:t>
            </a:r>
            <a:r>
              <a:rPr lang="fr-FR" sz="2400" dirty="0" err="1" smtClean="0"/>
              <a:t>Segpa</a:t>
            </a:r>
            <a:r>
              <a:rPr lang="fr-FR" sz="2400" dirty="0" smtClean="0"/>
              <a:t> Collège Marie Laurencin Tarare</a:t>
            </a:r>
          </a:p>
          <a:p>
            <a:r>
              <a:rPr lang="fr-FR" sz="2400" dirty="0" smtClean="0"/>
              <a:t>Sophie BRENIER-  LPH « Les petites Bruyères » Saint-Chamond</a:t>
            </a:r>
          </a:p>
          <a:p>
            <a:r>
              <a:rPr lang="fr-FR" sz="2400" dirty="0" smtClean="0"/>
              <a:t>Christophe BARON-  LPH « Les petites Bruyères » Saint-Chamond</a:t>
            </a:r>
            <a:endParaRPr lang="fr-FR" sz="8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4" descr="https://encrypted-tbn0.gstatic.com/images?q=tbn:ANd9GcQXK0_YgIt5S34M5A_oOzCeSNC09eL7Nz0CQPuOOx7GACfZH3U39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4797152"/>
            <a:ext cx="2619948" cy="96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9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664296"/>
          </a:xfrm>
        </p:spPr>
        <p:txBody>
          <a:bodyPr/>
          <a:lstStyle/>
          <a:p>
            <a:pPr algn="ctr"/>
            <a:r>
              <a:rPr lang="fr-FR" dirty="0" smtClean="0"/>
              <a:t>La tablette nouvel outil pédagogique au service des élèves et des enseignants</a:t>
            </a:r>
            <a:endParaRPr lang="fr-FR" dirty="0"/>
          </a:p>
        </p:txBody>
      </p:sp>
      <p:pic>
        <p:nvPicPr>
          <p:cNvPr id="4" name="Picture 10" descr="C:\Users\aléxis\AppData\Local\Microsoft\Windows\Temporary Internet Files\Content.IE5\XNB2XNJO\freescale_tablet_pc_3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116632"/>
            <a:ext cx="182648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stomShape 1"/>
          <p:cNvSpPr/>
          <p:nvPr/>
        </p:nvSpPr>
        <p:spPr>
          <a:xfrm>
            <a:off x="2987824" y="5373216"/>
            <a:ext cx="3240360" cy="1152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fr-FR" sz="2400" dirty="0">
                <a:solidFill>
                  <a:srgbClr val="002060"/>
                </a:solidFill>
                <a:latin typeface="Gill Sans MT"/>
              </a:rPr>
              <a:t>Merci pour votre attention</a:t>
            </a:r>
          </a:p>
        </p:txBody>
      </p:sp>
      <p:pic>
        <p:nvPicPr>
          <p:cNvPr id="6" name="Picture 2" descr="F:\IMG_20160322_12484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2626151" cy="2047933"/>
          </a:xfrm>
          <a:prstGeom prst="rect">
            <a:avLst/>
          </a:prstGeom>
          <a:noFill/>
        </p:spPr>
      </p:pic>
      <p:pic>
        <p:nvPicPr>
          <p:cNvPr id="2051" name="Picture 3" descr="F:\IMG_20160322_12492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620000" y="-5715000"/>
            <a:ext cx="3901440" cy="2926080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1340768"/>
            <a:ext cx="251453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5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u contenu 4"/>
          <p:cNvSpPr>
            <a:spLocks noGrp="1"/>
          </p:cNvSpPr>
          <p:nvPr>
            <p:ph idx="1"/>
          </p:nvPr>
        </p:nvSpPr>
        <p:spPr>
          <a:xfrm>
            <a:off x="395536" y="2924944"/>
            <a:ext cx="8230369" cy="3600400"/>
          </a:xfrm>
        </p:spPr>
        <p:txBody>
          <a:bodyPr>
            <a:normAutofit/>
          </a:bodyPr>
          <a:lstStyle/>
          <a:p>
            <a:pPr algn="ctr"/>
            <a:endParaRPr lang="fr-FR" sz="2600" dirty="0" smtClean="0"/>
          </a:p>
          <a:p>
            <a:pPr algn="ctr"/>
            <a:r>
              <a:rPr lang="fr-FR" sz="2600" dirty="0" smtClean="0"/>
              <a:t>Expérimenter en cours de travaux pratiques et technologiques avec des premières BAC PRO Boulangerie-Pâtisserie.</a:t>
            </a:r>
          </a:p>
          <a:p>
            <a:pPr algn="ctr"/>
            <a:endParaRPr lang="fr-FR" sz="2600" dirty="0" smtClean="0"/>
          </a:p>
          <a:p>
            <a:pPr algn="ctr"/>
            <a:r>
              <a:rPr lang="fr-FR" sz="2600" dirty="0" smtClean="0"/>
              <a:t>Expérimenter en module AP avec des secondes  BAC PRO   (réalisation de tutoriels sur des gestes simples en pâtisserie).</a:t>
            </a:r>
          </a:p>
          <a:p>
            <a:pPr marL="0" indent="0" algn="just">
              <a:buFontTx/>
              <a:buNone/>
            </a:pPr>
            <a:endParaRPr lang="fr-FR" alt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Titre 3"/>
          <p:cNvSpPr>
            <a:spLocks noGrp="1"/>
          </p:cNvSpPr>
          <p:nvPr>
            <p:ph type="title"/>
          </p:nvPr>
        </p:nvSpPr>
        <p:spPr>
          <a:xfrm>
            <a:off x="3203848" y="116632"/>
            <a:ext cx="5688632" cy="1368152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Gill Sans MT" pitchFamily="34" charset="0"/>
                <a:cs typeface="Arial" charset="0"/>
              </a:rPr>
              <a:t> La tablette tactile  comme outil d’apprentissage</a:t>
            </a:r>
            <a:endParaRPr lang="fr-FR" altLang="fr-FR" sz="3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1700808"/>
            <a:ext cx="1944216" cy="145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1484784"/>
            <a:ext cx="1872208" cy="165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790952"/>
            <a:ext cx="3133355" cy="235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97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C:\Users\aléxis\AppData\Local\Microsoft\Windows\Temporary Internet Files\Content.IE5\KA58O4IJ\idee[1]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908720"/>
            <a:ext cx="1656184" cy="2233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aléxis\AppData\Local\Microsoft\Windows\Temporary Internet Files\Content.IE5\XNB2XNJO\freescale_tablet_pc_3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3068961"/>
            <a:ext cx="247113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itre 3"/>
          <p:cNvSpPr>
            <a:spLocks noGrp="1"/>
          </p:cNvSpPr>
          <p:nvPr>
            <p:ph type="title"/>
          </p:nvPr>
        </p:nvSpPr>
        <p:spPr>
          <a:xfrm>
            <a:off x="23083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altLang="fr-FR" sz="3600" dirty="0" smtClean="0">
                <a:solidFill>
                  <a:srgbClr val="FF9933"/>
                </a:solidFill>
              </a:rPr>
              <a:t>            </a:t>
            </a:r>
            <a:r>
              <a:rPr lang="fr-FR" sz="3600" dirty="0" smtClean="0">
                <a:solidFill>
                  <a:srgbClr val="572314"/>
                </a:solidFill>
                <a:latin typeface="Gill Sans MT" pitchFamily="34" charset="0"/>
              </a:rPr>
              <a:t>Objectifs de l’expérimentation 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altLang="fr-FR" sz="3600" dirty="0" smtClean="0">
              <a:solidFill>
                <a:srgbClr val="FF9933"/>
              </a:solidFill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179512" y="3429000"/>
            <a:ext cx="3095625" cy="1223962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fr-FR" sz="2400" dirty="0">
                <a:solidFill>
                  <a:prstClr val="white"/>
                </a:solidFill>
                <a:latin typeface="Gill Sans MT"/>
              </a:rPr>
              <a:t>Développer la  motivation</a:t>
            </a:r>
          </a:p>
        </p:txBody>
      </p:sp>
      <p:sp>
        <p:nvSpPr>
          <p:cNvPr id="7" name="CustomShape 1"/>
          <p:cNvSpPr/>
          <p:nvPr/>
        </p:nvSpPr>
        <p:spPr>
          <a:xfrm>
            <a:off x="5364088" y="4653136"/>
            <a:ext cx="3095625" cy="1223962"/>
          </a:xfrm>
          <a:prstGeom prst="ellipse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fr-FR" sz="2400" dirty="0">
                <a:solidFill>
                  <a:srgbClr val="002060"/>
                </a:solidFill>
                <a:latin typeface="Gill Sans MT"/>
              </a:rPr>
              <a:t>Développer l’autonomie</a:t>
            </a:r>
          </a:p>
        </p:txBody>
      </p:sp>
      <p:sp>
        <p:nvSpPr>
          <p:cNvPr id="8" name="CustomShape 2"/>
          <p:cNvSpPr/>
          <p:nvPr/>
        </p:nvSpPr>
        <p:spPr>
          <a:xfrm>
            <a:off x="5796136" y="2708920"/>
            <a:ext cx="3275856" cy="151216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fr-FR" sz="2400" dirty="0">
                <a:solidFill>
                  <a:srgbClr val="002060"/>
                </a:solidFill>
                <a:latin typeface="Gill Sans MT" pitchFamily="34" charset="0"/>
              </a:rPr>
              <a:t>Développer les compétences transversales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10" name="CustomShape 2"/>
          <p:cNvSpPr/>
          <p:nvPr/>
        </p:nvSpPr>
        <p:spPr>
          <a:xfrm>
            <a:off x="1547664" y="1340768"/>
            <a:ext cx="3808040" cy="1440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fr-FR" sz="2400" dirty="0">
                <a:ln>
                  <a:solidFill>
                    <a:srgbClr val="002060"/>
                  </a:solidFill>
                </a:ln>
                <a:solidFill>
                  <a:srgbClr val="000000"/>
                </a:solidFill>
                <a:latin typeface="Gill Sans MT" pitchFamily="34" charset="0"/>
              </a:rPr>
              <a:t>Développer les compétences professionnelles </a:t>
            </a:r>
            <a:endParaRPr lang="fr-FR" dirty="0">
              <a:ln>
                <a:solidFill>
                  <a:srgbClr val="002060"/>
                </a:solidFill>
              </a:ln>
              <a:solidFill>
                <a:prstClr val="black"/>
              </a:solidFill>
              <a:latin typeface="Gill Sans MT" pitchFamily="34" charset="0"/>
            </a:endParaRPr>
          </a:p>
        </p:txBody>
      </p:sp>
      <p:sp>
        <p:nvSpPr>
          <p:cNvPr id="11" name="CustomShape 2"/>
          <p:cNvSpPr/>
          <p:nvPr/>
        </p:nvSpPr>
        <p:spPr>
          <a:xfrm>
            <a:off x="2123728" y="5229200"/>
            <a:ext cx="2592387" cy="1222375"/>
          </a:xfrm>
          <a:prstGeom prst="ellipse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fr-FR" sz="2400" dirty="0">
                <a:solidFill>
                  <a:srgbClr val="000000"/>
                </a:solidFill>
                <a:latin typeface="Gill Sans MT" pitchFamily="34" charset="0"/>
              </a:rPr>
              <a:t>Pédagogie différenciée active  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4083522"/>
            <a:ext cx="2736304" cy="25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7"/>
            <a:ext cx="8229600" cy="4896544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tablette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outil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facile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d’utilisation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 On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peut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filmer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geste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technique précis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réalisé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soit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par un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élève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soit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par le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professeur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Prises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de photos de production qui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serviront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pour la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synthèse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du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cours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travaux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pratiques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et en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technologie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ustomShape 2"/>
          <p:cNvSpPr/>
          <p:nvPr/>
        </p:nvSpPr>
        <p:spPr>
          <a:xfrm>
            <a:off x="2771800" y="188640"/>
            <a:ext cx="3808040" cy="1440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fr-FR" sz="2400" dirty="0">
                <a:ln>
                  <a:solidFill>
                    <a:srgbClr val="002060"/>
                  </a:solidFill>
                </a:ln>
                <a:solidFill>
                  <a:srgbClr val="000000"/>
                </a:solidFill>
                <a:latin typeface="Gill Sans MT" pitchFamily="34" charset="0"/>
              </a:rPr>
              <a:t>Développer les compétences professionnelles </a:t>
            </a:r>
            <a:endParaRPr lang="fr-FR" dirty="0">
              <a:ln>
                <a:solidFill>
                  <a:srgbClr val="002060"/>
                </a:solidFill>
              </a:ln>
              <a:solidFill>
                <a:prstClr val="black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4110306"/>
            <a:ext cx="2376264" cy="255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223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4281339"/>
          </a:xfrm>
        </p:spPr>
        <p:txBody>
          <a:bodyPr>
            <a:normAutofit/>
          </a:bodyPr>
          <a:lstStyle/>
          <a:p>
            <a:r>
              <a:rPr lang="fr-FR" sz="2200" dirty="0" smtClean="0">
                <a:latin typeface="Arial" pitchFamily="34" charset="0"/>
                <a:cs typeface="Arial" pitchFamily="34" charset="0"/>
              </a:rPr>
              <a:t>Réaliser une banque  de données (vidéo et photos) sur les techniques de base (les pâtes, les crèmes) ; ceci sur plusieurs années</a:t>
            </a:r>
          </a:p>
          <a:p>
            <a:r>
              <a:rPr lang="fr-FR" sz="2200" dirty="0" smtClean="0">
                <a:latin typeface="Arial" pitchFamily="34" charset="0"/>
                <a:cs typeface="Arial" pitchFamily="34" charset="0"/>
              </a:rPr>
              <a:t>Réaliser une banque de données (photos) sur les thèmes des examens “boulangerie pâtisserie” de l’année.</a:t>
            </a:r>
            <a:endParaRPr lang="fr-FR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581128"/>
            <a:ext cx="2160240" cy="190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4581128"/>
            <a:ext cx="2317806" cy="195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4509120"/>
            <a:ext cx="194421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ustomShape 2"/>
          <p:cNvSpPr/>
          <p:nvPr/>
        </p:nvSpPr>
        <p:spPr>
          <a:xfrm>
            <a:off x="2771800" y="188640"/>
            <a:ext cx="3808040" cy="1440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fr-FR" sz="2400" dirty="0">
                <a:ln>
                  <a:solidFill>
                    <a:srgbClr val="002060"/>
                  </a:solidFill>
                </a:ln>
                <a:solidFill>
                  <a:srgbClr val="000000"/>
                </a:solidFill>
                <a:latin typeface="Gill Sans MT" pitchFamily="34" charset="0"/>
              </a:rPr>
              <a:t>Développer les compétences professionnelles </a:t>
            </a:r>
            <a:endParaRPr lang="fr-FR" dirty="0">
              <a:ln>
                <a:solidFill>
                  <a:srgbClr val="002060"/>
                </a:solidFill>
              </a:ln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0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237931"/>
          </a:xfrm>
        </p:spPr>
        <p:txBody>
          <a:bodyPr/>
          <a:lstStyle/>
          <a:p>
            <a:r>
              <a:rPr lang="fr-FR" sz="2200" dirty="0" smtClean="0">
                <a:latin typeface="Arial" pitchFamily="34" charset="0"/>
                <a:cs typeface="Arial" pitchFamily="34" charset="0"/>
              </a:rPr>
              <a:t>Réaliser à l’aide d’application ex. COM-PHONE ou WPS des tutoriels : montage d’entremets, fabrication de pain, de roses en pâte d’amande.</a:t>
            </a:r>
            <a:r>
              <a:rPr lang="fr-F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fr-FR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200" dirty="0" smtClean="0">
                <a:latin typeface="Arial" pitchFamily="34" charset="0"/>
                <a:cs typeface="Arial" pitchFamily="34" charset="0"/>
              </a:rPr>
              <a:t>Confectionner un book des réalisations de TP avec BOOK CREATOR. </a:t>
            </a:r>
            <a:endParaRPr lang="fr-FR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1403648" y="260648"/>
            <a:ext cx="3808040" cy="1440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fr-FR" sz="2400" dirty="0">
                <a:ln>
                  <a:solidFill>
                    <a:srgbClr val="002060"/>
                  </a:solidFill>
                </a:ln>
                <a:solidFill>
                  <a:srgbClr val="000000"/>
                </a:solidFill>
                <a:latin typeface="Gill Sans MT" pitchFamily="34" charset="0"/>
              </a:rPr>
              <a:t>Développer les compétences professionnelles </a:t>
            </a:r>
            <a:endParaRPr lang="fr-FR" dirty="0">
              <a:ln>
                <a:solidFill>
                  <a:srgbClr val="002060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5652120" y="260648"/>
            <a:ext cx="3024336" cy="136815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fr-FR" sz="2400" dirty="0">
                <a:solidFill>
                  <a:srgbClr val="002060"/>
                </a:solidFill>
                <a:latin typeface="Gill Sans MT" pitchFamily="34" charset="0"/>
              </a:rPr>
              <a:t>Développer les compétences transversales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1028" name="Picture 4" descr="F:\book créat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221088"/>
            <a:ext cx="2143125" cy="2143125"/>
          </a:xfrm>
          <a:prstGeom prst="rect">
            <a:avLst/>
          </a:prstGeom>
          <a:noFill/>
        </p:spPr>
      </p:pic>
      <p:pic>
        <p:nvPicPr>
          <p:cNvPr id="1029" name="Picture 5" descr="F:\come-ph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71703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98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fr-FR" sz="2200" dirty="0" smtClean="0">
                <a:latin typeface="Arial" pitchFamily="34" charset="0"/>
                <a:cs typeface="Arial" pitchFamily="34" charset="0"/>
              </a:rPr>
              <a:t>S’informer sur internet : visites de sites professionnels, recherche sur les thèmes de l’examen...</a:t>
            </a:r>
          </a:p>
          <a:p>
            <a:pPr>
              <a:buNone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200" dirty="0" smtClean="0">
                <a:latin typeface="Arial" pitchFamily="34" charset="0"/>
                <a:cs typeface="Arial" pitchFamily="34" charset="0"/>
              </a:rPr>
              <a:t>Créer des tutoriels écrits et oraux, développer la communication orale et écrite</a:t>
            </a:r>
          </a:p>
          <a:p>
            <a:pPr>
              <a:buNone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200" dirty="0" smtClean="0">
                <a:latin typeface="Arial" pitchFamily="34" charset="0"/>
                <a:cs typeface="Arial" pitchFamily="34" charset="0"/>
              </a:rPr>
              <a:t>Exposer à l’oral les présentations   </a:t>
            </a:r>
            <a:endParaRPr lang="fr-FR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4149826"/>
            <a:ext cx="2664296" cy="230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293096"/>
            <a:ext cx="2941333" cy="22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ustomShape 2"/>
          <p:cNvSpPr/>
          <p:nvPr/>
        </p:nvSpPr>
        <p:spPr>
          <a:xfrm>
            <a:off x="3275856" y="188640"/>
            <a:ext cx="3024336" cy="136815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fr-FR" sz="2400" dirty="0">
                <a:solidFill>
                  <a:srgbClr val="002060"/>
                </a:solidFill>
                <a:latin typeface="Gill Sans MT" pitchFamily="34" charset="0"/>
              </a:rPr>
              <a:t>Développer les compétences transversales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51520" y="2287413"/>
            <a:ext cx="8589640" cy="4525963"/>
          </a:xfrm>
        </p:spPr>
        <p:txBody>
          <a:bodyPr>
            <a:normAutofit/>
          </a:bodyPr>
          <a:lstStyle/>
          <a:p>
            <a:pPr algn="ctr"/>
            <a:r>
              <a:rPr lang="fr-FR" sz="2200" dirty="0" smtClean="0">
                <a:latin typeface="Arial" pitchFamily="34" charset="0"/>
                <a:cs typeface="Arial" pitchFamily="34" charset="0"/>
              </a:rPr>
              <a:t>L’outil est disponible très rapidement pour un élève qui ne maitrise pas une technique</a:t>
            </a:r>
          </a:p>
          <a:p>
            <a:pPr algn="ctr">
              <a:buNone/>
            </a:pPr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200" dirty="0" smtClean="0">
                <a:latin typeface="Arial" pitchFamily="34" charset="0"/>
                <a:cs typeface="Arial" pitchFamily="34" charset="0"/>
              </a:rPr>
              <a:t>Chaque élève va aller chercher ce dont il a besoin</a:t>
            </a:r>
          </a:p>
          <a:p>
            <a:pPr algn="ctr"/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200" dirty="0" smtClean="0">
                <a:latin typeface="Arial" pitchFamily="34" charset="0"/>
                <a:cs typeface="Arial" pitchFamily="34" charset="0"/>
              </a:rPr>
              <a:t>Lors de réalisation de tutoriel ou de présentation l’élève travaille en autonomie.</a:t>
            </a:r>
          </a:p>
          <a:p>
            <a:pPr algn="ctr"/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 rot="16200000">
            <a:off x="4832201" y="952897"/>
            <a:ext cx="484632" cy="723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ustomShape 1"/>
          <p:cNvSpPr/>
          <p:nvPr/>
        </p:nvSpPr>
        <p:spPr>
          <a:xfrm>
            <a:off x="5580112" y="620688"/>
            <a:ext cx="3095625" cy="1223962"/>
          </a:xfrm>
          <a:prstGeom prst="ellipse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fr-FR" sz="2400" dirty="0">
                <a:solidFill>
                  <a:srgbClr val="002060"/>
                </a:solidFill>
                <a:latin typeface="Gill Sans MT"/>
              </a:rPr>
              <a:t>Développer l’autonomie</a:t>
            </a:r>
          </a:p>
        </p:txBody>
      </p:sp>
      <p:sp>
        <p:nvSpPr>
          <p:cNvPr id="10" name="CustomShape 2"/>
          <p:cNvSpPr/>
          <p:nvPr/>
        </p:nvSpPr>
        <p:spPr>
          <a:xfrm>
            <a:off x="1475656" y="548680"/>
            <a:ext cx="2880320" cy="1368152"/>
          </a:xfrm>
          <a:prstGeom prst="ellipse">
            <a:avLst/>
          </a:prstGeom>
          <a:solidFill>
            <a:srgbClr val="0070C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fr-FR" sz="2400" dirty="0">
                <a:solidFill>
                  <a:srgbClr val="000000"/>
                </a:solidFill>
                <a:latin typeface="Gill Sans MT" pitchFamily="34" charset="0"/>
              </a:rPr>
              <a:t>Pédagogie différenciée active  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6805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 smtClean="0"/>
          </a:p>
          <a:p>
            <a:pPr algn="ctr"/>
            <a:r>
              <a:rPr lang="fr-FR" sz="2400" dirty="0" smtClean="0">
                <a:latin typeface="Arial" pitchFamily="34" charset="0"/>
                <a:cs typeface="Arial" pitchFamily="34" charset="0"/>
              </a:rPr>
              <a:t>L’outil est ludique et maitrisé par beaucoup d’élèves </a:t>
            </a:r>
          </a:p>
          <a:p>
            <a:pPr algn="ctr">
              <a:buNone/>
            </a:pPr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400" dirty="0" smtClean="0">
                <a:latin typeface="Arial" pitchFamily="34" charset="0"/>
                <a:cs typeface="Arial" pitchFamily="34" charset="0"/>
              </a:rPr>
              <a:t>Outil qui répond rapidement à leurs besoins </a:t>
            </a:r>
          </a:p>
          <a:p>
            <a:pPr algn="ctr">
              <a:buNone/>
            </a:pPr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400" dirty="0" smtClean="0">
                <a:latin typeface="Arial" pitchFamily="34" charset="0"/>
                <a:cs typeface="Arial" pitchFamily="34" charset="0"/>
              </a:rPr>
              <a:t>La collaboration se développe entre les élèves et l’enseignant</a:t>
            </a:r>
          </a:p>
          <a:p>
            <a:pPr algn="ctr"/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400" dirty="0" smtClean="0">
                <a:latin typeface="Arial" pitchFamily="34" charset="0"/>
                <a:cs typeface="Arial" pitchFamily="34" charset="0"/>
              </a:rPr>
              <a:t>Les élèves sont d’avantage motivés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4427984" y="2852936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4427984" y="3933056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ustomShape 1"/>
          <p:cNvSpPr/>
          <p:nvPr/>
        </p:nvSpPr>
        <p:spPr>
          <a:xfrm>
            <a:off x="2987824" y="404664"/>
            <a:ext cx="3600400" cy="144016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defRPr/>
            </a:pPr>
            <a:r>
              <a:rPr lang="fr-FR" sz="2400" dirty="0">
                <a:solidFill>
                  <a:prstClr val="white"/>
                </a:solidFill>
                <a:latin typeface="Gill Sans MT"/>
              </a:rPr>
              <a:t>Développer la  motivation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4427984" y="5373216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372</Words>
  <Application>Microsoft Office PowerPoint</Application>
  <PresentationFormat>Affichage à l'écran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1_Thème Office</vt:lpstr>
      <vt:lpstr>TRAVAILLER AUTREMENT AVEC DES TABLETTES TACTILES</vt:lpstr>
      <vt:lpstr> La tablette tactile  comme outil d’apprentissage</vt:lpstr>
      <vt:lpstr>            Objectifs de l’expérimentation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 </vt:lpstr>
    </vt:vector>
  </TitlesOfParts>
  <Company>Francodeport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TRAVAILLER AUTREMENT AVEC DES TABLETTES TACTILES</dc:title>
  <dc:creator>Christiane RIBAT</dc:creator>
  <cp:lastModifiedBy>RIBAT Christiane</cp:lastModifiedBy>
  <cp:revision>2</cp:revision>
  <dcterms:created xsi:type="dcterms:W3CDTF">2016-04-06T21:10:04Z</dcterms:created>
  <dcterms:modified xsi:type="dcterms:W3CDTF">2016-04-07T13:41:25Z</dcterms:modified>
</cp:coreProperties>
</file>