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CE71-B631-48CB-A52A-4A8E0A4E0AFC}" type="datetimeFigureOut">
              <a:rPr lang="fr-FR" smtClean="0"/>
              <a:t>06/04/2016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EC62-77B3-498A-AEED-C5C54D1C3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52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32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96F1E-4B79-4337-BA29-5FC4FC85C01A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0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66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00B0-6A16-4B96-B013-E70FE38A47C3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45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4244-5BDC-41AA-B90B-066687DC6A39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04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FE8C-7086-4F6D-9E7E-E67C46FA3C9F}" type="slidenum">
              <a:rPr lang="fr-FR" alt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8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139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0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7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94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1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5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B461-6575-44DC-B55B-F46C6F1608E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06/04/2016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6018-7F42-4B88-954E-1DF18E66D8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4" descr="SYMBOLE-ACAD-quadri-word-A4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152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 descr="SYMBOLE-ACAD-quadri-word-A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23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2195513" y="1773238"/>
            <a:ext cx="1482725" cy="1042987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3851275" y="549275"/>
            <a:ext cx="3149600" cy="22669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lIns="72000" tIns="72000" rIns="0" bIns="0"/>
          <a:lstStyle/>
          <a:p>
            <a:r>
              <a:rPr lang="fr-FR" altLang="fr-FR" dirty="0">
                <a:solidFill>
                  <a:srgbClr val="008FCB"/>
                </a:solidFill>
              </a:rPr>
              <a:t>Lycée des métiers </a:t>
            </a:r>
            <a:br>
              <a:rPr lang="fr-FR" altLang="fr-FR" dirty="0">
                <a:solidFill>
                  <a:srgbClr val="008FCB"/>
                </a:solidFill>
              </a:rPr>
            </a:br>
            <a:r>
              <a:rPr lang="fr-FR" altLang="fr-FR" dirty="0">
                <a:solidFill>
                  <a:srgbClr val="008FCB"/>
                </a:solidFill>
              </a:rPr>
              <a:t>François rabelais</a:t>
            </a:r>
            <a:endParaRPr lang="fr-FR" altLang="fr-FR" dirty="0">
              <a:solidFill>
                <a:srgbClr val="008FCB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</p:txBody>
      </p:sp>
      <p:pic>
        <p:nvPicPr>
          <p:cNvPr id="28676" name="Picture 8" descr="Acad-Lyon-COMPLET-couleur-4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549275"/>
            <a:ext cx="1485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2195513" y="2997200"/>
            <a:ext cx="6478587" cy="2266950"/>
          </a:xfrm>
          <a:prstGeom prst="rect">
            <a:avLst/>
          </a:prstGeom>
          <a:solidFill>
            <a:srgbClr val="008FCB"/>
          </a:solidFill>
          <a:ln w="9525">
            <a:noFill/>
            <a:miter lim="800000"/>
            <a:headEnd/>
            <a:tailEnd/>
          </a:ln>
        </p:spPr>
        <p:txBody>
          <a:bodyPr lIns="108000" tIns="82800" rIns="18000"/>
          <a:lstStyle/>
          <a:p>
            <a:pPr algn="ctr"/>
            <a:endParaRPr lang="fr-FR" altLang="fr-FR" dirty="0">
              <a:solidFill>
                <a:prstClr val="white"/>
              </a:solidFill>
            </a:endParaRPr>
          </a:p>
          <a:p>
            <a:pPr algn="ctr"/>
            <a:r>
              <a:rPr lang="fr-FR" altLang="fr-FR" sz="2800" dirty="0">
                <a:solidFill>
                  <a:prstClr val="white"/>
                </a:solidFill>
              </a:rPr>
              <a:t>Evolution des formations dans l’alimentation</a:t>
            </a:r>
          </a:p>
          <a:p>
            <a:pPr algn="ctr"/>
            <a:endParaRPr lang="fr-FR" altLang="fr-FR" sz="2800" dirty="0">
              <a:solidFill>
                <a:prstClr val="white"/>
              </a:solidFill>
            </a:endParaRPr>
          </a:p>
          <a:p>
            <a:pPr algn="ctr"/>
            <a:r>
              <a:rPr lang="fr-FR" altLang="fr-FR" sz="2800" dirty="0">
                <a:solidFill>
                  <a:prstClr val="white"/>
                </a:solidFill>
              </a:rPr>
              <a:t>Journée académique du </a:t>
            </a:r>
            <a:r>
              <a:rPr lang="fr-FR" altLang="fr-FR" sz="2800" dirty="0">
                <a:solidFill>
                  <a:prstClr val="white"/>
                </a:solidFill>
              </a:rPr>
              <a:t>05 </a:t>
            </a:r>
            <a:r>
              <a:rPr lang="fr-FR" altLang="fr-FR" sz="2800" dirty="0">
                <a:solidFill>
                  <a:prstClr val="white"/>
                </a:solidFill>
              </a:rPr>
              <a:t>avril </a:t>
            </a:r>
            <a:r>
              <a:rPr lang="fr-FR" altLang="fr-FR" sz="2800" dirty="0">
                <a:solidFill>
                  <a:prstClr val="white"/>
                </a:solidFill>
              </a:rPr>
              <a:t>2016</a:t>
            </a:r>
            <a:endParaRPr lang="fr-FR" altLang="fr-FR" sz="2000" dirty="0">
              <a:solidFill>
                <a:prstClr val="white"/>
              </a:solidFill>
            </a:endParaRPr>
          </a:p>
          <a:p>
            <a:pPr algn="ctr"/>
            <a:endParaRPr lang="fr-FR" altLang="fr-FR" sz="2000" dirty="0">
              <a:solidFill>
                <a:prstClr val="white"/>
              </a:solidFill>
            </a:endParaRPr>
          </a:p>
          <a:p>
            <a:endParaRPr lang="fr-FR" altLang="fr-FR" sz="2000" dirty="0">
              <a:solidFill>
                <a:prstClr val="black"/>
              </a:solidFill>
            </a:endParaRPr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539750" y="1773238"/>
            <a:ext cx="1482725" cy="47148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endParaRPr lang="fr-FR" altLang="fr-FR" dirty="0">
              <a:solidFill>
                <a:prstClr val="black"/>
              </a:solidFill>
            </a:endParaRPr>
          </a:p>
          <a:p>
            <a:pPr algn="ctr"/>
            <a:r>
              <a:rPr lang="fr-FR" altLang="fr-FR" dirty="0">
                <a:solidFill>
                  <a:prstClr val="black"/>
                </a:solidFill>
              </a:rPr>
              <a:t>Deuxième partie </a:t>
            </a:r>
            <a:endParaRPr lang="fr-FR" altLang="fr-FR" dirty="0">
              <a:solidFill>
                <a:prstClr val="black"/>
              </a:solidFill>
            </a:endParaRPr>
          </a:p>
        </p:txBody>
      </p:sp>
      <p:sp>
        <p:nvSpPr>
          <p:cNvPr id="28679" name="Rectangle 12"/>
          <p:cNvSpPr>
            <a:spLocks noChangeArrowheads="1"/>
          </p:cNvSpPr>
          <p:nvPr/>
        </p:nvSpPr>
        <p:spPr bwMode="auto">
          <a:xfrm>
            <a:off x="2195513" y="5445125"/>
            <a:ext cx="6478587" cy="10429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 altLang="fr-FR" sz="2000" dirty="0">
              <a:solidFill>
                <a:prstClr val="black"/>
              </a:solidFill>
            </a:endParaRPr>
          </a:p>
          <a:p>
            <a:pPr algn="ctr"/>
            <a:r>
              <a:rPr lang="fr-FR" altLang="fr-FR" sz="2000" dirty="0">
                <a:solidFill>
                  <a:prstClr val="black"/>
                </a:solidFill>
              </a:rPr>
              <a:t>C. Ribat et J. Meiller  -  IEN ET </a:t>
            </a:r>
          </a:p>
          <a:p>
            <a:pPr algn="ctr"/>
            <a:r>
              <a:rPr lang="fr-FR" altLang="fr-FR" sz="2000" dirty="0">
                <a:solidFill>
                  <a:prstClr val="black"/>
                </a:solidFill>
              </a:rPr>
              <a:t>Les membres des groupes ressources des filières</a:t>
            </a:r>
          </a:p>
          <a:p>
            <a:endParaRPr lang="fr-FR" alt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77788"/>
            <a:ext cx="7355160" cy="869082"/>
          </a:xfrm>
        </p:spPr>
        <p:txBody>
          <a:bodyPr>
            <a:normAutofit/>
          </a:bodyPr>
          <a:lstStyle/>
          <a:p>
            <a:r>
              <a:rPr lang="fr-FR" altLang="fr-FR" sz="3600" dirty="0" smtClean="0"/>
              <a:t>Journée académique du 05 avril 2016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altLang="fr-FR" dirty="0" smtClean="0"/>
              <a:t>Deuxième partie</a:t>
            </a:r>
          </a:p>
          <a:p>
            <a:r>
              <a:rPr lang="fr-FR" altLang="fr-FR" sz="2400" dirty="0" smtClean="0"/>
              <a:t>Présentation </a:t>
            </a:r>
            <a:r>
              <a:rPr lang="fr-FR" altLang="fr-FR" sz="2400" dirty="0"/>
              <a:t>d’activités </a:t>
            </a:r>
            <a:r>
              <a:rPr lang="fr-FR" altLang="fr-FR" sz="2400" dirty="0" smtClean="0"/>
              <a:t>et d’expérimentations réalisées dans les établissements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La place du chocolat - bac pro boulanger pâtissier – Lycée Rabelais</a:t>
            </a:r>
          </a:p>
          <a:p>
            <a:pPr marL="457200" lvl="1" indent="0">
              <a:buNone/>
            </a:pPr>
            <a:r>
              <a:rPr lang="fr-FR" altLang="fr-FR" sz="2000" dirty="0" smtClean="0"/>
              <a:t>(SA Mme Delorme – Pâtisserie Mme </a:t>
            </a:r>
            <a:r>
              <a:rPr lang="fr-FR" altLang="fr-FR" sz="2000" dirty="0" err="1" smtClean="0"/>
              <a:t>Racanière</a:t>
            </a:r>
            <a:r>
              <a:rPr lang="fr-FR" altLang="fr-FR" sz="2000" dirty="0" smtClean="0"/>
              <a:t> – AA Mme </a:t>
            </a:r>
            <a:r>
              <a:rPr lang="fr-FR" altLang="fr-FR" sz="2000" dirty="0" err="1" smtClean="0"/>
              <a:t>Cailly</a:t>
            </a:r>
            <a:r>
              <a:rPr lang="fr-FR" altLang="fr-FR" sz="20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L’eau - CAP pâtissier – Lycée Saint Exupéry</a:t>
            </a:r>
          </a:p>
          <a:p>
            <a:pPr marL="457200" lvl="1" indent="0">
              <a:buNone/>
            </a:pPr>
            <a:r>
              <a:rPr lang="fr-FR" altLang="fr-FR" sz="2000" dirty="0" smtClean="0"/>
              <a:t>(SA Mme Soares –  Pâtisserie M</a:t>
            </a:r>
            <a:r>
              <a:rPr lang="fr-FR" altLang="fr-FR" sz="2000" dirty="0"/>
              <a:t>. </a:t>
            </a:r>
            <a:r>
              <a:rPr lang="fr-FR" altLang="fr-FR" sz="2000" dirty="0" err="1" smtClean="0"/>
              <a:t>Bellemin</a:t>
            </a:r>
            <a:r>
              <a:rPr lang="fr-FR" altLang="fr-FR" sz="2000" dirty="0" smtClean="0"/>
              <a:t>– </a:t>
            </a:r>
            <a:r>
              <a:rPr lang="fr-FR" altLang="fr-FR" sz="2000" dirty="0"/>
              <a:t>Mme </a:t>
            </a:r>
            <a:r>
              <a:rPr lang="fr-FR" altLang="fr-FR" sz="2000" dirty="0" err="1" smtClean="0"/>
              <a:t>Bechère</a:t>
            </a:r>
            <a:r>
              <a:rPr lang="fr-FR" altLang="fr-FR" sz="2000" dirty="0" smtClean="0"/>
              <a:t>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Des nouvelles du permis hygiène et sécurité – CFA Mably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Les </a:t>
            </a:r>
            <a:r>
              <a:rPr lang="fr-FR" altLang="fr-FR" sz="2000" dirty="0"/>
              <a:t>tablettes : un nouvel outil au service de la progression des élèves</a:t>
            </a:r>
          </a:p>
          <a:p>
            <a:pPr marL="457200" lvl="1" indent="0">
              <a:buNone/>
            </a:pPr>
            <a:r>
              <a:rPr lang="fr-FR" altLang="fr-FR" sz="2000" dirty="0"/>
              <a:t>(Pâtisserie </a:t>
            </a:r>
            <a:r>
              <a:rPr lang="fr-FR" altLang="fr-FR" sz="2000" dirty="0" smtClean="0"/>
              <a:t>M. Baron – Economie gestion vente Mme Neveu)</a:t>
            </a:r>
            <a:endParaRPr lang="fr-FR" altLang="fr-FR" sz="2000" dirty="0"/>
          </a:p>
          <a:p>
            <a:pPr marL="457200" lvl="1" indent="0">
              <a:buNone/>
            </a:pPr>
            <a:endParaRPr lang="fr-FR" altLang="fr-FR" sz="1300" dirty="0" smtClean="0"/>
          </a:p>
          <a:p>
            <a:r>
              <a:rPr lang="fr-FR" altLang="fr-FR" sz="2400" dirty="0" smtClean="0"/>
              <a:t>Les sites </a:t>
            </a:r>
            <a:r>
              <a:rPr lang="fr-FR" altLang="fr-FR" sz="2400" dirty="0"/>
              <a:t>sciences </a:t>
            </a:r>
            <a:r>
              <a:rPr lang="fr-FR" altLang="fr-FR" sz="2400" dirty="0" smtClean="0"/>
              <a:t>appliquées et économie gestion</a:t>
            </a:r>
          </a:p>
          <a:p>
            <a:pPr marL="0" indent="0">
              <a:buNone/>
            </a:pPr>
            <a:endParaRPr lang="fr-FR" altLang="fr-FR" sz="1300" dirty="0"/>
          </a:p>
          <a:p>
            <a:r>
              <a:rPr lang="fr-FR" altLang="fr-FR" sz="2400" dirty="0" smtClean="0"/>
              <a:t>Des outils numériques </a:t>
            </a:r>
            <a:r>
              <a:rPr lang="fr-FR" altLang="fr-FR" sz="2400" dirty="0"/>
              <a:t>pour diversifier sa pédagogie </a:t>
            </a:r>
            <a:endParaRPr lang="fr-FR" altLang="fr-FR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Mme Neveu - M. Grellier - M. </a:t>
            </a:r>
            <a:r>
              <a:rPr lang="fr-FR" altLang="fr-FR" sz="2000" dirty="0" err="1" smtClean="0"/>
              <a:t>Badaoui</a:t>
            </a:r>
            <a:r>
              <a:rPr lang="fr-FR" altLang="fr-FR" sz="2000" dirty="0" smtClean="0"/>
              <a:t> </a:t>
            </a:r>
          </a:p>
          <a:p>
            <a:pPr marL="457200" lvl="1" indent="0">
              <a:buNone/>
            </a:pPr>
            <a:endParaRPr lang="fr-FR" altLang="fr-FR" sz="1300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fr-FR" altLang="fr-FR" sz="2400" dirty="0" smtClean="0"/>
              <a:t>Histoire Arts et Pâtisserie - projet pluridisciplinaire – Lycée Rabelais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fr-FR" altLang="fr-FR" sz="2000" dirty="0" smtClean="0"/>
              <a:t>Mme </a:t>
            </a:r>
            <a:r>
              <a:rPr lang="fr-FR" altLang="fr-FR" sz="2000" dirty="0" err="1" smtClean="0"/>
              <a:t>Yverneaux</a:t>
            </a:r>
            <a:r>
              <a:rPr lang="fr-FR" altLang="fr-FR" sz="2000" dirty="0" smtClean="0"/>
              <a:t>, Mme </a:t>
            </a:r>
            <a:r>
              <a:rPr lang="fr-FR" altLang="fr-FR" sz="2000" dirty="0" err="1"/>
              <a:t>Furin</a:t>
            </a:r>
            <a:r>
              <a:rPr lang="fr-FR" altLang="fr-FR" sz="2000" dirty="0"/>
              <a:t> , </a:t>
            </a:r>
            <a:r>
              <a:rPr lang="fr-FR" altLang="fr-FR" sz="2000" dirty="0" smtClean="0"/>
              <a:t>M. </a:t>
            </a:r>
            <a:r>
              <a:rPr lang="fr-FR" altLang="fr-FR" sz="2000" dirty="0" err="1" smtClean="0"/>
              <a:t>Tissier</a:t>
            </a:r>
            <a:r>
              <a:rPr lang="fr-FR" altLang="fr-FR" sz="2000" dirty="0" smtClean="0"/>
              <a:t>, M. Couturier</a:t>
            </a:r>
            <a:endParaRPr lang="fr-FR" altLang="fr-FR" sz="2000" dirty="0"/>
          </a:p>
          <a:p>
            <a:endParaRPr lang="fr-FR" altLang="fr-FR" sz="2000" dirty="0" smtClean="0"/>
          </a:p>
        </p:txBody>
      </p:sp>
      <p:pic>
        <p:nvPicPr>
          <p:cNvPr id="5" name="Picture 4" descr="SYMBOLE-ACAD-quadri-word-A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30188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73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Affichage à l'écran (4:3)</PresentationFormat>
  <Paragraphs>43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Présentation PowerPoint</vt:lpstr>
      <vt:lpstr>Journée académique du 05 avril 2016</vt:lpstr>
    </vt:vector>
  </TitlesOfParts>
  <Company>Francodeport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Christiane RIBAT</dc:creator>
  <cp:lastModifiedBy>Christiane RIBAT</cp:lastModifiedBy>
  <cp:revision>1</cp:revision>
  <dcterms:created xsi:type="dcterms:W3CDTF">2016-04-06T21:04:42Z</dcterms:created>
  <dcterms:modified xsi:type="dcterms:W3CDTF">2016-04-06T21:05:16Z</dcterms:modified>
</cp:coreProperties>
</file>