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93" r:id="rId3"/>
    <p:sldId id="273" r:id="rId4"/>
    <p:sldId id="287" r:id="rId5"/>
    <p:sldId id="297" r:id="rId6"/>
    <p:sldId id="298" r:id="rId7"/>
    <p:sldId id="296" r:id="rId8"/>
    <p:sldId id="282" r:id="rId9"/>
    <p:sldId id="276" r:id="rId10"/>
    <p:sldId id="291" r:id="rId11"/>
    <p:sldId id="302" r:id="rId12"/>
    <p:sldId id="301" r:id="rId13"/>
    <p:sldId id="303" r:id="rId14"/>
    <p:sldId id="304" r:id="rId15"/>
    <p:sldId id="306" r:id="rId16"/>
    <p:sldId id="307" r:id="rId17"/>
    <p:sldId id="309" r:id="rId18"/>
    <p:sldId id="28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ion centrale" initials="A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6"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F7E812-6172-4521-8BA6-D54257BD5B4E}" type="datetimeFigureOut">
              <a:rPr lang="fr-FR" smtClean="0"/>
              <a:t>19/05/2020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B469B3-5C80-47E6-B6BD-A650E936CF72}" type="slidenum">
              <a:rPr lang="fr-FR" smtClean="0"/>
              <a:t>‹N°›</a:t>
            </a:fld>
            <a:endParaRPr lang="fr-FR"/>
          </a:p>
        </p:txBody>
      </p:sp>
    </p:spTree>
    <p:extLst>
      <p:ext uri="{BB962C8B-B14F-4D97-AF65-F5344CB8AC3E}">
        <p14:creationId xmlns:p14="http://schemas.microsoft.com/office/powerpoint/2010/main" val="267065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baccalauréat</a:t>
            </a:r>
            <a:r>
              <a:rPr lang="fr-FR" baseline="0" dirty="0" smtClean="0"/>
              <a:t> professionnel Transport actuel présente des points faibles : </a:t>
            </a:r>
          </a:p>
          <a:p>
            <a:pPr marL="171450" indent="-171450">
              <a:buFontTx/>
              <a:buChar char="-"/>
            </a:pPr>
            <a:r>
              <a:rPr lang="fr-FR" baseline="0" dirty="0" smtClean="0"/>
              <a:t>un manque d’attractivité de la formation : l’appellation du diplôme qui génère une confusion avec la conduite routière</a:t>
            </a:r>
          </a:p>
          <a:p>
            <a:pPr marL="171450" indent="-171450">
              <a:buFontTx/>
              <a:buChar char="-"/>
            </a:pPr>
            <a:r>
              <a:rPr lang="fr-FR" baseline="0" dirty="0" smtClean="0"/>
              <a:t>Une méconnaissance du métier d’exploitant dont la mission est d’organiser les flux de marchandises</a:t>
            </a:r>
          </a:p>
          <a:p>
            <a:pPr marL="171450" indent="-171450">
              <a:buFontTx/>
              <a:buChar char="-"/>
            </a:pPr>
            <a:r>
              <a:rPr lang="fr-FR" baseline="0" dirty="0" smtClean="0"/>
              <a:t>Une perception négative et erronée du métier</a:t>
            </a:r>
          </a:p>
          <a:p>
            <a:pPr marL="0" indent="0">
              <a:buFontTx/>
              <a:buNone/>
            </a:pPr>
            <a:r>
              <a:rPr lang="fr-FR" baseline="0" dirty="0" smtClean="0"/>
              <a:t>Les lieux de PFMP difficiles à trouver en raison de l’âge des apprenants, du manque de maturité des jeunes, de la taille des entreprises,</a:t>
            </a:r>
          </a:p>
          <a:p>
            <a:pPr marL="0" indent="0">
              <a:buFontTx/>
              <a:buNone/>
            </a:pPr>
            <a:r>
              <a:rPr lang="fr-FR" baseline="0" dirty="0" smtClean="0"/>
              <a:t>Une insertion professionnelle peu aisée en raison de la montée en exigences professionnelles, la maîtrise des systèmes d’information, de gestion et de communication propres au secteur, la maîtrise du français et d’une langue étrangère.</a:t>
            </a:r>
          </a:p>
          <a:p>
            <a:pPr marL="0" indent="0">
              <a:buFontTx/>
              <a:buNone/>
            </a:pPr>
            <a:r>
              <a:rPr lang="fr-FR" baseline="0" dirty="0" smtClean="0"/>
              <a:t>Cependant des points forts, car les jeunes formés disposent d’une formation qui intéresse les professionnels car ils possèdent une culture « Transport ; ce Bac Pro constitue un véritable vivier pour les formations supérieurs en BTS GTLA qui entre en application en 2020.</a:t>
            </a:r>
          </a:p>
          <a:p>
            <a:pPr marL="0" indent="0">
              <a:buFontTx/>
              <a:buNone/>
            </a:pPr>
            <a:r>
              <a:rPr lang="fr-FR" baseline="0" dirty="0" smtClean="0"/>
              <a:t>Des PFMP qui permettent aux élèves d’acquérir de véritables compétences professionnelles</a:t>
            </a:r>
          </a:p>
          <a:p>
            <a:pPr marL="0" indent="0">
              <a:buFontTx/>
              <a:buNone/>
            </a:pPr>
            <a:endParaRPr lang="fr-FR" baseline="0" dirty="0" smtClean="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2</a:t>
            </a:fld>
            <a:endParaRPr lang="fr-FR"/>
          </a:p>
        </p:txBody>
      </p:sp>
    </p:spTree>
    <p:extLst>
      <p:ext uri="{BB962C8B-B14F-4D97-AF65-F5344CB8AC3E}">
        <p14:creationId xmlns:p14="http://schemas.microsoft.com/office/powerpoint/2010/main" val="3007375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12</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13</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14</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15</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16</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17</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groupe de travail</a:t>
            </a:r>
            <a:r>
              <a:rPr lang="fr-FR" baseline="0" dirty="0" smtClean="0"/>
              <a:t> constitué pour l’étude d’opportunité a envisagé deux solutions :</a:t>
            </a:r>
          </a:p>
          <a:p>
            <a:r>
              <a:rPr lang="fr-FR" dirty="0" smtClean="0"/>
              <a:t>1</a:t>
            </a:r>
            <a:r>
              <a:rPr lang="fr-FR" baseline="30000" dirty="0" smtClean="0"/>
              <a:t>ère</a:t>
            </a:r>
            <a:r>
              <a:rPr lang="fr-FR" baseline="0" dirty="0" smtClean="0"/>
              <a:t> solution : recentrer le référentiel autour du transport routier de marchandises avec toutes ses spécificité (température dirigée, animaux vivants, matières dangereuses, citerne, sanitaire…) ; mais le risque est celui d’une spécialisation étroite dans un seul domaine, sans garantie d’une employabilité plus grande, le niveau III continuant à être privilégié dans le recrutement des entreprises.</a:t>
            </a:r>
          </a:p>
          <a:p>
            <a:r>
              <a:rPr lang="fr-FR" baseline="0" dirty="0" smtClean="0"/>
              <a:t>C’est la deuxième solution qui a été retenu, celui de la diversification avec la possibilité d’appréhender de nouveaux secteurs d’activités possibles par l’intermédiaire d’approfondissements sectoriels comme le secteur du déménagement, le métier d’aide déclarant en douane, les transports spécifiques…</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3</a:t>
            </a:fld>
            <a:endParaRPr lang="fr-FR"/>
          </a:p>
        </p:txBody>
      </p:sp>
    </p:spTree>
    <p:extLst>
      <p:ext uri="{BB962C8B-B14F-4D97-AF65-F5344CB8AC3E}">
        <p14:creationId xmlns:p14="http://schemas.microsoft.com/office/powerpoint/2010/main" val="2085349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exerce ses activités en respectant les réglementations en vigueur, les</a:t>
            </a:r>
            <a:r>
              <a:rPr lang="fr-FR" baseline="0" dirty="0" smtClean="0"/>
              <a:t> procédures, les règles de sécurité et de sûreté, les normes qualité et environnementales.</a:t>
            </a:r>
          </a:p>
          <a:p>
            <a:r>
              <a:rPr lang="fr-FR" baseline="0" dirty="0" smtClean="0"/>
              <a:t>Il est en relation avec des partenaires externes (clients/donneur d’ordre, les prestataires et les auxiliaires de transport, les intervenants de la chaîne logistique, les administrations et les réseaux d’agents étrangers) et des partenaires internes (les conducteurs), les services logistique, administratif, commercial, comptable, douane et réseau d’agences) avec qui il communique en français et en langue étrangère.</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4</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Le titulaire de ce baccalauréat professionnel exerce principalement dans des entreprises diverses :…</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5</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a:t>
            </a:r>
            <a:r>
              <a:rPr lang="fr-FR" baseline="0" dirty="0" smtClean="0"/>
              <a:t> titulaire de ce baccalauréat professionnel exerce ses missions dans un souci de rentabilité et de satisfaction de la demande ; à ce titre il doit développer des aptitudes et des comportements multiples dont l’intégration dans une équipe de travail, avec un esprit d’équipe et une aisance relationnelle, la rigueur et le contrôle de ses activités, ….</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6</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Des modules d’approfondissement, au choix des élèves, pendant la formation, pourraient porter sur le secteur de la douane, en particulier le métier d’aide déclarant en douane, le secteur du déménagement, avec la part grandissante des activités de self-stockage, le secteur du transport de personnes, les transports spécifiques, l’</a:t>
            </a:r>
            <a:r>
              <a:rPr lang="fr-FR" baseline="0" dirty="0" err="1" smtClean="0"/>
              <a:t>entrepreunariat</a:t>
            </a:r>
            <a:r>
              <a:rPr lang="fr-FR" baseline="0" dirty="0" smtClean="0"/>
              <a:t> d’autant que le Bac Pro Transport donne la dispense de l’attestation de capacité professionnelle en transport léger de marchandises.</a:t>
            </a:r>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7</a:t>
            </a:fld>
            <a:endParaRPr lang="fr-FR"/>
          </a:p>
        </p:txBody>
      </p:sp>
    </p:spTree>
    <p:extLst>
      <p:ext uri="{BB962C8B-B14F-4D97-AF65-F5344CB8AC3E}">
        <p14:creationId xmlns:p14="http://schemas.microsoft.com/office/powerpoint/2010/main" val="159598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a:t>
            </a:r>
            <a:r>
              <a:rPr lang="fr-FR" baseline="0" dirty="0" smtClean="0"/>
              <a:t> a été décidé d’a</a:t>
            </a:r>
            <a:r>
              <a:rPr lang="fr-FR" dirty="0" smtClean="0"/>
              <a:t>pprofondir</a:t>
            </a:r>
            <a:r>
              <a:rPr lang="fr-FR" baseline="0" dirty="0" smtClean="0"/>
              <a:t> les modes de transport routier, maritime et aérien même si le transport fluvial et ferroviaire peuvent être appréhendés.</a:t>
            </a:r>
          </a:p>
          <a:p>
            <a:r>
              <a:rPr lang="fr-FR" baseline="0" dirty="0" smtClean="0"/>
              <a:t>La formation à la conduite d’engins de manutention de catégorie 1 ne se justifie plus puisqu’elle n’est pas requise pour occuper un poste d’exploitant ; en outre, elle participe au manque de lisibilité de l’intitulé du diplôme.</a:t>
            </a:r>
          </a:p>
          <a:p>
            <a:r>
              <a:rPr lang="fr-FR" baseline="0" dirty="0" smtClean="0"/>
              <a:t>Certains aspects de la réglementation douanière seront étudiés ultérieurement. Une formation complémentaire répondrait davantage aux besoins d’approfondissement.</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9</a:t>
            </a:fld>
            <a:endParaRPr lang="fr-FR"/>
          </a:p>
        </p:txBody>
      </p:sp>
    </p:spTree>
    <p:extLst>
      <p:ext uri="{BB962C8B-B14F-4D97-AF65-F5344CB8AC3E}">
        <p14:creationId xmlns:p14="http://schemas.microsoft.com/office/powerpoint/2010/main" val="1595980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10</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11</a:t>
            </a:fld>
            <a:endParaRPr lang="fr-FR"/>
          </a:p>
        </p:txBody>
      </p:sp>
    </p:spTree>
    <p:extLst>
      <p:ext uri="{BB962C8B-B14F-4D97-AF65-F5344CB8AC3E}">
        <p14:creationId xmlns:p14="http://schemas.microsoft.com/office/powerpoint/2010/main" val="189486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1132EE74-65F1-4833-BFCF-2FFF8DE87573}" type="datetimeFigureOut">
              <a:rPr lang="fr-FR" smtClean="0"/>
              <a:t>19/05/2020</a:t>
            </a:fld>
            <a:endParaRPr lang="fr-FR"/>
          </a:p>
        </p:txBody>
      </p:sp>
      <p:sp>
        <p:nvSpPr>
          <p:cNvPr id="8" name="Slide Number Placeholder 7"/>
          <p:cNvSpPr>
            <a:spLocks noGrp="1"/>
          </p:cNvSpPr>
          <p:nvPr>
            <p:ph type="sldNum" sz="quarter" idx="11"/>
          </p:nvPr>
        </p:nvSpPr>
        <p:spPr/>
        <p:txBody>
          <a:bodyPr/>
          <a:lstStyle/>
          <a:p>
            <a:fld id="{6214FA3D-E408-4A44-B103-26D4F7ECF0C8}" type="slidenum">
              <a:rPr lang="fr-FR" smtClean="0"/>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132EE74-65F1-4833-BFCF-2FFF8DE87573}" type="datetimeFigureOut">
              <a:rPr lang="fr-FR" smtClean="0"/>
              <a:t>19/05/2020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132EE74-65F1-4833-BFCF-2FFF8DE87573}" type="datetimeFigureOut">
              <a:rPr lang="fr-FR" smtClean="0"/>
              <a:t>19/05/2020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1132EE74-65F1-4833-BFCF-2FFF8DE87573}" type="datetimeFigureOut">
              <a:rPr lang="fr-FR" smtClean="0"/>
              <a:t>19/05/2020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132EE74-65F1-4833-BFCF-2FFF8DE87573}" type="datetimeFigureOut">
              <a:rPr lang="fr-FR" smtClean="0"/>
              <a:t>19/05/2020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14FA3D-E408-4A44-B103-26D4F7ECF0C8}" type="slidenum">
              <a:rPr lang="fr-FR" smtClean="0"/>
              <a:t>‹N°›</a:t>
            </a:fld>
            <a:endParaRPr lang="fr-F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1132EE74-65F1-4833-BFCF-2FFF8DE87573}" type="datetimeFigureOut">
              <a:rPr lang="fr-FR" smtClean="0"/>
              <a:t>19/05/2020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14FA3D-E408-4A44-B103-26D4F7ECF0C8}" type="slidenum">
              <a:rPr lang="fr-FR" smtClean="0"/>
              <a:t>‹N°›</a:t>
            </a:fld>
            <a:endParaRPr lang="fr-FR"/>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1132EE74-65F1-4833-BFCF-2FFF8DE87573}" type="datetimeFigureOut">
              <a:rPr lang="fr-FR" smtClean="0"/>
              <a:t>19/05/2020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14FA3D-E408-4A44-B103-26D4F7ECF0C8}" type="slidenum">
              <a:rPr lang="fr-FR" smtClean="0"/>
              <a:t>‹N°›</a:t>
            </a:fld>
            <a:endParaRPr lang="fr-FR"/>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132EE74-65F1-4833-BFCF-2FFF8DE87573}" type="datetimeFigureOut">
              <a:rPr lang="fr-FR" smtClean="0"/>
              <a:t>19/05/2020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2EE74-65F1-4833-BFCF-2FFF8DE87573}" type="datetimeFigureOut">
              <a:rPr lang="fr-FR" smtClean="0"/>
              <a:t>19/05/2020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132EE74-65F1-4833-BFCF-2FFF8DE87573}" type="datetimeFigureOut">
              <a:rPr lang="fr-FR" smtClean="0"/>
              <a:t>19/05/2020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132EE74-65F1-4833-BFCF-2FFF8DE87573}" type="datetimeFigureOut">
              <a:rPr lang="fr-FR" smtClean="0"/>
              <a:t>19/05/2020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14FA3D-E408-4A44-B103-26D4F7ECF0C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132EE74-65F1-4833-BFCF-2FFF8DE87573}" type="datetimeFigureOut">
              <a:rPr lang="fr-FR" smtClean="0"/>
              <a:t>19/05/2020</a:t>
            </a:fld>
            <a:endParaRPr lang="fr-F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r-F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214FA3D-E408-4A44-B103-26D4F7ECF0C8}" type="slidenum">
              <a:rPr lang="fr-FR" smtClean="0"/>
              <a:t>‹N°›</a:t>
            </a:fld>
            <a:endParaRPr lang="fr-F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2454280"/>
            <a:ext cx="7200800" cy="2554545"/>
          </a:xfrm>
          <a:prstGeom prst="rect">
            <a:avLst/>
          </a:prstGeom>
          <a:noFill/>
        </p:spPr>
        <p:txBody>
          <a:bodyPr wrap="square" rtlCol="0">
            <a:spAutoFit/>
          </a:bodyPr>
          <a:lstStyle/>
          <a:p>
            <a:pPr algn="ctr"/>
            <a:r>
              <a:rPr lang="fr-FR" sz="4000" b="1" dirty="0" smtClean="0">
                <a:solidFill>
                  <a:srgbClr val="FF9900"/>
                </a:solidFill>
              </a:rPr>
              <a:t>Le nouveau référentiel du baccalauréat professionnel Organisation de transport de marchandises (OTM)</a:t>
            </a:r>
          </a:p>
        </p:txBody>
      </p:sp>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sp>
        <p:nvSpPr>
          <p:cNvPr id="2" name="ZoneTexte 1"/>
          <p:cNvSpPr txBox="1"/>
          <p:nvPr/>
        </p:nvSpPr>
        <p:spPr>
          <a:xfrm>
            <a:off x="2555776" y="6165304"/>
            <a:ext cx="5760640" cy="400110"/>
          </a:xfrm>
          <a:prstGeom prst="rect">
            <a:avLst/>
          </a:prstGeom>
          <a:noFill/>
        </p:spPr>
        <p:txBody>
          <a:bodyPr wrap="square" rtlCol="0">
            <a:spAutoFit/>
          </a:bodyPr>
          <a:lstStyle/>
          <a:p>
            <a:pPr algn="r"/>
            <a:r>
              <a:rPr lang="fr-FR" sz="2000" b="1" dirty="0" smtClean="0">
                <a:solidFill>
                  <a:srgbClr val="0070C0"/>
                </a:solidFill>
              </a:rPr>
              <a:t>Réunion des IEN du 17 avril 2020</a:t>
            </a:r>
          </a:p>
        </p:txBody>
      </p:sp>
      <p:pic>
        <p:nvPicPr>
          <p:cNvPr id="6" name="Image 5" descr="Ministère de l'éducation nationale, de l'enseignement supèrieur et de la recherch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548680"/>
            <a:ext cx="2140585" cy="654685"/>
          </a:xfrm>
          <a:prstGeom prst="rect">
            <a:avLst/>
          </a:prstGeom>
          <a:noFill/>
          <a:ln>
            <a:noFill/>
          </a:ln>
        </p:spPr>
      </p:pic>
    </p:spTree>
    <p:extLst>
      <p:ext uri="{BB962C8B-B14F-4D97-AF65-F5344CB8AC3E}">
        <p14:creationId xmlns:p14="http://schemas.microsoft.com/office/powerpoint/2010/main" val="353301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764099"/>
            <a:ext cx="7200800" cy="646331"/>
          </a:xfrm>
          <a:prstGeom prst="rect">
            <a:avLst/>
          </a:prstGeom>
          <a:noFill/>
        </p:spPr>
        <p:txBody>
          <a:bodyPr wrap="square" rtlCol="0">
            <a:spAutoFit/>
          </a:bodyPr>
          <a:lstStyle/>
          <a:p>
            <a:r>
              <a:rPr lang="fr-FR" sz="3600" b="1" dirty="0" smtClean="0">
                <a:solidFill>
                  <a:srgbClr val="FF9900"/>
                </a:solidFill>
              </a:rPr>
              <a:t>.</a:t>
            </a:r>
          </a:p>
        </p:txBody>
      </p:sp>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7" name="ZoneTexte 6"/>
          <p:cNvSpPr txBox="1"/>
          <p:nvPr/>
        </p:nvSpPr>
        <p:spPr>
          <a:xfrm>
            <a:off x="539553" y="2149251"/>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535992" y="2087264"/>
            <a:ext cx="8064896" cy="4093428"/>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400" dirty="0" smtClean="0">
                <a:solidFill>
                  <a:srgbClr val="0070C0"/>
                </a:solidFill>
              </a:rPr>
              <a:t>Découpage en trois blocs de compétences, avec les savoirs associés, les limites de savoirs et les critères d’évaluation :</a:t>
            </a:r>
          </a:p>
          <a:p>
            <a:pPr marL="285750" indent="-285750">
              <a:buFont typeface="Wingdings" pitchFamily="2" charset="2"/>
              <a:buChar char="§"/>
            </a:pPr>
            <a:endParaRPr lang="fr-FR" sz="2400" dirty="0">
              <a:solidFill>
                <a:srgbClr val="0070C0"/>
              </a:solidFill>
            </a:endParaRPr>
          </a:p>
          <a:p>
            <a:pPr marL="285750" indent="-285750">
              <a:buFont typeface="Wingdings" pitchFamily="2" charset="2"/>
              <a:buChar char="§"/>
            </a:pPr>
            <a:r>
              <a:rPr lang="fr-FR" sz="2400" b="1" dirty="0">
                <a:solidFill>
                  <a:srgbClr val="0070C0"/>
                </a:solidFill>
              </a:rPr>
              <a:t>Bloc n° 1 :Préparer les opérations de transport</a:t>
            </a:r>
          </a:p>
          <a:p>
            <a:pPr marL="285750" indent="-285750">
              <a:buFont typeface="Wingdings" pitchFamily="2" charset="2"/>
              <a:buChar char="§"/>
            </a:pPr>
            <a:endParaRPr lang="fr-FR" sz="2000" dirty="0">
              <a:solidFill>
                <a:srgbClr val="0070C0"/>
              </a:solidFill>
            </a:endParaRPr>
          </a:p>
          <a:p>
            <a:pPr marL="285750" indent="-285750">
              <a:buFont typeface="Wingdings" pitchFamily="2" charset="2"/>
              <a:buChar char="§"/>
            </a:pPr>
            <a:r>
              <a:rPr lang="fr-FR" sz="2400" b="1" dirty="0">
                <a:solidFill>
                  <a:srgbClr val="0070C0"/>
                </a:solidFill>
              </a:rPr>
              <a:t>Bloc n° 2 : Mettre en œuvre et suivre des opérations de </a:t>
            </a:r>
            <a:r>
              <a:rPr lang="fr-FR" sz="2400" b="1" dirty="0" smtClean="0">
                <a:solidFill>
                  <a:srgbClr val="0070C0"/>
                </a:solidFill>
              </a:rPr>
              <a:t>transport</a:t>
            </a:r>
          </a:p>
          <a:p>
            <a:pPr marL="285750" indent="-285750">
              <a:buFont typeface="Wingdings" pitchFamily="2" charset="2"/>
              <a:buChar char="§"/>
            </a:pPr>
            <a:endParaRPr lang="fr-FR" sz="2400" b="1" dirty="0" smtClean="0">
              <a:solidFill>
                <a:srgbClr val="0070C0"/>
              </a:solidFill>
            </a:endParaRPr>
          </a:p>
          <a:p>
            <a:pPr marL="285750" indent="-285750">
              <a:buFont typeface="Wingdings" pitchFamily="2" charset="2"/>
              <a:buChar char="§"/>
            </a:pPr>
            <a:r>
              <a:rPr lang="fr-FR" sz="2400" b="1" dirty="0">
                <a:solidFill>
                  <a:srgbClr val="0070C0"/>
                </a:solidFill>
              </a:rPr>
              <a:t>Bloc n° 3 : Contribuer à l’amélioration de l’activité de </a:t>
            </a:r>
            <a:r>
              <a:rPr lang="fr-FR" sz="2400" b="1" dirty="0" smtClean="0">
                <a:solidFill>
                  <a:srgbClr val="0070C0"/>
                </a:solidFill>
              </a:rPr>
              <a:t>transport</a:t>
            </a:r>
            <a:endParaRPr lang="fr-FR" sz="2400" dirty="0">
              <a:solidFill>
                <a:srgbClr val="0070C0"/>
              </a:solidFill>
            </a:endParaRPr>
          </a:p>
        </p:txBody>
      </p:sp>
      <p:sp>
        <p:nvSpPr>
          <p:cNvPr id="11" name="ZoneTexte 10"/>
          <p:cNvSpPr txBox="1"/>
          <p:nvPr/>
        </p:nvSpPr>
        <p:spPr>
          <a:xfrm>
            <a:off x="3779912" y="366768"/>
            <a:ext cx="5040560" cy="1015663"/>
          </a:xfrm>
          <a:prstGeom prst="rect">
            <a:avLst/>
          </a:prstGeom>
          <a:noFill/>
          <a:ln w="57150">
            <a:solidFill>
              <a:srgbClr val="FF9900"/>
            </a:solidFill>
          </a:ln>
        </p:spPr>
        <p:txBody>
          <a:bodyPr wrap="square" rtlCol="0">
            <a:spAutoFit/>
          </a:bodyPr>
          <a:lstStyle/>
          <a:p>
            <a:pPr algn="ctr"/>
            <a:r>
              <a:rPr lang="fr-FR" sz="2400" dirty="0" smtClean="0">
                <a:solidFill>
                  <a:srgbClr val="FF0000"/>
                </a:solidFill>
              </a:rPr>
              <a:t>Le </a:t>
            </a:r>
            <a:r>
              <a:rPr lang="fr-FR" sz="2400" dirty="0">
                <a:solidFill>
                  <a:srgbClr val="FF0000"/>
                </a:solidFill>
              </a:rPr>
              <a:t>référentiel de compétences (ex-référentiel de certification)</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1400845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764099"/>
            <a:ext cx="7200800" cy="646331"/>
          </a:xfrm>
          <a:prstGeom prst="rect">
            <a:avLst/>
          </a:prstGeom>
          <a:noFill/>
        </p:spPr>
        <p:txBody>
          <a:bodyPr wrap="square" rtlCol="0">
            <a:spAutoFit/>
          </a:bodyPr>
          <a:lstStyle/>
          <a:p>
            <a:r>
              <a:rPr lang="fr-FR" sz="3600" b="1" dirty="0" smtClean="0">
                <a:solidFill>
                  <a:srgbClr val="FF9900"/>
                </a:solidFill>
              </a:rPr>
              <a:t>.</a:t>
            </a:r>
          </a:p>
        </p:txBody>
      </p:sp>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7" name="ZoneTexte 6"/>
          <p:cNvSpPr txBox="1"/>
          <p:nvPr/>
        </p:nvSpPr>
        <p:spPr>
          <a:xfrm>
            <a:off x="539553" y="2149251"/>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685273" y="2380083"/>
            <a:ext cx="8064896" cy="2739211"/>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800" b="1" dirty="0">
                <a:solidFill>
                  <a:srgbClr val="0070C0"/>
                </a:solidFill>
              </a:rPr>
              <a:t>Bloc n° 1 </a:t>
            </a:r>
            <a:r>
              <a:rPr lang="fr-FR" sz="2800" b="1" dirty="0" smtClean="0">
                <a:solidFill>
                  <a:srgbClr val="0070C0"/>
                </a:solidFill>
              </a:rPr>
              <a:t>:Préparer </a:t>
            </a:r>
            <a:r>
              <a:rPr lang="fr-FR" sz="2800" b="1" dirty="0">
                <a:solidFill>
                  <a:srgbClr val="0070C0"/>
                </a:solidFill>
              </a:rPr>
              <a:t>les opérations de transport</a:t>
            </a:r>
          </a:p>
          <a:p>
            <a:pPr marL="285750" indent="-285750">
              <a:buFont typeface="Wingdings" pitchFamily="2" charset="2"/>
              <a:buChar char="§"/>
            </a:pPr>
            <a:endParaRPr lang="fr-FR" sz="2400" dirty="0">
              <a:solidFill>
                <a:srgbClr val="0070C0"/>
              </a:solidFill>
            </a:endParaRPr>
          </a:p>
          <a:p>
            <a:r>
              <a:rPr lang="fr-FR" sz="2400" dirty="0" smtClean="0">
                <a:solidFill>
                  <a:srgbClr val="0070C0"/>
                </a:solidFill>
              </a:rPr>
              <a:t>• Prendre </a:t>
            </a:r>
            <a:r>
              <a:rPr lang="fr-FR" sz="2400" dirty="0">
                <a:solidFill>
                  <a:srgbClr val="0070C0"/>
                </a:solidFill>
              </a:rPr>
              <a:t>en compte la demande du client/donneur </a:t>
            </a:r>
            <a:r>
              <a:rPr lang="fr-FR" sz="2400" dirty="0" smtClean="0">
                <a:solidFill>
                  <a:srgbClr val="0070C0"/>
                </a:solidFill>
              </a:rPr>
              <a:t>   d’ordre</a:t>
            </a:r>
            <a:endParaRPr lang="fr-FR" sz="2400" dirty="0">
              <a:solidFill>
                <a:srgbClr val="0070C0"/>
              </a:solidFill>
            </a:endParaRPr>
          </a:p>
          <a:p>
            <a:r>
              <a:rPr lang="fr-FR" sz="2400" dirty="0" smtClean="0">
                <a:solidFill>
                  <a:srgbClr val="0070C0"/>
                </a:solidFill>
              </a:rPr>
              <a:t>• Choisir </a:t>
            </a:r>
            <a:r>
              <a:rPr lang="fr-FR" sz="2400" dirty="0">
                <a:solidFill>
                  <a:srgbClr val="0070C0"/>
                </a:solidFill>
              </a:rPr>
              <a:t>les modalités de l’opération de transport</a:t>
            </a:r>
          </a:p>
          <a:p>
            <a:r>
              <a:rPr lang="fr-FR" sz="2400" dirty="0" smtClean="0">
                <a:solidFill>
                  <a:srgbClr val="0070C0"/>
                </a:solidFill>
              </a:rPr>
              <a:t>• Optimiser </a:t>
            </a:r>
            <a:r>
              <a:rPr lang="fr-FR" sz="2400" dirty="0">
                <a:solidFill>
                  <a:srgbClr val="0070C0"/>
                </a:solidFill>
              </a:rPr>
              <a:t>l’offre de transport</a:t>
            </a:r>
          </a:p>
          <a:p>
            <a:r>
              <a:rPr lang="fr-FR" sz="2400" dirty="0" smtClean="0">
                <a:solidFill>
                  <a:srgbClr val="0070C0"/>
                </a:solidFill>
              </a:rPr>
              <a:t>• Élaborer </a:t>
            </a:r>
            <a:r>
              <a:rPr lang="fr-FR" sz="2400" dirty="0">
                <a:solidFill>
                  <a:srgbClr val="0070C0"/>
                </a:solidFill>
              </a:rPr>
              <a:t>la cotation de l’offre de transport</a:t>
            </a:r>
          </a:p>
        </p:txBody>
      </p:sp>
      <p:sp>
        <p:nvSpPr>
          <p:cNvPr id="11" name="ZoneTexte 10"/>
          <p:cNvSpPr txBox="1"/>
          <p:nvPr/>
        </p:nvSpPr>
        <p:spPr>
          <a:xfrm>
            <a:off x="3779912" y="366768"/>
            <a:ext cx="5040560" cy="1015663"/>
          </a:xfrm>
          <a:prstGeom prst="rect">
            <a:avLst/>
          </a:prstGeom>
          <a:noFill/>
          <a:ln w="57150">
            <a:solidFill>
              <a:srgbClr val="FF9900"/>
            </a:solidFill>
          </a:ln>
        </p:spPr>
        <p:txBody>
          <a:bodyPr wrap="square" rtlCol="0">
            <a:spAutoFit/>
          </a:bodyPr>
          <a:lstStyle/>
          <a:p>
            <a:pPr algn="ctr"/>
            <a:r>
              <a:rPr lang="fr-FR" sz="2400" dirty="0" smtClean="0">
                <a:solidFill>
                  <a:srgbClr val="FF0000"/>
                </a:solidFill>
              </a:rPr>
              <a:t>Le </a:t>
            </a:r>
            <a:r>
              <a:rPr lang="fr-FR" sz="2400" dirty="0">
                <a:solidFill>
                  <a:srgbClr val="FF0000"/>
                </a:solidFill>
              </a:rPr>
              <a:t>référentiel de compétences (ex-référentiel de certification)</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1939228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7" name="ZoneTexte 6"/>
          <p:cNvSpPr txBox="1"/>
          <p:nvPr/>
        </p:nvSpPr>
        <p:spPr>
          <a:xfrm>
            <a:off x="539553" y="2149251"/>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621522" y="2780928"/>
            <a:ext cx="8064896" cy="2431435"/>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800" b="1" dirty="0" smtClean="0">
                <a:solidFill>
                  <a:srgbClr val="0070C0"/>
                </a:solidFill>
              </a:rPr>
              <a:t>Bloc n° 2 : Mettre en œuvre et suivre des opérations de transport</a:t>
            </a:r>
            <a:endParaRPr lang="fr-FR" sz="2800" b="1" dirty="0">
              <a:solidFill>
                <a:srgbClr val="0070C0"/>
              </a:solidFill>
            </a:endParaRPr>
          </a:p>
          <a:p>
            <a:r>
              <a:rPr lang="fr-FR" sz="2400" dirty="0" smtClean="0">
                <a:solidFill>
                  <a:srgbClr val="0070C0"/>
                </a:solidFill>
              </a:rPr>
              <a:t>• Constituer </a:t>
            </a:r>
            <a:r>
              <a:rPr lang="fr-FR" sz="2400" dirty="0">
                <a:solidFill>
                  <a:srgbClr val="0070C0"/>
                </a:solidFill>
              </a:rPr>
              <a:t>le dossier transport</a:t>
            </a:r>
          </a:p>
          <a:p>
            <a:r>
              <a:rPr lang="fr-FR" sz="2400" dirty="0" smtClean="0">
                <a:solidFill>
                  <a:srgbClr val="0070C0"/>
                </a:solidFill>
              </a:rPr>
              <a:t>• Exécuter </a:t>
            </a:r>
            <a:r>
              <a:rPr lang="fr-FR" sz="2400" dirty="0">
                <a:solidFill>
                  <a:srgbClr val="0070C0"/>
                </a:solidFill>
              </a:rPr>
              <a:t>la demande du client/donneur d’ordre</a:t>
            </a:r>
          </a:p>
          <a:p>
            <a:r>
              <a:rPr lang="fr-FR" sz="2400" dirty="0" smtClean="0">
                <a:solidFill>
                  <a:srgbClr val="0070C0"/>
                </a:solidFill>
              </a:rPr>
              <a:t>• Suivre </a:t>
            </a:r>
            <a:r>
              <a:rPr lang="fr-FR" sz="2400" dirty="0">
                <a:solidFill>
                  <a:srgbClr val="0070C0"/>
                </a:solidFill>
              </a:rPr>
              <a:t>l’opération de transport et communiquer avec les interlocuteurs</a:t>
            </a:r>
          </a:p>
        </p:txBody>
      </p:sp>
      <p:sp>
        <p:nvSpPr>
          <p:cNvPr id="11" name="ZoneTexte 10"/>
          <p:cNvSpPr txBox="1"/>
          <p:nvPr/>
        </p:nvSpPr>
        <p:spPr>
          <a:xfrm>
            <a:off x="3779912" y="366768"/>
            <a:ext cx="5040560" cy="1015663"/>
          </a:xfrm>
          <a:prstGeom prst="rect">
            <a:avLst/>
          </a:prstGeom>
          <a:noFill/>
          <a:ln w="57150">
            <a:solidFill>
              <a:srgbClr val="FF9900"/>
            </a:solidFill>
          </a:ln>
        </p:spPr>
        <p:txBody>
          <a:bodyPr wrap="square" rtlCol="0">
            <a:spAutoFit/>
          </a:bodyPr>
          <a:lstStyle/>
          <a:p>
            <a:pPr algn="ctr"/>
            <a:r>
              <a:rPr lang="fr-FR" sz="2400" dirty="0" smtClean="0">
                <a:solidFill>
                  <a:srgbClr val="FF0000"/>
                </a:solidFill>
              </a:rPr>
              <a:t>Le </a:t>
            </a:r>
            <a:r>
              <a:rPr lang="fr-FR" sz="2400" dirty="0">
                <a:solidFill>
                  <a:srgbClr val="FF0000"/>
                </a:solidFill>
              </a:rPr>
              <a:t>référentiel de compétences (ex-référentiel de certification)</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193922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7" name="ZoneTexte 6"/>
          <p:cNvSpPr txBox="1"/>
          <p:nvPr/>
        </p:nvSpPr>
        <p:spPr>
          <a:xfrm>
            <a:off x="539553" y="2149251"/>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621522" y="1561878"/>
            <a:ext cx="8064896" cy="3908762"/>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400" b="1" dirty="0">
                <a:solidFill>
                  <a:srgbClr val="0070C0"/>
                </a:solidFill>
              </a:rPr>
              <a:t>Bloc n° </a:t>
            </a:r>
            <a:r>
              <a:rPr lang="fr-FR" sz="2400" b="1" dirty="0" smtClean="0">
                <a:solidFill>
                  <a:srgbClr val="0070C0"/>
                </a:solidFill>
              </a:rPr>
              <a:t>3 : Contribuer </a:t>
            </a:r>
            <a:r>
              <a:rPr lang="fr-FR" sz="2400" b="1" dirty="0">
                <a:solidFill>
                  <a:srgbClr val="0070C0"/>
                </a:solidFill>
              </a:rPr>
              <a:t>à l’amélioration de l’activité de transport</a:t>
            </a:r>
          </a:p>
          <a:p>
            <a:pPr marL="285750" indent="-285750">
              <a:buFont typeface="Wingdings" pitchFamily="2" charset="2"/>
              <a:buChar char="§"/>
            </a:pPr>
            <a:r>
              <a:rPr lang="fr-FR" sz="2000" dirty="0" smtClean="0">
                <a:solidFill>
                  <a:srgbClr val="0070C0"/>
                </a:solidFill>
              </a:rPr>
              <a:t>Contrôler </a:t>
            </a:r>
            <a:r>
              <a:rPr lang="fr-FR" sz="2000" dirty="0">
                <a:solidFill>
                  <a:srgbClr val="0070C0"/>
                </a:solidFill>
              </a:rPr>
              <a:t>les engagements contractuels avec le client/donneur d’ordre</a:t>
            </a:r>
          </a:p>
          <a:p>
            <a:pPr marL="285750" indent="-285750">
              <a:buFont typeface="Wingdings" pitchFamily="2" charset="2"/>
              <a:buChar char="§"/>
            </a:pPr>
            <a:r>
              <a:rPr lang="fr-FR" sz="2000" dirty="0" smtClean="0">
                <a:solidFill>
                  <a:srgbClr val="0070C0"/>
                </a:solidFill>
              </a:rPr>
              <a:t>Participer </a:t>
            </a:r>
            <a:r>
              <a:rPr lang="fr-FR" sz="2000" dirty="0">
                <a:solidFill>
                  <a:srgbClr val="0070C0"/>
                </a:solidFill>
              </a:rPr>
              <a:t>à la gestion des moyens matériels et humains</a:t>
            </a:r>
          </a:p>
          <a:p>
            <a:pPr marL="285750" indent="-285750">
              <a:buFont typeface="Wingdings" pitchFamily="2" charset="2"/>
              <a:buChar char="§"/>
            </a:pPr>
            <a:r>
              <a:rPr lang="fr-FR" sz="2000" dirty="0" smtClean="0">
                <a:solidFill>
                  <a:srgbClr val="0070C0"/>
                </a:solidFill>
              </a:rPr>
              <a:t>Actualiser </a:t>
            </a:r>
            <a:r>
              <a:rPr lang="fr-FR" sz="2000" dirty="0">
                <a:solidFill>
                  <a:srgbClr val="0070C0"/>
                </a:solidFill>
              </a:rPr>
              <a:t>les tableaux de bord liés à l’activité de  transport</a:t>
            </a:r>
          </a:p>
          <a:p>
            <a:pPr marL="285750" indent="-285750">
              <a:buFont typeface="Wingdings" pitchFamily="2" charset="2"/>
              <a:buChar char="§"/>
            </a:pPr>
            <a:r>
              <a:rPr lang="fr-FR" sz="2000" dirty="0" smtClean="0">
                <a:solidFill>
                  <a:srgbClr val="0070C0"/>
                </a:solidFill>
              </a:rPr>
              <a:t>Contribuer </a:t>
            </a:r>
            <a:r>
              <a:rPr lang="fr-FR" sz="2000" dirty="0">
                <a:solidFill>
                  <a:srgbClr val="0070C0"/>
                </a:solidFill>
              </a:rPr>
              <a:t>à l’amélioration de la performance de l’entreprise </a:t>
            </a:r>
            <a:r>
              <a:rPr lang="fr-FR" sz="2000" dirty="0" smtClean="0">
                <a:solidFill>
                  <a:srgbClr val="0070C0"/>
                </a:solidFill>
              </a:rPr>
              <a:t>: dans </a:t>
            </a:r>
            <a:r>
              <a:rPr lang="fr-FR" sz="2000" dirty="0">
                <a:solidFill>
                  <a:srgbClr val="0070C0"/>
                </a:solidFill>
              </a:rPr>
              <a:t>le domaine de la démarche </a:t>
            </a:r>
            <a:r>
              <a:rPr lang="fr-FR" sz="2000" dirty="0" smtClean="0">
                <a:solidFill>
                  <a:srgbClr val="0070C0"/>
                </a:solidFill>
              </a:rPr>
              <a:t>qualité, dans </a:t>
            </a:r>
            <a:r>
              <a:rPr lang="fr-FR" sz="2000" dirty="0">
                <a:solidFill>
                  <a:srgbClr val="0070C0"/>
                </a:solidFill>
              </a:rPr>
              <a:t>le domaine des certifications </a:t>
            </a:r>
            <a:r>
              <a:rPr lang="fr-FR" sz="2000" dirty="0" smtClean="0">
                <a:solidFill>
                  <a:srgbClr val="0070C0"/>
                </a:solidFill>
              </a:rPr>
              <a:t>obligatoires, dans </a:t>
            </a:r>
            <a:r>
              <a:rPr lang="fr-FR" sz="2000" dirty="0">
                <a:solidFill>
                  <a:srgbClr val="0070C0"/>
                </a:solidFill>
              </a:rPr>
              <a:t>le domaine de la démarche de responsabilité sociétale des entreprises (</a:t>
            </a:r>
            <a:r>
              <a:rPr lang="fr-FR" sz="2000" dirty="0" smtClean="0">
                <a:solidFill>
                  <a:srgbClr val="0070C0"/>
                </a:solidFill>
              </a:rPr>
              <a:t>RSE), dans </a:t>
            </a:r>
            <a:r>
              <a:rPr lang="fr-FR" sz="2000" dirty="0">
                <a:solidFill>
                  <a:srgbClr val="0070C0"/>
                </a:solidFill>
              </a:rPr>
              <a:t>le domaine de la prévention des risques </a:t>
            </a:r>
            <a:r>
              <a:rPr lang="fr-FR" sz="2000" dirty="0" smtClean="0">
                <a:solidFill>
                  <a:srgbClr val="0070C0"/>
                </a:solidFill>
              </a:rPr>
              <a:t>professionnels, dans </a:t>
            </a:r>
            <a:r>
              <a:rPr lang="fr-FR" sz="2000" dirty="0">
                <a:solidFill>
                  <a:srgbClr val="0070C0"/>
                </a:solidFill>
              </a:rPr>
              <a:t>le domaine de la rentabilité financière</a:t>
            </a:r>
          </a:p>
        </p:txBody>
      </p:sp>
      <p:sp>
        <p:nvSpPr>
          <p:cNvPr id="11" name="ZoneTexte 10"/>
          <p:cNvSpPr txBox="1"/>
          <p:nvPr/>
        </p:nvSpPr>
        <p:spPr>
          <a:xfrm>
            <a:off x="3779912" y="366768"/>
            <a:ext cx="5040560" cy="830997"/>
          </a:xfrm>
          <a:prstGeom prst="rect">
            <a:avLst/>
          </a:prstGeom>
          <a:noFill/>
          <a:ln w="57150">
            <a:solidFill>
              <a:srgbClr val="FF9900"/>
            </a:solidFill>
          </a:ln>
        </p:spPr>
        <p:txBody>
          <a:bodyPr wrap="square" rtlCol="0">
            <a:spAutoFit/>
          </a:bodyPr>
          <a:lstStyle/>
          <a:p>
            <a:pPr algn="ctr"/>
            <a:r>
              <a:rPr lang="fr-FR" sz="2400" dirty="0" smtClean="0">
                <a:solidFill>
                  <a:srgbClr val="FF0000"/>
                </a:solidFill>
              </a:rPr>
              <a:t>Le </a:t>
            </a:r>
            <a:r>
              <a:rPr lang="fr-FR" sz="2400" dirty="0">
                <a:solidFill>
                  <a:srgbClr val="FF0000"/>
                </a:solidFill>
              </a:rPr>
              <a:t>référentiel de compétences (ex-référentiel de certification</a:t>
            </a:r>
            <a:r>
              <a:rPr lang="fr-FR" sz="2400" dirty="0" smtClean="0">
                <a:solidFill>
                  <a:srgbClr val="FF0000"/>
                </a:solidFill>
              </a:rPr>
              <a:t>)</a:t>
            </a:r>
            <a:endParaRPr lang="fr-FR" sz="1200" b="1" dirty="0">
              <a:solidFill>
                <a:schemeClr val="accent1">
                  <a:lumMod val="75000"/>
                </a:schemeClr>
              </a:solidFill>
            </a:endParaRPr>
          </a:p>
        </p:txBody>
      </p:sp>
    </p:spTree>
    <p:extLst>
      <p:ext uri="{BB962C8B-B14F-4D97-AF65-F5344CB8AC3E}">
        <p14:creationId xmlns:p14="http://schemas.microsoft.com/office/powerpoint/2010/main" val="54879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8" name="ZoneTexte 7"/>
          <p:cNvSpPr txBox="1"/>
          <p:nvPr/>
        </p:nvSpPr>
        <p:spPr>
          <a:xfrm>
            <a:off x="694667" y="1628800"/>
            <a:ext cx="8064896" cy="4524315"/>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400" b="1" dirty="0" smtClean="0">
                <a:solidFill>
                  <a:srgbClr val="0070C0"/>
                </a:solidFill>
              </a:rPr>
              <a:t>E2  </a:t>
            </a:r>
            <a:r>
              <a:rPr lang="fr-FR" sz="2400" b="1" dirty="0">
                <a:solidFill>
                  <a:srgbClr val="0070C0"/>
                </a:solidFill>
              </a:rPr>
              <a:t>Analyse de situations professionnelles liées à la préparation d’opérations de transport</a:t>
            </a:r>
          </a:p>
          <a:p>
            <a:pPr marL="285750" indent="-285750">
              <a:buFont typeface="Wingdings" pitchFamily="2" charset="2"/>
              <a:buChar char="§"/>
            </a:pPr>
            <a:r>
              <a:rPr lang="fr-FR" sz="2400" dirty="0" smtClean="0">
                <a:solidFill>
                  <a:srgbClr val="0070C0"/>
                </a:solidFill>
              </a:rPr>
              <a:t>Évaluation </a:t>
            </a:r>
            <a:r>
              <a:rPr lang="fr-FR" sz="2400" dirty="0">
                <a:solidFill>
                  <a:srgbClr val="0070C0"/>
                </a:solidFill>
              </a:rPr>
              <a:t>finale ponctuelle      Épreuve écrite     Durée : 3 heures  </a:t>
            </a:r>
            <a:r>
              <a:rPr lang="fr-FR" sz="2400" dirty="0" err="1">
                <a:solidFill>
                  <a:srgbClr val="0070C0"/>
                </a:solidFill>
              </a:rPr>
              <a:t>Coeff</a:t>
            </a:r>
            <a:r>
              <a:rPr lang="fr-FR" sz="2400" dirty="0">
                <a:solidFill>
                  <a:srgbClr val="0070C0"/>
                </a:solidFill>
              </a:rPr>
              <a:t> </a:t>
            </a:r>
            <a:r>
              <a:rPr lang="fr-FR" sz="2400">
                <a:solidFill>
                  <a:srgbClr val="0070C0"/>
                </a:solidFill>
              </a:rPr>
              <a:t>: 5</a:t>
            </a:r>
            <a:endParaRPr lang="fr-FR" sz="2400" dirty="0">
              <a:solidFill>
                <a:srgbClr val="0070C0"/>
              </a:solidFill>
            </a:endParaRPr>
          </a:p>
          <a:p>
            <a:pPr marL="285750" indent="-285750">
              <a:buFont typeface="Wingdings" pitchFamily="2" charset="2"/>
              <a:buChar char="§"/>
            </a:pPr>
            <a:r>
              <a:rPr lang="fr-FR" sz="2400" dirty="0">
                <a:solidFill>
                  <a:srgbClr val="0070C0"/>
                </a:solidFill>
              </a:rPr>
              <a:t>L’épreuve prend la forme d’une étude de cas conçue à partir d’un ou plusieurs contextes professionnels mettant en œuvre une ou plusieurs problématique(s) caractéristique(s) de la profession.</a:t>
            </a:r>
          </a:p>
          <a:p>
            <a:pPr marL="285750" indent="-285750">
              <a:buFont typeface="Wingdings" pitchFamily="2" charset="2"/>
              <a:buChar char="§"/>
            </a:pPr>
            <a:r>
              <a:rPr lang="fr-FR" sz="2400" dirty="0">
                <a:solidFill>
                  <a:srgbClr val="0070C0"/>
                </a:solidFill>
              </a:rPr>
              <a:t>Elle s’appuie sur des documents destinés à situer le contexte professionnel et nécessaires à la résolution d’une problématique professionnelle et/ou au traitement des différentes questions</a:t>
            </a:r>
            <a:r>
              <a:rPr lang="fr-FR" sz="2400" dirty="0" smtClean="0">
                <a:solidFill>
                  <a:srgbClr val="0070C0"/>
                </a:solidFill>
              </a:rPr>
              <a:t>.</a:t>
            </a:r>
            <a:endParaRPr lang="fr-FR" sz="2400" dirty="0">
              <a:solidFill>
                <a:srgbClr val="0070C0"/>
              </a:solidFill>
            </a:endParaRPr>
          </a:p>
        </p:txBody>
      </p:sp>
      <p:sp>
        <p:nvSpPr>
          <p:cNvPr id="11" name="ZoneTexte 10"/>
          <p:cNvSpPr txBox="1"/>
          <p:nvPr/>
        </p:nvSpPr>
        <p:spPr>
          <a:xfrm>
            <a:off x="3779912" y="366768"/>
            <a:ext cx="5040560" cy="1015663"/>
          </a:xfrm>
          <a:prstGeom prst="rect">
            <a:avLst/>
          </a:prstGeom>
          <a:noFill/>
          <a:ln w="57150">
            <a:solidFill>
              <a:srgbClr val="FF9900"/>
            </a:solidFill>
          </a:ln>
        </p:spPr>
        <p:txBody>
          <a:bodyPr wrap="square" rtlCol="0">
            <a:spAutoFit/>
          </a:bodyPr>
          <a:lstStyle/>
          <a:p>
            <a:pPr algn="ctr"/>
            <a:r>
              <a:rPr lang="fr-FR" sz="2400" b="1" dirty="0" smtClean="0">
                <a:solidFill>
                  <a:srgbClr val="0070C0"/>
                </a:solidFill>
              </a:rPr>
              <a:t>Evaluation du bloc </a:t>
            </a:r>
            <a:r>
              <a:rPr lang="fr-FR" sz="2400" b="1" dirty="0">
                <a:solidFill>
                  <a:srgbClr val="0070C0"/>
                </a:solidFill>
              </a:rPr>
              <a:t>n° 1 :Préparer les opérations de transport</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3069874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8" name="ZoneTexte 7"/>
          <p:cNvSpPr txBox="1"/>
          <p:nvPr/>
        </p:nvSpPr>
        <p:spPr>
          <a:xfrm>
            <a:off x="694667" y="1628800"/>
            <a:ext cx="8064896" cy="4524315"/>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400" dirty="0">
                <a:solidFill>
                  <a:srgbClr val="0070C0"/>
                </a:solidFill>
              </a:rPr>
              <a:t>E31 - Sous-épreuve de Mise en œuvre et suivi d’opérations de transport (U31)</a:t>
            </a:r>
          </a:p>
          <a:p>
            <a:pPr marL="285750" indent="-285750">
              <a:buFont typeface="Wingdings" pitchFamily="2" charset="2"/>
              <a:buChar char="§"/>
            </a:pPr>
            <a:r>
              <a:rPr lang="fr-FR" sz="2400" dirty="0" smtClean="0">
                <a:solidFill>
                  <a:srgbClr val="0070C0"/>
                </a:solidFill>
              </a:rPr>
              <a:t>En CCF, </a:t>
            </a:r>
            <a:r>
              <a:rPr lang="fr-FR" sz="2400" dirty="0" err="1" smtClean="0">
                <a:solidFill>
                  <a:srgbClr val="0070C0"/>
                </a:solidFill>
              </a:rPr>
              <a:t>coeff</a:t>
            </a:r>
            <a:r>
              <a:rPr lang="fr-FR" sz="2400" dirty="0" smtClean="0">
                <a:solidFill>
                  <a:srgbClr val="0070C0"/>
                </a:solidFill>
              </a:rPr>
              <a:t> 4</a:t>
            </a:r>
            <a:endParaRPr lang="fr-FR" sz="2400" dirty="0">
              <a:solidFill>
                <a:srgbClr val="0070C0"/>
              </a:solidFill>
            </a:endParaRPr>
          </a:p>
          <a:p>
            <a:pPr marL="285750" indent="-285750">
              <a:buFont typeface="Wingdings" pitchFamily="2" charset="2"/>
              <a:buChar char="§"/>
            </a:pPr>
            <a:r>
              <a:rPr lang="fr-FR" sz="2400" dirty="0">
                <a:solidFill>
                  <a:srgbClr val="0070C0"/>
                </a:solidFill>
              </a:rPr>
              <a:t>L’évaluation de la situation, qui se déroule au cours de la deuxième partie de l’année de terminale, prend la forme d’un entretien qui peut avoir lieu en milieu professionnel.</a:t>
            </a:r>
          </a:p>
          <a:p>
            <a:pPr marL="285750" indent="-285750">
              <a:buFont typeface="Wingdings" pitchFamily="2" charset="2"/>
              <a:buChar char="§"/>
            </a:pPr>
            <a:r>
              <a:rPr lang="fr-FR" sz="2400" dirty="0" smtClean="0">
                <a:solidFill>
                  <a:srgbClr val="0070C0"/>
                </a:solidFill>
              </a:rPr>
              <a:t>Après </a:t>
            </a:r>
            <a:r>
              <a:rPr lang="fr-FR" sz="2400" dirty="0">
                <a:solidFill>
                  <a:srgbClr val="0070C0"/>
                </a:solidFill>
              </a:rPr>
              <a:t>examen des trois fiches descriptives d’activités professionnelles, la commission procède à l’évaluation des acquis des candidats sur la base des critères définis pour la sous-épreuve et renseigne la grille d’évaluation fournie par la circulaire </a:t>
            </a:r>
            <a:r>
              <a:rPr lang="fr-FR" sz="2400" dirty="0" smtClean="0">
                <a:solidFill>
                  <a:srgbClr val="0070C0"/>
                </a:solidFill>
              </a:rPr>
              <a:t>nationale;</a:t>
            </a:r>
            <a:endParaRPr lang="fr-FR" sz="2400" dirty="0">
              <a:solidFill>
                <a:srgbClr val="0070C0"/>
              </a:solidFill>
            </a:endParaRPr>
          </a:p>
        </p:txBody>
      </p:sp>
      <p:sp>
        <p:nvSpPr>
          <p:cNvPr id="11" name="ZoneTexte 10"/>
          <p:cNvSpPr txBox="1"/>
          <p:nvPr/>
        </p:nvSpPr>
        <p:spPr>
          <a:xfrm>
            <a:off x="3779912" y="366768"/>
            <a:ext cx="5040560" cy="707886"/>
          </a:xfrm>
          <a:prstGeom prst="rect">
            <a:avLst/>
          </a:prstGeom>
          <a:noFill/>
          <a:ln w="57150">
            <a:solidFill>
              <a:srgbClr val="FF9900"/>
            </a:solidFill>
          </a:ln>
        </p:spPr>
        <p:txBody>
          <a:bodyPr wrap="square" rtlCol="0">
            <a:spAutoFit/>
          </a:bodyPr>
          <a:lstStyle/>
          <a:p>
            <a:pPr algn="ctr"/>
            <a:r>
              <a:rPr lang="fr-FR" sz="2000" b="1" dirty="0" smtClean="0">
                <a:solidFill>
                  <a:srgbClr val="FF0000"/>
                </a:solidFill>
              </a:rPr>
              <a:t>Evaluation du bloc </a:t>
            </a:r>
            <a:r>
              <a:rPr lang="fr-FR" sz="2000" b="1" dirty="0">
                <a:solidFill>
                  <a:srgbClr val="FF0000"/>
                </a:solidFill>
              </a:rPr>
              <a:t>n° </a:t>
            </a:r>
            <a:r>
              <a:rPr lang="fr-FR" sz="2000" b="1" dirty="0" smtClean="0">
                <a:solidFill>
                  <a:srgbClr val="FF0000"/>
                </a:solidFill>
              </a:rPr>
              <a:t>2 : Mettre </a:t>
            </a:r>
            <a:r>
              <a:rPr lang="fr-FR" sz="2000" b="1" dirty="0">
                <a:solidFill>
                  <a:srgbClr val="FF0000"/>
                </a:solidFill>
              </a:rPr>
              <a:t>en œuvre et suivre des opérations de </a:t>
            </a:r>
            <a:r>
              <a:rPr lang="fr-FR" sz="2000" b="1" dirty="0" smtClean="0">
                <a:solidFill>
                  <a:srgbClr val="FF0000"/>
                </a:solidFill>
              </a:rPr>
              <a:t>transport</a:t>
            </a:r>
            <a:endParaRPr lang="fr-FR" sz="1100" b="1" dirty="0">
              <a:solidFill>
                <a:srgbClr val="FF0000"/>
              </a:solidFill>
            </a:endParaRPr>
          </a:p>
        </p:txBody>
      </p:sp>
    </p:spTree>
    <p:extLst>
      <p:ext uri="{BB962C8B-B14F-4D97-AF65-F5344CB8AC3E}">
        <p14:creationId xmlns:p14="http://schemas.microsoft.com/office/powerpoint/2010/main" val="528409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8" name="ZoneTexte 7"/>
          <p:cNvSpPr txBox="1"/>
          <p:nvPr/>
        </p:nvSpPr>
        <p:spPr>
          <a:xfrm>
            <a:off x="694667" y="1412776"/>
            <a:ext cx="8064896" cy="5016758"/>
          </a:xfrm>
          <a:prstGeom prst="rect">
            <a:avLst/>
          </a:prstGeom>
          <a:noFill/>
          <a:ln w="38100">
            <a:solidFill>
              <a:srgbClr val="FF9900"/>
            </a:solidFill>
            <a:prstDash val="lgDash"/>
          </a:ln>
        </p:spPr>
        <p:txBody>
          <a:bodyPr wrap="square" rtlCol="0">
            <a:spAutoFit/>
          </a:bodyPr>
          <a:lstStyle/>
          <a:p>
            <a:r>
              <a:rPr lang="fr-FR" sz="2000" b="1" dirty="0">
                <a:solidFill>
                  <a:srgbClr val="00B0F0"/>
                </a:solidFill>
              </a:rPr>
              <a:t> </a:t>
            </a:r>
            <a:r>
              <a:rPr lang="fr-FR" sz="2000" b="1" dirty="0" smtClean="0">
                <a:solidFill>
                  <a:srgbClr val="00B0F0"/>
                </a:solidFill>
              </a:rPr>
              <a:t>E32 </a:t>
            </a:r>
            <a:r>
              <a:rPr lang="fr-FR" sz="2000" b="1" dirty="0">
                <a:solidFill>
                  <a:srgbClr val="00B0F0"/>
                </a:solidFill>
              </a:rPr>
              <a:t>- Sous-épreuve </a:t>
            </a:r>
            <a:r>
              <a:rPr lang="fr-FR" sz="2000" b="1" dirty="0" smtClean="0">
                <a:solidFill>
                  <a:srgbClr val="00B0F0"/>
                </a:solidFill>
              </a:rPr>
              <a:t>« Contribution </a:t>
            </a:r>
            <a:r>
              <a:rPr lang="fr-FR" sz="2000" b="1" dirty="0">
                <a:solidFill>
                  <a:srgbClr val="00B0F0"/>
                </a:solidFill>
              </a:rPr>
              <a:t>à l’amélioration de l’activité de transport (U32</a:t>
            </a:r>
            <a:r>
              <a:rPr lang="fr-FR" sz="2000" b="1" dirty="0" smtClean="0">
                <a:solidFill>
                  <a:srgbClr val="00B0F0"/>
                </a:solidFill>
              </a:rPr>
              <a:t>) » </a:t>
            </a:r>
            <a:r>
              <a:rPr lang="fr-FR" sz="2000" b="1" dirty="0">
                <a:solidFill>
                  <a:srgbClr val="00B0F0"/>
                </a:solidFill>
              </a:rPr>
              <a:t> </a:t>
            </a:r>
            <a:r>
              <a:rPr lang="fr-FR" sz="2000" b="1" dirty="0" smtClean="0">
                <a:solidFill>
                  <a:srgbClr val="00B0F0"/>
                </a:solidFill>
              </a:rPr>
              <a:t>COEF 4 en CCF </a:t>
            </a:r>
            <a:endParaRPr lang="fr-FR" sz="2000" b="1" dirty="0">
              <a:solidFill>
                <a:srgbClr val="00B0F0"/>
              </a:solidFill>
            </a:endParaRPr>
          </a:p>
          <a:p>
            <a:pPr marL="285750" indent="-285750">
              <a:buFont typeface="Wingdings" pitchFamily="2" charset="2"/>
              <a:buChar char="§"/>
            </a:pPr>
            <a:r>
              <a:rPr lang="fr-FR" sz="2000" dirty="0" smtClean="0">
                <a:solidFill>
                  <a:srgbClr val="0070C0"/>
                </a:solidFill>
              </a:rPr>
              <a:t>Situation </a:t>
            </a:r>
            <a:r>
              <a:rPr lang="fr-FR" sz="2000" dirty="0">
                <a:solidFill>
                  <a:srgbClr val="0070C0"/>
                </a:solidFill>
              </a:rPr>
              <a:t>1 – L’analyse de documents professionnels </a:t>
            </a:r>
          </a:p>
          <a:p>
            <a:pPr marL="285750" indent="-285750">
              <a:buFont typeface="Wingdings" pitchFamily="2" charset="2"/>
              <a:buChar char="§"/>
            </a:pPr>
            <a:r>
              <a:rPr lang="fr-FR" sz="2000" dirty="0">
                <a:solidFill>
                  <a:srgbClr val="0070C0"/>
                </a:solidFill>
              </a:rPr>
              <a:t>La première situation d’évaluation est conduite à partir d’un dossier élaboré par le candidat. Ce dossier doit être constitué d’au moins deux documents professionnels (papier ou numériques) pour chacune des trois compétences principales du bloc de compétences n° 3 : C3.1, C3.2, C3.3.</a:t>
            </a:r>
          </a:p>
          <a:p>
            <a:pPr marL="285750" indent="-285750">
              <a:buFont typeface="Wingdings" pitchFamily="2" charset="2"/>
              <a:buChar char="§"/>
            </a:pPr>
            <a:r>
              <a:rPr lang="fr-FR" sz="2000" dirty="0" smtClean="0">
                <a:solidFill>
                  <a:srgbClr val="0070C0"/>
                </a:solidFill>
              </a:rPr>
              <a:t>Déroulement </a:t>
            </a:r>
            <a:r>
              <a:rPr lang="fr-FR" sz="2000" dirty="0">
                <a:solidFill>
                  <a:srgbClr val="0070C0"/>
                </a:solidFill>
              </a:rPr>
              <a:t>de la première situation d’évaluation</a:t>
            </a:r>
          </a:p>
          <a:p>
            <a:pPr marL="285750" indent="-285750">
              <a:buFont typeface="Wingdings" pitchFamily="2" charset="2"/>
              <a:buChar char="§"/>
            </a:pPr>
            <a:r>
              <a:rPr lang="fr-FR" sz="2000" dirty="0">
                <a:solidFill>
                  <a:srgbClr val="0070C0"/>
                </a:solidFill>
              </a:rPr>
              <a:t>Dans un premier temps, le candidat expose les raisons qui ont motivé le choix des documents professionnels qui constituent le dossier. </a:t>
            </a:r>
          </a:p>
          <a:p>
            <a:pPr marL="285750" indent="-285750">
              <a:buFont typeface="Wingdings" pitchFamily="2" charset="2"/>
              <a:buChar char="§"/>
            </a:pPr>
            <a:r>
              <a:rPr lang="fr-FR" sz="2000" dirty="0">
                <a:solidFill>
                  <a:srgbClr val="0070C0"/>
                </a:solidFill>
              </a:rPr>
              <a:t>Dans un second temps, le jury questionne le candidat pour s’assurer de son degré de maîtrise des compétences mises en œuvre dans les activités relatives aux compétences C3.1, C3.2 et C3.3 présentées dans le bloc de compétences n° 3</a:t>
            </a:r>
            <a:r>
              <a:rPr lang="fr-FR" sz="2000" dirty="0" smtClean="0">
                <a:solidFill>
                  <a:srgbClr val="0070C0"/>
                </a:solidFill>
              </a:rPr>
              <a:t>.</a:t>
            </a:r>
            <a:endParaRPr lang="fr-FR" sz="2000" dirty="0">
              <a:solidFill>
                <a:srgbClr val="0070C0"/>
              </a:solidFill>
            </a:endParaRPr>
          </a:p>
        </p:txBody>
      </p:sp>
      <p:sp>
        <p:nvSpPr>
          <p:cNvPr id="11" name="ZoneTexte 10"/>
          <p:cNvSpPr txBox="1"/>
          <p:nvPr/>
        </p:nvSpPr>
        <p:spPr>
          <a:xfrm>
            <a:off x="3779912" y="366768"/>
            <a:ext cx="5040560" cy="707886"/>
          </a:xfrm>
          <a:prstGeom prst="rect">
            <a:avLst/>
          </a:prstGeom>
          <a:noFill/>
          <a:ln w="57150">
            <a:solidFill>
              <a:srgbClr val="FF9900"/>
            </a:solidFill>
          </a:ln>
        </p:spPr>
        <p:txBody>
          <a:bodyPr wrap="square" rtlCol="0">
            <a:spAutoFit/>
          </a:bodyPr>
          <a:lstStyle/>
          <a:p>
            <a:pPr algn="ctr"/>
            <a:r>
              <a:rPr lang="fr-FR" sz="2000" b="1" dirty="0" smtClean="0">
                <a:solidFill>
                  <a:srgbClr val="FF0000"/>
                </a:solidFill>
              </a:rPr>
              <a:t>Evaluation du bloc </a:t>
            </a:r>
            <a:r>
              <a:rPr lang="fr-FR" sz="2000" b="1" dirty="0">
                <a:solidFill>
                  <a:srgbClr val="FF0000"/>
                </a:solidFill>
              </a:rPr>
              <a:t>n° </a:t>
            </a:r>
            <a:r>
              <a:rPr lang="fr-FR" sz="2000" b="1" dirty="0" smtClean="0">
                <a:solidFill>
                  <a:srgbClr val="FF0000"/>
                </a:solidFill>
              </a:rPr>
              <a:t>3 : </a:t>
            </a:r>
            <a:r>
              <a:rPr lang="fr-FR" sz="2000" dirty="0" smtClean="0">
                <a:solidFill>
                  <a:srgbClr val="FF0000"/>
                </a:solidFill>
              </a:rPr>
              <a:t>Contribuer </a:t>
            </a:r>
            <a:r>
              <a:rPr lang="fr-FR" sz="2000" dirty="0">
                <a:solidFill>
                  <a:srgbClr val="FF0000"/>
                </a:solidFill>
              </a:rPr>
              <a:t>à l’amélioration de l’activité de </a:t>
            </a:r>
            <a:r>
              <a:rPr lang="fr-FR" sz="2000" dirty="0" smtClean="0">
                <a:solidFill>
                  <a:srgbClr val="FF0000"/>
                </a:solidFill>
              </a:rPr>
              <a:t>transport</a:t>
            </a:r>
            <a:endParaRPr lang="fr-FR" sz="1100" b="1" dirty="0">
              <a:solidFill>
                <a:srgbClr val="FF0000"/>
              </a:solidFill>
            </a:endParaRPr>
          </a:p>
        </p:txBody>
      </p:sp>
    </p:spTree>
    <p:extLst>
      <p:ext uri="{BB962C8B-B14F-4D97-AF65-F5344CB8AC3E}">
        <p14:creationId xmlns:p14="http://schemas.microsoft.com/office/powerpoint/2010/main" val="543739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
        <p:nvSpPr>
          <p:cNvPr id="8" name="ZoneTexte 7"/>
          <p:cNvSpPr txBox="1"/>
          <p:nvPr/>
        </p:nvSpPr>
        <p:spPr>
          <a:xfrm>
            <a:off x="694667" y="1412776"/>
            <a:ext cx="8064896" cy="4093428"/>
          </a:xfrm>
          <a:prstGeom prst="rect">
            <a:avLst/>
          </a:prstGeom>
          <a:noFill/>
          <a:ln w="38100">
            <a:solidFill>
              <a:srgbClr val="FF9900"/>
            </a:solidFill>
            <a:prstDash val="lgDash"/>
          </a:ln>
        </p:spPr>
        <p:txBody>
          <a:bodyPr wrap="square" rtlCol="0">
            <a:spAutoFit/>
          </a:bodyPr>
          <a:lstStyle/>
          <a:p>
            <a:r>
              <a:rPr lang="fr-FR" sz="2000" b="1" dirty="0">
                <a:solidFill>
                  <a:srgbClr val="00B0F0"/>
                </a:solidFill>
              </a:rPr>
              <a:t> </a:t>
            </a:r>
            <a:r>
              <a:rPr lang="fr-FR" sz="2000" b="1" dirty="0" smtClean="0">
                <a:solidFill>
                  <a:srgbClr val="00B0F0"/>
                </a:solidFill>
              </a:rPr>
              <a:t>E32 </a:t>
            </a:r>
            <a:r>
              <a:rPr lang="fr-FR" sz="2000" b="1" dirty="0">
                <a:solidFill>
                  <a:srgbClr val="00B0F0"/>
                </a:solidFill>
              </a:rPr>
              <a:t>- Sous-épreuve </a:t>
            </a:r>
            <a:r>
              <a:rPr lang="fr-FR" sz="2000" b="1" dirty="0" smtClean="0">
                <a:solidFill>
                  <a:srgbClr val="00B0F0"/>
                </a:solidFill>
              </a:rPr>
              <a:t>« Contribution </a:t>
            </a:r>
            <a:r>
              <a:rPr lang="fr-FR" sz="2000" b="1" dirty="0">
                <a:solidFill>
                  <a:srgbClr val="00B0F0"/>
                </a:solidFill>
              </a:rPr>
              <a:t>à l’amélioration de l’activité de transport (U32</a:t>
            </a:r>
            <a:r>
              <a:rPr lang="fr-FR" sz="2000" b="1" dirty="0" smtClean="0">
                <a:solidFill>
                  <a:srgbClr val="00B0F0"/>
                </a:solidFill>
              </a:rPr>
              <a:t>) » </a:t>
            </a:r>
            <a:r>
              <a:rPr lang="fr-FR" sz="2000" b="1" dirty="0">
                <a:solidFill>
                  <a:srgbClr val="00B0F0"/>
                </a:solidFill>
              </a:rPr>
              <a:t> </a:t>
            </a:r>
            <a:r>
              <a:rPr lang="fr-FR" sz="2000" b="1" dirty="0" smtClean="0">
                <a:solidFill>
                  <a:srgbClr val="00B0F0"/>
                </a:solidFill>
              </a:rPr>
              <a:t>COEF 4 en CCF</a:t>
            </a:r>
          </a:p>
          <a:p>
            <a:r>
              <a:rPr lang="fr-FR" sz="2000" b="1" dirty="0" smtClean="0">
                <a:solidFill>
                  <a:srgbClr val="0070C0"/>
                </a:solidFill>
              </a:rPr>
              <a:t>  </a:t>
            </a:r>
            <a:endParaRPr lang="fr-FR" sz="2000" b="1" dirty="0">
              <a:solidFill>
                <a:srgbClr val="0070C0"/>
              </a:solidFill>
            </a:endParaRPr>
          </a:p>
          <a:p>
            <a:r>
              <a:rPr lang="fr-FR" sz="2000" b="1" dirty="0" smtClean="0">
                <a:solidFill>
                  <a:srgbClr val="0070C0"/>
                </a:solidFill>
              </a:rPr>
              <a:t>Déroulement </a:t>
            </a:r>
            <a:r>
              <a:rPr lang="fr-FR" sz="2000" b="1" dirty="0">
                <a:solidFill>
                  <a:srgbClr val="0070C0"/>
                </a:solidFill>
              </a:rPr>
              <a:t>de la seconde situation d’évaluation </a:t>
            </a:r>
          </a:p>
          <a:p>
            <a:endParaRPr lang="fr-FR" sz="2000" b="1" dirty="0" smtClean="0">
              <a:solidFill>
                <a:srgbClr val="0070C0"/>
              </a:solidFill>
            </a:endParaRPr>
          </a:p>
          <a:p>
            <a:r>
              <a:rPr lang="fr-FR" sz="2000" b="1" dirty="0" smtClean="0">
                <a:solidFill>
                  <a:srgbClr val="0070C0"/>
                </a:solidFill>
              </a:rPr>
              <a:t>- Dans </a:t>
            </a:r>
            <a:r>
              <a:rPr lang="fr-FR" sz="2000" b="1" dirty="0">
                <a:solidFill>
                  <a:srgbClr val="0070C0"/>
                </a:solidFill>
              </a:rPr>
              <a:t>un premier temps, le candidat présente l’entreprise, le service et la situation professionnelle,  supports de son dossier. Puis, il expose les constats faits et explique les axes d’amélioration mis en œuvre ou proposés.</a:t>
            </a:r>
          </a:p>
          <a:p>
            <a:r>
              <a:rPr lang="fr-FR" sz="2000" b="1" dirty="0" smtClean="0">
                <a:solidFill>
                  <a:srgbClr val="0070C0"/>
                </a:solidFill>
              </a:rPr>
              <a:t> </a:t>
            </a:r>
          </a:p>
          <a:p>
            <a:r>
              <a:rPr lang="fr-FR" sz="2000" b="1" dirty="0" smtClean="0">
                <a:solidFill>
                  <a:srgbClr val="0070C0"/>
                </a:solidFill>
              </a:rPr>
              <a:t>- Dans </a:t>
            </a:r>
            <a:r>
              <a:rPr lang="fr-FR" sz="2000" b="1" dirty="0">
                <a:solidFill>
                  <a:srgbClr val="0070C0"/>
                </a:solidFill>
              </a:rPr>
              <a:t>un second temps, les membres de la commission d’évaluation interrogent le candidat afin d’apprécier  la pertinence de ses constats et la cohérence des solutions proposées</a:t>
            </a:r>
            <a:r>
              <a:rPr lang="fr-FR" sz="2000" b="1" dirty="0" smtClean="0">
                <a:solidFill>
                  <a:srgbClr val="0070C0"/>
                </a:solidFill>
              </a:rPr>
              <a:t>.</a:t>
            </a:r>
            <a:endParaRPr lang="fr-FR" sz="2000" dirty="0">
              <a:solidFill>
                <a:srgbClr val="0070C0"/>
              </a:solidFill>
            </a:endParaRPr>
          </a:p>
        </p:txBody>
      </p:sp>
      <p:sp>
        <p:nvSpPr>
          <p:cNvPr id="11" name="ZoneTexte 10"/>
          <p:cNvSpPr txBox="1"/>
          <p:nvPr/>
        </p:nvSpPr>
        <p:spPr>
          <a:xfrm>
            <a:off x="3779912" y="366768"/>
            <a:ext cx="5040560" cy="707886"/>
          </a:xfrm>
          <a:prstGeom prst="rect">
            <a:avLst/>
          </a:prstGeom>
          <a:noFill/>
          <a:ln w="57150">
            <a:solidFill>
              <a:srgbClr val="FF9900"/>
            </a:solidFill>
          </a:ln>
        </p:spPr>
        <p:txBody>
          <a:bodyPr wrap="square" rtlCol="0">
            <a:spAutoFit/>
          </a:bodyPr>
          <a:lstStyle/>
          <a:p>
            <a:pPr algn="ctr"/>
            <a:r>
              <a:rPr lang="fr-FR" sz="2000" b="1" dirty="0" smtClean="0">
                <a:solidFill>
                  <a:srgbClr val="FF0000"/>
                </a:solidFill>
              </a:rPr>
              <a:t>Evaluation du bloc </a:t>
            </a:r>
            <a:r>
              <a:rPr lang="fr-FR" sz="2000" b="1" dirty="0">
                <a:solidFill>
                  <a:srgbClr val="FF0000"/>
                </a:solidFill>
              </a:rPr>
              <a:t>n° </a:t>
            </a:r>
            <a:r>
              <a:rPr lang="fr-FR" sz="2000" b="1" dirty="0" smtClean="0">
                <a:solidFill>
                  <a:srgbClr val="FF0000"/>
                </a:solidFill>
              </a:rPr>
              <a:t>3 : </a:t>
            </a:r>
            <a:r>
              <a:rPr lang="fr-FR" sz="2000" dirty="0" smtClean="0">
                <a:solidFill>
                  <a:srgbClr val="FF0000"/>
                </a:solidFill>
              </a:rPr>
              <a:t>Contribuer </a:t>
            </a:r>
            <a:r>
              <a:rPr lang="fr-FR" sz="2000" dirty="0">
                <a:solidFill>
                  <a:srgbClr val="FF0000"/>
                </a:solidFill>
              </a:rPr>
              <a:t>à l’amélioration de l’activité de </a:t>
            </a:r>
            <a:r>
              <a:rPr lang="fr-FR" sz="2000" dirty="0" smtClean="0">
                <a:solidFill>
                  <a:srgbClr val="FF0000"/>
                </a:solidFill>
              </a:rPr>
              <a:t>transport</a:t>
            </a:r>
            <a:endParaRPr lang="fr-FR" sz="1100" b="1" dirty="0">
              <a:solidFill>
                <a:srgbClr val="FF0000"/>
              </a:solidFill>
            </a:endParaRPr>
          </a:p>
        </p:txBody>
      </p:sp>
      <p:sp>
        <p:nvSpPr>
          <p:cNvPr id="2" name="Rectangle 1"/>
          <p:cNvSpPr/>
          <p:nvPr/>
        </p:nvSpPr>
        <p:spPr>
          <a:xfrm>
            <a:off x="4450813" y="3244334"/>
            <a:ext cx="242374" cy="369332"/>
          </a:xfrm>
          <a:prstGeom prst="rect">
            <a:avLst/>
          </a:prstGeom>
        </p:spPr>
        <p:txBody>
          <a:bodyPr wrap="none">
            <a:spAutoFit/>
          </a:bodyPr>
          <a:lstStyle/>
          <a:p>
            <a:r>
              <a:rPr lang="fr-FR" b="1" dirty="0">
                <a:solidFill>
                  <a:srgbClr val="00B0F0"/>
                </a:solidFill>
              </a:rPr>
              <a:t> </a:t>
            </a:r>
            <a:endParaRPr lang="fr-FR" dirty="0"/>
          </a:p>
        </p:txBody>
      </p:sp>
    </p:spTree>
    <p:extLst>
      <p:ext uri="{BB962C8B-B14F-4D97-AF65-F5344CB8AC3E}">
        <p14:creationId xmlns:p14="http://schemas.microsoft.com/office/powerpoint/2010/main" val="4180213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9900"/>
                </a:solidFill>
              </a:rPr>
              <a:t>Merci pour votre attention</a:t>
            </a:r>
            <a:r>
              <a:rPr lang="fr-FR" dirty="0" smtClean="0"/>
              <a:t/>
            </a:r>
            <a:br>
              <a:rPr lang="fr-FR" dirty="0" smtClean="0"/>
            </a:br>
            <a:endParaRPr lang="fr-FR" dirty="0"/>
          </a:p>
        </p:txBody>
      </p:sp>
      <p:pic>
        <p:nvPicPr>
          <p:cNvPr id="5" name="Image 4" descr="Ministère de l'éducation nationale, de l'enseignement supèrieur et de la recherch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556447"/>
            <a:ext cx="2140585" cy="654685"/>
          </a:xfrm>
          <a:prstGeom prst="rect">
            <a:avLst/>
          </a:prstGeom>
          <a:noFill/>
          <a:ln>
            <a:noFill/>
          </a:ln>
        </p:spPr>
      </p:pic>
    </p:spTree>
    <p:extLst>
      <p:ext uri="{BB962C8B-B14F-4D97-AF65-F5344CB8AC3E}">
        <p14:creationId xmlns:p14="http://schemas.microsoft.com/office/powerpoint/2010/main" val="274038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sp>
        <p:nvSpPr>
          <p:cNvPr id="3" name="ZoneTexte 2"/>
          <p:cNvSpPr txBox="1"/>
          <p:nvPr/>
        </p:nvSpPr>
        <p:spPr>
          <a:xfrm>
            <a:off x="2987824" y="366768"/>
            <a:ext cx="5832648" cy="954107"/>
          </a:xfrm>
          <a:prstGeom prst="rect">
            <a:avLst/>
          </a:prstGeom>
          <a:noFill/>
          <a:ln w="57150">
            <a:solidFill>
              <a:srgbClr val="FF9900"/>
            </a:solidFill>
          </a:ln>
        </p:spPr>
        <p:txBody>
          <a:bodyPr wrap="square" rtlCol="0">
            <a:spAutoFit/>
          </a:bodyPr>
          <a:lstStyle/>
          <a:p>
            <a:pPr algn="ctr"/>
            <a:r>
              <a:rPr lang="fr-FR" sz="2800" b="1" dirty="0" smtClean="0">
                <a:solidFill>
                  <a:srgbClr val="FF0000"/>
                </a:solidFill>
              </a:rPr>
              <a:t>Les raisons de la rénovation du bac pro « transport »</a:t>
            </a:r>
            <a:endParaRPr lang="fr-FR" sz="2800" b="1" dirty="0">
              <a:solidFill>
                <a:srgbClr val="FF0000"/>
              </a:solidFill>
            </a:endParaRPr>
          </a:p>
        </p:txBody>
      </p:sp>
      <p:sp>
        <p:nvSpPr>
          <p:cNvPr id="2" name="ZoneTexte 1"/>
          <p:cNvSpPr txBox="1"/>
          <p:nvPr/>
        </p:nvSpPr>
        <p:spPr>
          <a:xfrm>
            <a:off x="527122" y="1700808"/>
            <a:ext cx="8149333" cy="1384995"/>
          </a:xfrm>
          <a:prstGeom prst="rect">
            <a:avLst/>
          </a:prstGeom>
          <a:noFill/>
          <a:ln w="19050">
            <a:solidFill>
              <a:srgbClr val="FF9900"/>
            </a:solidFill>
          </a:ln>
        </p:spPr>
        <p:txBody>
          <a:bodyPr wrap="square" rtlCol="0">
            <a:spAutoFit/>
          </a:bodyPr>
          <a:lstStyle/>
          <a:p>
            <a:r>
              <a:rPr lang="fr-FR" sz="2400" dirty="0" smtClean="0">
                <a:solidFill>
                  <a:schemeClr val="tx2">
                    <a:lumMod val="60000"/>
                    <a:lumOff val="40000"/>
                  </a:schemeClr>
                </a:solidFill>
              </a:rPr>
              <a:t>Des points faibles :</a:t>
            </a:r>
          </a:p>
          <a:p>
            <a:pPr marL="457200" indent="-457200">
              <a:buFont typeface="Wingdings" pitchFamily="2" charset="2"/>
              <a:buChar char="§"/>
            </a:pPr>
            <a:r>
              <a:rPr lang="fr-FR" sz="2000" dirty="0" smtClean="0">
                <a:solidFill>
                  <a:schemeClr val="tx2">
                    <a:lumMod val="60000"/>
                    <a:lumOff val="40000"/>
                  </a:schemeClr>
                </a:solidFill>
              </a:rPr>
              <a:t>Un manque d’attractivité de la formation </a:t>
            </a:r>
          </a:p>
          <a:p>
            <a:pPr marL="457200" indent="-457200">
              <a:buFont typeface="Wingdings" pitchFamily="2" charset="2"/>
              <a:buChar char="§"/>
            </a:pPr>
            <a:r>
              <a:rPr lang="fr-FR" sz="2000" dirty="0" smtClean="0">
                <a:solidFill>
                  <a:schemeClr val="tx2">
                    <a:lumMod val="60000"/>
                    <a:lumOff val="40000"/>
                  </a:schemeClr>
                </a:solidFill>
              </a:rPr>
              <a:t>Des lieux de PFMP difficiles à trouver</a:t>
            </a:r>
          </a:p>
          <a:p>
            <a:pPr marL="457200" indent="-457200">
              <a:buFont typeface="Wingdings" pitchFamily="2" charset="2"/>
              <a:buChar char="§"/>
            </a:pPr>
            <a:r>
              <a:rPr lang="fr-FR" sz="2000" dirty="0" smtClean="0">
                <a:solidFill>
                  <a:schemeClr val="tx2">
                    <a:lumMod val="60000"/>
                    <a:lumOff val="40000"/>
                  </a:schemeClr>
                </a:solidFill>
              </a:rPr>
              <a:t>Une insertion professionnelle peu aisée</a:t>
            </a:r>
            <a:endParaRPr lang="fr-FR" sz="2000" dirty="0">
              <a:solidFill>
                <a:schemeClr val="tx2">
                  <a:lumMod val="60000"/>
                  <a:lumOff val="40000"/>
                </a:schemeClr>
              </a:solidFill>
            </a:endParaRPr>
          </a:p>
        </p:txBody>
      </p:sp>
      <p:sp>
        <p:nvSpPr>
          <p:cNvPr id="15" name="ZoneTexte 14"/>
          <p:cNvSpPr txBox="1"/>
          <p:nvPr/>
        </p:nvSpPr>
        <p:spPr>
          <a:xfrm>
            <a:off x="539552" y="3284984"/>
            <a:ext cx="8149333" cy="2677656"/>
          </a:xfrm>
          <a:prstGeom prst="rect">
            <a:avLst/>
          </a:prstGeom>
          <a:noFill/>
          <a:ln w="19050">
            <a:solidFill>
              <a:srgbClr val="FF9900"/>
            </a:solidFill>
          </a:ln>
        </p:spPr>
        <p:txBody>
          <a:bodyPr wrap="square" rtlCol="0">
            <a:spAutoFit/>
          </a:bodyPr>
          <a:lstStyle/>
          <a:p>
            <a:r>
              <a:rPr lang="fr-FR" sz="2400" b="1" dirty="0" smtClean="0">
                <a:solidFill>
                  <a:schemeClr val="tx2">
                    <a:lumMod val="60000"/>
                    <a:lumOff val="40000"/>
                  </a:schemeClr>
                </a:solidFill>
              </a:rPr>
              <a:t>Des points forts :</a:t>
            </a:r>
          </a:p>
          <a:p>
            <a:pPr marL="457200" indent="-457200">
              <a:buFont typeface="Wingdings" pitchFamily="2" charset="2"/>
              <a:buChar char="§"/>
            </a:pPr>
            <a:r>
              <a:rPr lang="fr-FR" sz="2400" dirty="0" smtClean="0">
                <a:solidFill>
                  <a:schemeClr val="tx2">
                    <a:lumMod val="60000"/>
                    <a:lumOff val="40000"/>
                  </a:schemeClr>
                </a:solidFill>
              </a:rPr>
              <a:t>Une formation qui intéresse les professionnels :</a:t>
            </a:r>
          </a:p>
          <a:p>
            <a:pPr marL="457200" indent="-457200">
              <a:buFont typeface="Wingdings" pitchFamily="2" charset="2"/>
              <a:buChar char="§"/>
            </a:pPr>
            <a:r>
              <a:rPr lang="fr-FR" sz="2400" dirty="0" smtClean="0">
                <a:solidFill>
                  <a:schemeClr val="tx2">
                    <a:lumMod val="60000"/>
                    <a:lumOff val="40000"/>
                  </a:schemeClr>
                </a:solidFill>
              </a:rPr>
              <a:t> des jeunes avec une culture « Transport »</a:t>
            </a:r>
          </a:p>
          <a:p>
            <a:pPr marL="457200" indent="-457200">
              <a:buFont typeface="Wingdings" pitchFamily="2" charset="2"/>
              <a:buChar char="§"/>
            </a:pPr>
            <a:r>
              <a:rPr lang="fr-FR" sz="2400" dirty="0" smtClean="0">
                <a:solidFill>
                  <a:schemeClr val="tx2">
                    <a:lumMod val="60000"/>
                    <a:lumOff val="40000"/>
                  </a:schemeClr>
                </a:solidFill>
              </a:rPr>
              <a:t>un vivier pour les formations supérieures BTS TPL/GTLA</a:t>
            </a:r>
          </a:p>
          <a:p>
            <a:pPr marL="457200" indent="-457200">
              <a:buFont typeface="Wingdings" pitchFamily="2" charset="2"/>
              <a:buChar char="§"/>
            </a:pPr>
            <a:r>
              <a:rPr lang="fr-FR" sz="2400" dirty="0" smtClean="0">
                <a:solidFill>
                  <a:schemeClr val="tx2">
                    <a:lumMod val="60000"/>
                    <a:lumOff val="40000"/>
                  </a:schemeClr>
                </a:solidFill>
              </a:rPr>
              <a:t>des PFMP permettant l’acquisition de véritables compétences professionnelles </a:t>
            </a:r>
          </a:p>
        </p:txBody>
      </p:sp>
      <p:pic>
        <p:nvPicPr>
          <p:cNvPr id="16" name="Image 15"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586" y="578034"/>
            <a:ext cx="2140585" cy="654685"/>
          </a:xfrm>
          <a:prstGeom prst="rect">
            <a:avLst/>
          </a:prstGeom>
          <a:noFill/>
          <a:ln>
            <a:noFill/>
          </a:ln>
        </p:spPr>
      </p:pic>
    </p:spTree>
    <p:extLst>
      <p:ext uri="{BB962C8B-B14F-4D97-AF65-F5344CB8AC3E}">
        <p14:creationId xmlns:p14="http://schemas.microsoft.com/office/powerpoint/2010/main" val="1065765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sp>
        <p:nvSpPr>
          <p:cNvPr id="3" name="ZoneTexte 2"/>
          <p:cNvSpPr txBox="1"/>
          <p:nvPr/>
        </p:nvSpPr>
        <p:spPr>
          <a:xfrm>
            <a:off x="3635896" y="366768"/>
            <a:ext cx="5184576" cy="1384995"/>
          </a:xfrm>
          <a:prstGeom prst="rect">
            <a:avLst/>
          </a:prstGeom>
          <a:noFill/>
          <a:ln w="57150">
            <a:solidFill>
              <a:srgbClr val="FF9900"/>
            </a:solidFill>
          </a:ln>
        </p:spPr>
        <p:txBody>
          <a:bodyPr wrap="square" rtlCol="0">
            <a:spAutoFit/>
          </a:bodyPr>
          <a:lstStyle/>
          <a:p>
            <a:pPr algn="ctr"/>
            <a:r>
              <a:rPr lang="fr-FR" sz="3200" b="1" dirty="0" smtClean="0">
                <a:solidFill>
                  <a:srgbClr val="FF0000"/>
                </a:solidFill>
              </a:rPr>
              <a:t>Le scénario retenu pour le nouveau baccalauréat</a:t>
            </a:r>
          </a:p>
          <a:p>
            <a:pPr algn="ctr"/>
            <a:endParaRPr lang="fr-FR" sz="2000" b="1" dirty="0">
              <a:solidFill>
                <a:schemeClr val="accent1">
                  <a:lumMod val="75000"/>
                </a:schemeClr>
              </a:solidFill>
            </a:endParaRPr>
          </a:p>
        </p:txBody>
      </p:sp>
      <p:sp>
        <p:nvSpPr>
          <p:cNvPr id="13" name="ZoneTexte 12"/>
          <p:cNvSpPr txBox="1"/>
          <p:nvPr/>
        </p:nvSpPr>
        <p:spPr>
          <a:xfrm>
            <a:off x="548303" y="3212976"/>
            <a:ext cx="8136904" cy="1815882"/>
          </a:xfrm>
          <a:prstGeom prst="rect">
            <a:avLst/>
          </a:prstGeom>
          <a:noFill/>
          <a:ln>
            <a:solidFill>
              <a:srgbClr val="00B0F0"/>
            </a:solidFill>
          </a:ln>
        </p:spPr>
        <p:txBody>
          <a:bodyPr wrap="square" rtlCol="0">
            <a:spAutoFit/>
          </a:bodyPr>
          <a:lstStyle/>
          <a:p>
            <a:r>
              <a:rPr lang="fr-FR" sz="2800" b="1" dirty="0" smtClean="0">
                <a:solidFill>
                  <a:srgbClr val="FF9900"/>
                </a:solidFill>
              </a:rPr>
              <a:t>Le maintien d’un baccalauréat relativement « généraliste », avec des approfondissements possibles dans des secteurs spécialisés au cours de la formation ou après le baccalauréat.</a:t>
            </a:r>
            <a:endParaRPr lang="fr-FR" sz="2800" b="1" dirty="0">
              <a:solidFill>
                <a:srgbClr val="FF9900"/>
              </a:solidFill>
            </a:endParaRPr>
          </a:p>
        </p:txBody>
      </p:sp>
      <p:pic>
        <p:nvPicPr>
          <p:cNvPr id="16" name="Image 15"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729" y="612402"/>
            <a:ext cx="2140585" cy="654685"/>
          </a:xfrm>
          <a:prstGeom prst="rect">
            <a:avLst/>
          </a:prstGeom>
          <a:noFill/>
          <a:ln>
            <a:noFill/>
          </a:ln>
        </p:spPr>
      </p:pic>
    </p:spTree>
    <p:extLst>
      <p:ext uri="{BB962C8B-B14F-4D97-AF65-F5344CB8AC3E}">
        <p14:creationId xmlns:p14="http://schemas.microsoft.com/office/powerpoint/2010/main" val="358967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556447"/>
            <a:ext cx="2140585" cy="654685"/>
          </a:xfrm>
          <a:prstGeom prst="rect">
            <a:avLst/>
          </a:prstGeom>
          <a:noFill/>
          <a:ln>
            <a:noFill/>
          </a:ln>
        </p:spPr>
      </p:pic>
      <p:sp>
        <p:nvSpPr>
          <p:cNvPr id="2" name="ZoneTexte 1"/>
          <p:cNvSpPr txBox="1"/>
          <p:nvPr/>
        </p:nvSpPr>
        <p:spPr>
          <a:xfrm>
            <a:off x="755576" y="2564904"/>
            <a:ext cx="7704856" cy="3046988"/>
          </a:xfrm>
          <a:prstGeom prst="rect">
            <a:avLst/>
          </a:prstGeom>
          <a:noFill/>
          <a:ln w="28575">
            <a:solidFill>
              <a:srgbClr val="FF9900"/>
            </a:solidFill>
            <a:prstDash val="lgDash"/>
          </a:ln>
        </p:spPr>
        <p:txBody>
          <a:bodyPr wrap="square" rtlCol="0">
            <a:spAutoFit/>
          </a:bodyPr>
          <a:lstStyle/>
          <a:p>
            <a:r>
              <a:rPr lang="fr-FR" sz="2400" dirty="0">
                <a:solidFill>
                  <a:schemeClr val="tx2">
                    <a:lumMod val="75000"/>
                  </a:schemeClr>
                </a:solidFill>
              </a:rPr>
              <a:t>Le choix d’un nouveau nom pour identifier clairement le baccalauréat « transport » : Organisation de transport de marchandises (OTM</a:t>
            </a:r>
            <a:r>
              <a:rPr lang="fr-FR" sz="2400" dirty="0" smtClean="0">
                <a:solidFill>
                  <a:schemeClr val="tx2">
                    <a:lumMod val="75000"/>
                  </a:schemeClr>
                </a:solidFill>
              </a:rPr>
              <a:t>).</a:t>
            </a:r>
          </a:p>
          <a:p>
            <a:endParaRPr lang="fr-FR" sz="2400" dirty="0">
              <a:solidFill>
                <a:schemeClr val="tx2">
                  <a:lumMod val="75000"/>
                </a:schemeClr>
              </a:solidFill>
            </a:endParaRPr>
          </a:p>
          <a:p>
            <a:r>
              <a:rPr lang="fr-FR" sz="2400" dirty="0" smtClean="0">
                <a:solidFill>
                  <a:schemeClr val="tx2">
                    <a:lumMod val="75000"/>
                  </a:schemeClr>
                </a:solidFill>
              </a:rPr>
              <a:t>Une définition claire du métier : le titulaire du métier prépare, met en œuvre, suit et contrôle les opérations de transport de marchandises au national ou à l’international</a:t>
            </a:r>
          </a:p>
        </p:txBody>
      </p:sp>
      <p:sp>
        <p:nvSpPr>
          <p:cNvPr id="12" name="ZoneTexte 11"/>
          <p:cNvSpPr txBox="1"/>
          <p:nvPr/>
        </p:nvSpPr>
        <p:spPr>
          <a:xfrm>
            <a:off x="3779912" y="366768"/>
            <a:ext cx="5040560" cy="1015663"/>
          </a:xfrm>
          <a:prstGeom prst="rect">
            <a:avLst/>
          </a:prstGeom>
          <a:noFill/>
          <a:ln w="57150">
            <a:solidFill>
              <a:srgbClr val="FF9900"/>
            </a:solidFill>
          </a:ln>
        </p:spPr>
        <p:txBody>
          <a:bodyPr wrap="square" rtlCol="0">
            <a:spAutoFit/>
          </a:bodyPr>
          <a:lstStyle/>
          <a:p>
            <a:pPr algn="ctr"/>
            <a:r>
              <a:rPr lang="fr-FR" sz="2400" b="1" dirty="0" smtClean="0">
                <a:solidFill>
                  <a:schemeClr val="accent1">
                    <a:lumMod val="75000"/>
                  </a:schemeClr>
                </a:solidFill>
              </a:rPr>
              <a:t>Les choix retenus pour le nouveau baccalauréat professionnel.</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2679394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764099"/>
            <a:ext cx="7200800" cy="646331"/>
          </a:xfrm>
          <a:prstGeom prst="rect">
            <a:avLst/>
          </a:prstGeom>
          <a:noFill/>
        </p:spPr>
        <p:txBody>
          <a:bodyPr wrap="square" rtlCol="0">
            <a:spAutoFit/>
          </a:bodyPr>
          <a:lstStyle/>
          <a:p>
            <a:r>
              <a:rPr lang="fr-FR" sz="3600" b="1" dirty="0" smtClean="0">
                <a:solidFill>
                  <a:srgbClr val="FF9900"/>
                </a:solidFill>
              </a:rPr>
              <a:t>.</a:t>
            </a:r>
          </a:p>
        </p:txBody>
      </p:sp>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556447"/>
            <a:ext cx="2140585" cy="654685"/>
          </a:xfrm>
          <a:prstGeom prst="rect">
            <a:avLst/>
          </a:prstGeom>
          <a:noFill/>
          <a:ln>
            <a:noFill/>
          </a:ln>
        </p:spPr>
      </p:pic>
      <p:sp>
        <p:nvSpPr>
          <p:cNvPr id="2" name="ZoneTexte 1"/>
          <p:cNvSpPr txBox="1"/>
          <p:nvPr/>
        </p:nvSpPr>
        <p:spPr>
          <a:xfrm>
            <a:off x="746108" y="2636912"/>
            <a:ext cx="7704856" cy="3416320"/>
          </a:xfrm>
          <a:prstGeom prst="rect">
            <a:avLst/>
          </a:prstGeom>
          <a:noFill/>
          <a:ln w="28575">
            <a:solidFill>
              <a:srgbClr val="FF9900"/>
            </a:solidFill>
            <a:prstDash val="lgDash"/>
          </a:ln>
        </p:spPr>
        <p:txBody>
          <a:bodyPr wrap="square" rtlCol="0">
            <a:spAutoFit/>
          </a:bodyPr>
          <a:lstStyle/>
          <a:p>
            <a:pPr marL="342900" indent="-342900">
              <a:buFont typeface="Wingdings" pitchFamily="2" charset="2"/>
              <a:buChar char="§"/>
            </a:pPr>
            <a:r>
              <a:rPr lang="fr-FR" sz="2400" dirty="0" smtClean="0">
                <a:solidFill>
                  <a:schemeClr val="tx2">
                    <a:lumMod val="75000"/>
                  </a:schemeClr>
                </a:solidFill>
              </a:rPr>
              <a:t>Transport de marchandises générales</a:t>
            </a:r>
          </a:p>
          <a:p>
            <a:pPr marL="342900" indent="-342900">
              <a:buFont typeface="Wingdings" pitchFamily="2" charset="2"/>
              <a:buChar char="§"/>
            </a:pPr>
            <a:r>
              <a:rPr lang="fr-FR" sz="2400" dirty="0" smtClean="0">
                <a:solidFill>
                  <a:schemeClr val="tx2">
                    <a:lumMod val="75000"/>
                  </a:schemeClr>
                </a:solidFill>
              </a:rPr>
              <a:t>Transports spécialisés</a:t>
            </a:r>
          </a:p>
          <a:p>
            <a:pPr marL="342900" indent="-342900">
              <a:buFont typeface="Wingdings" pitchFamily="2" charset="2"/>
              <a:buChar char="§"/>
            </a:pPr>
            <a:r>
              <a:rPr lang="fr-FR" sz="2400" dirty="0" smtClean="0">
                <a:solidFill>
                  <a:schemeClr val="tx2">
                    <a:lumMod val="75000"/>
                  </a:schemeClr>
                </a:solidFill>
              </a:rPr>
              <a:t>Commissionnaires de transport (routier, aérien, maritime, multimodal)</a:t>
            </a:r>
          </a:p>
          <a:p>
            <a:pPr marL="342900" indent="-342900">
              <a:buFont typeface="Wingdings" pitchFamily="2" charset="2"/>
              <a:buChar char="§"/>
            </a:pPr>
            <a:r>
              <a:rPr lang="fr-FR" sz="2400" dirty="0" smtClean="0">
                <a:solidFill>
                  <a:schemeClr val="tx2">
                    <a:lumMod val="75000"/>
                  </a:schemeClr>
                </a:solidFill>
              </a:rPr>
              <a:t>Location de véhicules industriels</a:t>
            </a:r>
          </a:p>
          <a:p>
            <a:pPr marL="342900" indent="-342900">
              <a:buFont typeface="Wingdings" pitchFamily="2" charset="2"/>
              <a:buChar char="§"/>
            </a:pPr>
            <a:r>
              <a:rPr lang="fr-FR" sz="2400" dirty="0" smtClean="0">
                <a:solidFill>
                  <a:schemeClr val="tx2">
                    <a:lumMod val="75000"/>
                  </a:schemeClr>
                </a:solidFill>
              </a:rPr>
              <a:t>Déménagement</a:t>
            </a:r>
          </a:p>
          <a:p>
            <a:pPr marL="342900" indent="-342900">
              <a:buFont typeface="Wingdings" pitchFamily="2" charset="2"/>
              <a:buChar char="§"/>
            </a:pPr>
            <a:r>
              <a:rPr lang="fr-FR" sz="2400" dirty="0" smtClean="0">
                <a:solidFill>
                  <a:schemeClr val="tx2">
                    <a:lumMod val="75000"/>
                  </a:schemeClr>
                </a:solidFill>
              </a:rPr>
              <a:t>Entreprises logistiques, commerciales, logistiques avec service de transport en propre</a:t>
            </a:r>
          </a:p>
          <a:p>
            <a:pPr marL="342900" indent="-342900">
              <a:buFont typeface="Wingdings" pitchFamily="2" charset="2"/>
              <a:buChar char="§"/>
            </a:pPr>
            <a:r>
              <a:rPr lang="fr-FR" sz="2400" dirty="0" smtClean="0">
                <a:solidFill>
                  <a:schemeClr val="tx2">
                    <a:lumMod val="75000"/>
                  </a:schemeClr>
                </a:solidFill>
              </a:rPr>
              <a:t>Entreprises représentant en douane enregistrées</a:t>
            </a:r>
          </a:p>
        </p:txBody>
      </p:sp>
      <p:sp>
        <p:nvSpPr>
          <p:cNvPr id="12" name="ZoneTexte 11"/>
          <p:cNvSpPr txBox="1"/>
          <p:nvPr/>
        </p:nvSpPr>
        <p:spPr>
          <a:xfrm>
            <a:off x="3779912" y="366768"/>
            <a:ext cx="5040560" cy="1384995"/>
          </a:xfrm>
          <a:prstGeom prst="rect">
            <a:avLst/>
          </a:prstGeom>
          <a:noFill/>
          <a:ln w="57150">
            <a:solidFill>
              <a:srgbClr val="FF9900"/>
            </a:solidFill>
          </a:ln>
        </p:spPr>
        <p:txBody>
          <a:bodyPr wrap="square" rtlCol="0">
            <a:spAutoFit/>
          </a:bodyPr>
          <a:lstStyle/>
          <a:p>
            <a:pPr algn="ctr"/>
            <a:r>
              <a:rPr lang="fr-FR" sz="2400" b="1" dirty="0" smtClean="0">
                <a:solidFill>
                  <a:schemeClr val="accent1">
                    <a:lumMod val="75000"/>
                  </a:schemeClr>
                </a:solidFill>
              </a:rPr>
              <a:t>Le référentiel des activités professionnelles (RAP) du bac professionnel OTM</a:t>
            </a:r>
          </a:p>
          <a:p>
            <a:pPr algn="ctr"/>
            <a:endParaRPr lang="fr-FR" sz="1200" b="1" dirty="0">
              <a:solidFill>
                <a:schemeClr val="accent1">
                  <a:lumMod val="75000"/>
                </a:schemeClr>
              </a:solidFill>
            </a:endParaRPr>
          </a:p>
        </p:txBody>
      </p:sp>
      <p:sp>
        <p:nvSpPr>
          <p:cNvPr id="3" name="ZoneTexte 2"/>
          <p:cNvSpPr txBox="1"/>
          <p:nvPr/>
        </p:nvSpPr>
        <p:spPr>
          <a:xfrm>
            <a:off x="746108" y="1802429"/>
            <a:ext cx="7992888" cy="523220"/>
          </a:xfrm>
          <a:prstGeom prst="rect">
            <a:avLst/>
          </a:prstGeom>
          <a:noFill/>
        </p:spPr>
        <p:txBody>
          <a:bodyPr wrap="square" rtlCol="0">
            <a:spAutoFit/>
          </a:bodyPr>
          <a:lstStyle/>
          <a:p>
            <a:r>
              <a:rPr lang="fr-FR" sz="2800" dirty="0" smtClean="0">
                <a:solidFill>
                  <a:srgbClr val="FF9900"/>
                </a:solidFill>
              </a:rPr>
              <a:t>Les types d’entreprises</a:t>
            </a:r>
            <a:endParaRPr lang="fr-FR" sz="2800" dirty="0">
              <a:solidFill>
                <a:srgbClr val="FF9900"/>
              </a:solidFill>
            </a:endParaRPr>
          </a:p>
        </p:txBody>
      </p:sp>
    </p:spTree>
    <p:extLst>
      <p:ext uri="{BB962C8B-B14F-4D97-AF65-F5344CB8AC3E}">
        <p14:creationId xmlns:p14="http://schemas.microsoft.com/office/powerpoint/2010/main" val="1670532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764099"/>
            <a:ext cx="7200800" cy="646331"/>
          </a:xfrm>
          <a:prstGeom prst="rect">
            <a:avLst/>
          </a:prstGeom>
          <a:noFill/>
        </p:spPr>
        <p:txBody>
          <a:bodyPr wrap="square" rtlCol="0">
            <a:spAutoFit/>
          </a:bodyPr>
          <a:lstStyle/>
          <a:p>
            <a:r>
              <a:rPr lang="fr-FR" sz="3600" b="1" dirty="0" smtClean="0">
                <a:solidFill>
                  <a:srgbClr val="FF9900"/>
                </a:solidFill>
              </a:rPr>
              <a:t>.</a:t>
            </a:r>
          </a:p>
        </p:txBody>
      </p:sp>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556447"/>
            <a:ext cx="2140585" cy="654685"/>
          </a:xfrm>
          <a:prstGeom prst="rect">
            <a:avLst/>
          </a:prstGeom>
          <a:noFill/>
          <a:ln>
            <a:noFill/>
          </a:ln>
        </p:spPr>
      </p:pic>
      <p:sp>
        <p:nvSpPr>
          <p:cNvPr id="2" name="ZoneTexte 1"/>
          <p:cNvSpPr txBox="1"/>
          <p:nvPr/>
        </p:nvSpPr>
        <p:spPr>
          <a:xfrm>
            <a:off x="746108" y="2239419"/>
            <a:ext cx="7704856" cy="3785652"/>
          </a:xfrm>
          <a:prstGeom prst="rect">
            <a:avLst/>
          </a:prstGeom>
          <a:noFill/>
          <a:ln w="28575">
            <a:solidFill>
              <a:srgbClr val="FF9900"/>
            </a:solidFill>
            <a:prstDash val="lgDash"/>
          </a:ln>
        </p:spPr>
        <p:txBody>
          <a:bodyPr wrap="square" rtlCol="0">
            <a:spAutoFit/>
          </a:bodyPr>
          <a:lstStyle/>
          <a:p>
            <a:pPr marL="342900" indent="-342900">
              <a:buFont typeface="Wingdings" pitchFamily="2" charset="2"/>
              <a:buChar char="§"/>
            </a:pPr>
            <a:r>
              <a:rPr lang="fr-FR" sz="2400" dirty="0" smtClean="0">
                <a:solidFill>
                  <a:schemeClr val="tx2">
                    <a:lumMod val="75000"/>
                  </a:schemeClr>
                </a:solidFill>
              </a:rPr>
              <a:t>…</a:t>
            </a:r>
          </a:p>
          <a:p>
            <a:pPr marL="342900" indent="-342900">
              <a:buFont typeface="Wingdings" pitchFamily="2" charset="2"/>
              <a:buChar char="§"/>
            </a:pPr>
            <a:r>
              <a:rPr lang="fr-FR" sz="2400" dirty="0" smtClean="0">
                <a:solidFill>
                  <a:schemeClr val="tx2">
                    <a:lumMod val="75000"/>
                  </a:schemeClr>
                </a:solidFill>
              </a:rPr>
              <a:t>Capacité d’adaptation à un environnement de travail (dont le vocabulaire technique en français et en langue étrangère)</a:t>
            </a:r>
          </a:p>
          <a:p>
            <a:pPr marL="342900" indent="-342900">
              <a:buFont typeface="Wingdings" pitchFamily="2" charset="2"/>
              <a:buChar char="§"/>
            </a:pPr>
            <a:r>
              <a:rPr lang="fr-FR" sz="2400" dirty="0" smtClean="0">
                <a:solidFill>
                  <a:schemeClr val="tx2">
                    <a:lumMod val="75000"/>
                  </a:schemeClr>
                </a:solidFill>
              </a:rPr>
              <a:t>…</a:t>
            </a:r>
          </a:p>
          <a:p>
            <a:pPr marL="342900" indent="-342900">
              <a:buFont typeface="Wingdings" pitchFamily="2" charset="2"/>
              <a:buChar char="§"/>
            </a:pPr>
            <a:r>
              <a:rPr lang="fr-FR" sz="2400" dirty="0" smtClean="0">
                <a:solidFill>
                  <a:schemeClr val="tx2">
                    <a:lumMod val="75000"/>
                  </a:schemeClr>
                </a:solidFill>
              </a:rPr>
              <a:t>Souci de la santé et de la sécurité au travail des personnels</a:t>
            </a:r>
          </a:p>
          <a:p>
            <a:pPr marL="342900" indent="-342900">
              <a:buFont typeface="Wingdings" pitchFamily="2" charset="2"/>
              <a:buChar char="§"/>
            </a:pPr>
            <a:r>
              <a:rPr lang="fr-FR" sz="2400" dirty="0" smtClean="0">
                <a:solidFill>
                  <a:schemeClr val="tx2">
                    <a:lumMod val="75000"/>
                  </a:schemeClr>
                </a:solidFill>
              </a:rPr>
              <a:t>Impératifs du développement durable</a:t>
            </a:r>
          </a:p>
          <a:p>
            <a:pPr marL="342900" indent="-342900">
              <a:buFont typeface="Wingdings" pitchFamily="2" charset="2"/>
              <a:buChar char="§"/>
            </a:pPr>
            <a:r>
              <a:rPr lang="fr-FR" sz="2400" dirty="0" smtClean="0">
                <a:solidFill>
                  <a:schemeClr val="tx2">
                    <a:lumMod val="75000"/>
                  </a:schemeClr>
                </a:solidFill>
              </a:rPr>
              <a:t>Initiative et innovation au sein de l’entreprise</a:t>
            </a:r>
          </a:p>
          <a:p>
            <a:pPr marL="342900" indent="-342900">
              <a:buFont typeface="Wingdings" pitchFamily="2" charset="2"/>
              <a:buChar char="§"/>
            </a:pPr>
            <a:r>
              <a:rPr lang="fr-FR" sz="2400" dirty="0" smtClean="0">
                <a:solidFill>
                  <a:schemeClr val="tx2">
                    <a:lumMod val="75000"/>
                  </a:schemeClr>
                </a:solidFill>
              </a:rPr>
              <a:t>...</a:t>
            </a:r>
          </a:p>
        </p:txBody>
      </p:sp>
      <p:sp>
        <p:nvSpPr>
          <p:cNvPr id="12" name="ZoneTexte 11"/>
          <p:cNvSpPr txBox="1"/>
          <p:nvPr/>
        </p:nvSpPr>
        <p:spPr>
          <a:xfrm>
            <a:off x="3779912" y="366768"/>
            <a:ext cx="5040560" cy="1384995"/>
          </a:xfrm>
          <a:prstGeom prst="rect">
            <a:avLst/>
          </a:prstGeom>
          <a:noFill/>
          <a:ln w="57150">
            <a:solidFill>
              <a:srgbClr val="FF9900"/>
            </a:solidFill>
          </a:ln>
        </p:spPr>
        <p:txBody>
          <a:bodyPr wrap="square" rtlCol="0">
            <a:spAutoFit/>
          </a:bodyPr>
          <a:lstStyle/>
          <a:p>
            <a:pPr algn="ctr"/>
            <a:r>
              <a:rPr lang="fr-FR" sz="2400" b="1" dirty="0" smtClean="0">
                <a:solidFill>
                  <a:schemeClr val="accent1">
                    <a:lumMod val="75000"/>
                  </a:schemeClr>
                </a:solidFill>
              </a:rPr>
              <a:t>Le référentiel des activités professionnelles (RAP) du bac professionnel OTM</a:t>
            </a:r>
          </a:p>
          <a:p>
            <a:pPr algn="ctr"/>
            <a:endParaRPr lang="fr-FR" sz="1200" b="1" dirty="0">
              <a:solidFill>
                <a:schemeClr val="accent1">
                  <a:lumMod val="75000"/>
                </a:schemeClr>
              </a:solidFill>
            </a:endParaRPr>
          </a:p>
        </p:txBody>
      </p:sp>
      <p:sp>
        <p:nvSpPr>
          <p:cNvPr id="3" name="ZoneTexte 2"/>
          <p:cNvSpPr txBox="1"/>
          <p:nvPr/>
        </p:nvSpPr>
        <p:spPr>
          <a:xfrm>
            <a:off x="746108" y="1628800"/>
            <a:ext cx="7992888" cy="523220"/>
          </a:xfrm>
          <a:prstGeom prst="rect">
            <a:avLst/>
          </a:prstGeom>
          <a:noFill/>
        </p:spPr>
        <p:txBody>
          <a:bodyPr wrap="square" rtlCol="0">
            <a:spAutoFit/>
          </a:bodyPr>
          <a:lstStyle/>
          <a:p>
            <a:r>
              <a:rPr lang="fr-FR" sz="2800" dirty="0" smtClean="0">
                <a:solidFill>
                  <a:srgbClr val="FF9900"/>
                </a:solidFill>
              </a:rPr>
              <a:t>Les aptitudes et comportements requis</a:t>
            </a:r>
            <a:endParaRPr lang="fr-FR" sz="2800" dirty="0">
              <a:solidFill>
                <a:srgbClr val="FF9900"/>
              </a:solidFill>
            </a:endParaRPr>
          </a:p>
        </p:txBody>
      </p:sp>
    </p:spTree>
    <p:extLst>
      <p:ext uri="{BB962C8B-B14F-4D97-AF65-F5344CB8AC3E}">
        <p14:creationId xmlns:p14="http://schemas.microsoft.com/office/powerpoint/2010/main" val="455541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sp>
        <p:nvSpPr>
          <p:cNvPr id="3" name="ZoneTexte 2"/>
          <p:cNvSpPr txBox="1"/>
          <p:nvPr/>
        </p:nvSpPr>
        <p:spPr>
          <a:xfrm>
            <a:off x="3779912" y="366768"/>
            <a:ext cx="5040560" cy="830997"/>
          </a:xfrm>
          <a:prstGeom prst="rect">
            <a:avLst/>
          </a:prstGeom>
          <a:noFill/>
          <a:ln w="57150">
            <a:solidFill>
              <a:srgbClr val="FF9900"/>
            </a:solidFill>
          </a:ln>
        </p:spPr>
        <p:txBody>
          <a:bodyPr wrap="square" rtlCol="0">
            <a:spAutoFit/>
          </a:bodyPr>
          <a:lstStyle/>
          <a:p>
            <a:pPr algn="ctr"/>
            <a:r>
              <a:rPr lang="fr-FR" sz="2400" b="1" dirty="0" smtClean="0">
                <a:solidFill>
                  <a:srgbClr val="FF0000"/>
                </a:solidFill>
              </a:rPr>
              <a:t>Le nouveau baccalauréat professionnel OTM</a:t>
            </a:r>
            <a:endParaRPr lang="fr-FR" sz="1200" b="1" dirty="0">
              <a:solidFill>
                <a:srgbClr val="FF0000"/>
              </a:solidFill>
            </a:endParaRPr>
          </a:p>
        </p:txBody>
      </p:sp>
      <p:sp>
        <p:nvSpPr>
          <p:cNvPr id="4" name="ZoneTexte 3"/>
          <p:cNvSpPr txBox="1"/>
          <p:nvPr/>
        </p:nvSpPr>
        <p:spPr>
          <a:xfrm>
            <a:off x="526105" y="1556792"/>
            <a:ext cx="8189857" cy="2246769"/>
          </a:xfrm>
          <a:prstGeom prst="rect">
            <a:avLst/>
          </a:prstGeom>
          <a:noFill/>
          <a:ln>
            <a:solidFill>
              <a:srgbClr val="FF9900"/>
            </a:solidFill>
            <a:prstDash val="sysDash"/>
          </a:ln>
        </p:spPr>
        <p:txBody>
          <a:bodyPr wrap="square" rtlCol="0">
            <a:spAutoFit/>
          </a:bodyPr>
          <a:lstStyle/>
          <a:p>
            <a:r>
              <a:rPr lang="fr-FR" sz="2800" dirty="0" smtClean="0">
                <a:solidFill>
                  <a:srgbClr val="0070C0"/>
                </a:solidFill>
              </a:rPr>
              <a:t>Des approfondissements après le baccalauréat professionnel sous la forme de mentions complémentaires, de FCIL, de titres professionnels, ou bien une poursuite d’études en BTS.</a:t>
            </a:r>
          </a:p>
        </p:txBody>
      </p:sp>
      <p:sp>
        <p:nvSpPr>
          <p:cNvPr id="8" name="ZoneTexte 7"/>
          <p:cNvSpPr txBox="1"/>
          <p:nvPr/>
        </p:nvSpPr>
        <p:spPr>
          <a:xfrm>
            <a:off x="499779" y="4077072"/>
            <a:ext cx="8189857" cy="1815882"/>
          </a:xfrm>
          <a:prstGeom prst="rect">
            <a:avLst/>
          </a:prstGeom>
          <a:noFill/>
          <a:ln>
            <a:solidFill>
              <a:srgbClr val="FF9900"/>
            </a:solidFill>
            <a:prstDash val="sysDash"/>
          </a:ln>
        </p:spPr>
        <p:txBody>
          <a:bodyPr wrap="square" rtlCol="0">
            <a:spAutoFit/>
          </a:bodyPr>
          <a:lstStyle/>
          <a:p>
            <a:pPr marL="457200" indent="-457200">
              <a:buFont typeface="Wingdings" pitchFamily="2" charset="2"/>
              <a:buChar char="ü"/>
            </a:pPr>
            <a:r>
              <a:rPr lang="fr-FR" sz="2800" dirty="0" smtClean="0">
                <a:solidFill>
                  <a:srgbClr val="0070C0"/>
                </a:solidFill>
              </a:rPr>
              <a:t>Identifié par l’élève en classe de terminale</a:t>
            </a:r>
          </a:p>
          <a:p>
            <a:pPr marL="457200" indent="-457200">
              <a:buFont typeface="Wingdings" pitchFamily="2" charset="2"/>
              <a:buChar char="ü"/>
            </a:pPr>
            <a:r>
              <a:rPr lang="fr-FR" sz="2800" dirty="0" smtClean="0">
                <a:solidFill>
                  <a:srgbClr val="0070C0"/>
                </a:solidFill>
              </a:rPr>
              <a:t>En liaison étroite avec les PFMP</a:t>
            </a:r>
          </a:p>
          <a:p>
            <a:pPr marL="457200" indent="-457200">
              <a:buFont typeface="Wingdings" pitchFamily="2" charset="2"/>
              <a:buChar char="ü"/>
            </a:pPr>
            <a:r>
              <a:rPr lang="fr-FR" sz="2800" dirty="0" smtClean="0">
                <a:solidFill>
                  <a:srgbClr val="0070C0"/>
                </a:solidFill>
              </a:rPr>
              <a:t>Portant éventuellement sur un projet de création d’entreprise</a:t>
            </a:r>
          </a:p>
        </p:txBody>
      </p:sp>
      <p:pic>
        <p:nvPicPr>
          <p:cNvPr id="9" name="Image 8"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73" y="636069"/>
            <a:ext cx="2140585" cy="654685"/>
          </a:xfrm>
          <a:prstGeom prst="rect">
            <a:avLst/>
          </a:prstGeom>
          <a:noFill/>
          <a:ln>
            <a:noFill/>
          </a:ln>
        </p:spPr>
      </p:pic>
    </p:spTree>
    <p:extLst>
      <p:ext uri="{BB962C8B-B14F-4D97-AF65-F5344CB8AC3E}">
        <p14:creationId xmlns:p14="http://schemas.microsoft.com/office/powerpoint/2010/main" val="2141711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628800"/>
            <a:ext cx="8229600" cy="4525963"/>
          </a:xfrm>
          <a:ln w="28575">
            <a:solidFill>
              <a:srgbClr val="FF9900"/>
            </a:solidFill>
            <a:prstDash val="sysDot"/>
          </a:ln>
        </p:spPr>
        <p:txBody>
          <a:bodyPr/>
          <a:lstStyle/>
          <a:p>
            <a:pPr lvl="0">
              <a:buFont typeface="Wingdings" pitchFamily="2" charset="2"/>
              <a:buChar char="§"/>
              <a:tabLst>
                <a:tab pos="360363" algn="l"/>
              </a:tabLst>
            </a:pPr>
            <a:r>
              <a:rPr lang="fr-FR" dirty="0" smtClean="0">
                <a:solidFill>
                  <a:schemeClr val="accent1">
                    <a:lumMod val="75000"/>
                  </a:schemeClr>
                </a:solidFill>
                <a:latin typeface="+mn-lt"/>
              </a:rPr>
              <a:t>Le </a:t>
            </a:r>
            <a:r>
              <a:rPr lang="fr-FR" dirty="0">
                <a:solidFill>
                  <a:schemeClr val="accent1">
                    <a:lumMod val="75000"/>
                  </a:schemeClr>
                </a:solidFill>
                <a:latin typeface="+mn-lt"/>
              </a:rPr>
              <a:t>secteur de la douane, avec en particulier le métier </a:t>
            </a:r>
            <a:r>
              <a:rPr lang="fr-FR" dirty="0" smtClean="0">
                <a:solidFill>
                  <a:schemeClr val="accent1">
                    <a:lumMod val="75000"/>
                  </a:schemeClr>
                </a:solidFill>
                <a:latin typeface="+mn-lt"/>
              </a:rPr>
              <a:t>	d’aide </a:t>
            </a:r>
            <a:r>
              <a:rPr lang="fr-FR" dirty="0">
                <a:solidFill>
                  <a:schemeClr val="accent1">
                    <a:lumMod val="75000"/>
                  </a:schemeClr>
                </a:solidFill>
                <a:latin typeface="+mn-lt"/>
              </a:rPr>
              <a:t>déclarant en douane,</a:t>
            </a:r>
          </a:p>
          <a:p>
            <a:pPr lvl="0">
              <a:buFont typeface="Wingdings" pitchFamily="2" charset="2"/>
              <a:buChar char="§"/>
              <a:tabLst>
                <a:tab pos="180975" algn="l"/>
                <a:tab pos="360363" algn="l"/>
              </a:tabLst>
            </a:pPr>
            <a:r>
              <a:rPr lang="fr-FR" dirty="0" smtClean="0">
                <a:solidFill>
                  <a:schemeClr val="accent1">
                    <a:lumMod val="75000"/>
                  </a:schemeClr>
                </a:solidFill>
                <a:latin typeface="+mn-lt"/>
              </a:rPr>
              <a:t>Le </a:t>
            </a:r>
            <a:r>
              <a:rPr lang="fr-FR" dirty="0">
                <a:solidFill>
                  <a:schemeClr val="accent1">
                    <a:lumMod val="75000"/>
                  </a:schemeClr>
                </a:solidFill>
                <a:latin typeface="+mn-lt"/>
              </a:rPr>
              <a:t>secteur du déménagement, avec la part grandissante 	</a:t>
            </a:r>
            <a:r>
              <a:rPr lang="fr-FR" dirty="0" smtClean="0">
                <a:solidFill>
                  <a:schemeClr val="accent1">
                    <a:lumMod val="75000"/>
                  </a:schemeClr>
                </a:solidFill>
                <a:latin typeface="+mn-lt"/>
              </a:rPr>
              <a:t>des </a:t>
            </a:r>
            <a:r>
              <a:rPr lang="fr-FR" dirty="0">
                <a:solidFill>
                  <a:schemeClr val="accent1">
                    <a:lumMod val="75000"/>
                  </a:schemeClr>
                </a:solidFill>
                <a:latin typeface="+mn-lt"/>
              </a:rPr>
              <a:t>activités de «self-stockage»,</a:t>
            </a:r>
          </a:p>
          <a:p>
            <a:pPr lvl="0">
              <a:buFont typeface="Wingdings" pitchFamily="2" charset="2"/>
              <a:buChar char="§"/>
            </a:pPr>
            <a:r>
              <a:rPr lang="fr-FR" dirty="0" smtClean="0">
                <a:solidFill>
                  <a:srgbClr val="0070C0"/>
                </a:solidFill>
                <a:latin typeface="+mn-lt"/>
              </a:rPr>
              <a:t> </a:t>
            </a:r>
            <a:r>
              <a:rPr lang="fr-FR" dirty="0" smtClean="0">
                <a:solidFill>
                  <a:schemeClr val="accent1">
                    <a:lumMod val="75000"/>
                  </a:schemeClr>
                </a:solidFill>
                <a:latin typeface="+mn-lt"/>
              </a:rPr>
              <a:t>Le </a:t>
            </a:r>
            <a:r>
              <a:rPr lang="fr-FR" dirty="0">
                <a:solidFill>
                  <a:schemeClr val="accent1">
                    <a:lumMod val="75000"/>
                  </a:schemeClr>
                </a:solidFill>
                <a:latin typeface="+mn-lt"/>
              </a:rPr>
              <a:t>secteur du transport de personnes,</a:t>
            </a:r>
          </a:p>
          <a:p>
            <a:pPr lvl="0">
              <a:buFont typeface="Wingdings" pitchFamily="2" charset="2"/>
              <a:buChar char="§"/>
            </a:pPr>
            <a:r>
              <a:rPr lang="fr-FR" dirty="0" smtClean="0">
                <a:solidFill>
                  <a:srgbClr val="0070C0"/>
                </a:solidFill>
                <a:latin typeface="+mn-lt"/>
              </a:rPr>
              <a:t> </a:t>
            </a:r>
            <a:r>
              <a:rPr lang="fr-FR" dirty="0" smtClean="0">
                <a:solidFill>
                  <a:schemeClr val="accent1">
                    <a:lumMod val="75000"/>
                  </a:schemeClr>
                </a:solidFill>
                <a:latin typeface="+mn-lt"/>
              </a:rPr>
              <a:t>Les </a:t>
            </a:r>
            <a:r>
              <a:rPr lang="fr-FR" dirty="0">
                <a:solidFill>
                  <a:schemeClr val="accent1">
                    <a:lumMod val="75000"/>
                  </a:schemeClr>
                </a:solidFill>
                <a:latin typeface="+mn-lt"/>
              </a:rPr>
              <a:t>transports spécifiques,</a:t>
            </a:r>
          </a:p>
          <a:p>
            <a:pPr lvl="0">
              <a:buFont typeface="Wingdings" pitchFamily="2" charset="2"/>
              <a:buChar char="§"/>
              <a:tabLst>
                <a:tab pos="180975" algn="l"/>
                <a:tab pos="450850" algn="l"/>
              </a:tabLst>
            </a:pPr>
            <a:r>
              <a:rPr lang="fr-FR" dirty="0" smtClean="0">
                <a:solidFill>
                  <a:srgbClr val="0070C0"/>
                </a:solidFill>
                <a:latin typeface="+mn-lt"/>
              </a:rPr>
              <a:t> </a:t>
            </a:r>
            <a:r>
              <a:rPr lang="fr-FR" dirty="0" smtClean="0">
                <a:solidFill>
                  <a:schemeClr val="accent1">
                    <a:lumMod val="75000"/>
                  </a:schemeClr>
                </a:solidFill>
                <a:latin typeface="+mn-lt"/>
              </a:rPr>
              <a:t>L’entrepreneuriat</a:t>
            </a:r>
            <a:r>
              <a:rPr lang="fr-FR" dirty="0">
                <a:solidFill>
                  <a:schemeClr val="accent1">
                    <a:lumMod val="75000"/>
                  </a:schemeClr>
                </a:solidFill>
                <a:latin typeface="+mn-lt"/>
              </a:rPr>
              <a:t>, d’autant plus que le baccalauréat </a:t>
            </a:r>
            <a:r>
              <a:rPr lang="fr-FR" dirty="0" smtClean="0">
                <a:solidFill>
                  <a:schemeClr val="accent1">
                    <a:lumMod val="75000"/>
                  </a:schemeClr>
                </a:solidFill>
                <a:latin typeface="+mn-lt"/>
              </a:rPr>
              <a:t>	professionnel «Transport» donne la dispense de 		l’attestation de capacité professionnelle en transport 	léger de marchandises.</a:t>
            </a:r>
            <a:endParaRPr lang="fr-FR" dirty="0">
              <a:solidFill>
                <a:schemeClr val="accent1">
                  <a:lumMod val="75000"/>
                </a:schemeClr>
              </a:solidFill>
              <a:latin typeface="+mn-lt"/>
            </a:endParaRPr>
          </a:p>
          <a:p>
            <a:endParaRPr lang="fr-FR" dirty="0"/>
          </a:p>
        </p:txBody>
      </p:sp>
      <p:sp>
        <p:nvSpPr>
          <p:cNvPr id="5" name="ZoneTexte 4"/>
          <p:cNvSpPr txBox="1"/>
          <p:nvPr/>
        </p:nvSpPr>
        <p:spPr>
          <a:xfrm>
            <a:off x="3779912" y="567877"/>
            <a:ext cx="5040560" cy="892552"/>
          </a:xfrm>
          <a:prstGeom prst="rect">
            <a:avLst/>
          </a:prstGeom>
          <a:noFill/>
          <a:ln w="57150">
            <a:solidFill>
              <a:srgbClr val="FF9900"/>
            </a:solidFill>
          </a:ln>
        </p:spPr>
        <p:txBody>
          <a:bodyPr wrap="square" rtlCol="0">
            <a:spAutoFit/>
          </a:bodyPr>
          <a:lstStyle/>
          <a:p>
            <a:pPr algn="ctr"/>
            <a:endParaRPr lang="fr-FR" sz="800" b="1" dirty="0" smtClean="0">
              <a:solidFill>
                <a:schemeClr val="accent1">
                  <a:lumMod val="75000"/>
                </a:schemeClr>
              </a:solidFill>
            </a:endParaRPr>
          </a:p>
          <a:p>
            <a:pPr algn="ctr"/>
            <a:r>
              <a:rPr lang="fr-FR" sz="3600" b="1" dirty="0" smtClean="0">
                <a:solidFill>
                  <a:schemeClr val="accent1">
                    <a:lumMod val="75000"/>
                  </a:schemeClr>
                </a:solidFill>
              </a:rPr>
              <a:t>Les secteurs possibles</a:t>
            </a:r>
          </a:p>
          <a:p>
            <a:pPr algn="ctr"/>
            <a:endParaRPr lang="fr-FR" sz="800" b="1" dirty="0">
              <a:solidFill>
                <a:schemeClr val="accent1">
                  <a:lumMod val="75000"/>
                </a:schemeClr>
              </a:solidFill>
            </a:endParaRPr>
          </a:p>
        </p:txBody>
      </p:sp>
      <p:pic>
        <p:nvPicPr>
          <p:cNvPr id="13" name="Image 12" descr="Ministère de l'éducation nationale, de l'enseignement supèrieur et de la recherch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573" y="567877"/>
            <a:ext cx="2140585" cy="654685"/>
          </a:xfrm>
          <a:prstGeom prst="rect">
            <a:avLst/>
          </a:prstGeom>
          <a:noFill/>
          <a:ln>
            <a:noFill/>
          </a:ln>
        </p:spPr>
      </p:pic>
    </p:spTree>
    <p:extLst>
      <p:ext uri="{BB962C8B-B14F-4D97-AF65-F5344CB8AC3E}">
        <p14:creationId xmlns:p14="http://schemas.microsoft.com/office/powerpoint/2010/main" val="510352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692696"/>
            <a:ext cx="3240360" cy="369332"/>
          </a:xfrm>
          <a:prstGeom prst="rect">
            <a:avLst/>
          </a:prstGeom>
          <a:noFill/>
        </p:spPr>
        <p:txBody>
          <a:bodyPr wrap="square" rtlCol="0">
            <a:spAutoFit/>
          </a:bodyPr>
          <a:lstStyle/>
          <a:p>
            <a:endParaRPr lang="fr-FR" dirty="0"/>
          </a:p>
        </p:txBody>
      </p:sp>
      <p:sp>
        <p:nvSpPr>
          <p:cNvPr id="3" name="ZoneTexte 2"/>
          <p:cNvSpPr txBox="1"/>
          <p:nvPr/>
        </p:nvSpPr>
        <p:spPr>
          <a:xfrm>
            <a:off x="3779912" y="366768"/>
            <a:ext cx="5040560" cy="1015663"/>
          </a:xfrm>
          <a:prstGeom prst="rect">
            <a:avLst/>
          </a:prstGeom>
          <a:noFill/>
          <a:ln w="57150">
            <a:solidFill>
              <a:srgbClr val="FF9900"/>
            </a:solidFill>
          </a:ln>
        </p:spPr>
        <p:txBody>
          <a:bodyPr wrap="square" rtlCol="0">
            <a:spAutoFit/>
          </a:bodyPr>
          <a:lstStyle/>
          <a:p>
            <a:pPr algn="ctr"/>
            <a:r>
              <a:rPr lang="fr-FR" sz="2400" b="1" dirty="0" smtClean="0">
                <a:solidFill>
                  <a:srgbClr val="FF0000"/>
                </a:solidFill>
              </a:rPr>
              <a:t>Les choix retenus dans le nouveau baccalauréat professionnel OTM</a:t>
            </a:r>
          </a:p>
          <a:p>
            <a:pPr algn="ctr"/>
            <a:endParaRPr lang="fr-FR" sz="1200" b="1" dirty="0">
              <a:solidFill>
                <a:srgbClr val="FF0000"/>
              </a:solidFill>
            </a:endParaRPr>
          </a:p>
        </p:txBody>
      </p:sp>
      <p:sp>
        <p:nvSpPr>
          <p:cNvPr id="10" name="ZoneTexte 9"/>
          <p:cNvSpPr txBox="1"/>
          <p:nvPr/>
        </p:nvSpPr>
        <p:spPr>
          <a:xfrm>
            <a:off x="505612" y="1916832"/>
            <a:ext cx="8280920" cy="3970318"/>
          </a:xfrm>
          <a:prstGeom prst="rect">
            <a:avLst/>
          </a:prstGeom>
          <a:noFill/>
          <a:ln w="28575">
            <a:solidFill>
              <a:srgbClr val="FF9900"/>
            </a:solidFill>
            <a:prstDash val="sysDash"/>
          </a:ln>
        </p:spPr>
        <p:txBody>
          <a:bodyPr wrap="square" rtlCol="0">
            <a:spAutoFit/>
          </a:bodyPr>
          <a:lstStyle/>
          <a:p>
            <a:pPr marL="457200" indent="-457200">
              <a:buFont typeface="Wingdings" pitchFamily="2" charset="2"/>
              <a:buChar char="§"/>
            </a:pPr>
            <a:r>
              <a:rPr lang="fr-FR" sz="2800" dirty="0" smtClean="0">
                <a:solidFill>
                  <a:schemeClr val="accent1">
                    <a:lumMod val="75000"/>
                  </a:schemeClr>
                </a:solidFill>
              </a:rPr>
              <a:t>Priorité au transport routier, maritime et aérien</a:t>
            </a:r>
          </a:p>
          <a:p>
            <a:pPr marL="457200" indent="-457200">
              <a:buFont typeface="Wingdings" pitchFamily="2" charset="2"/>
              <a:buChar char="§"/>
            </a:pPr>
            <a:endParaRPr lang="fr-FR" sz="2800" dirty="0">
              <a:solidFill>
                <a:schemeClr val="accent1">
                  <a:lumMod val="75000"/>
                </a:schemeClr>
              </a:solidFill>
            </a:endParaRPr>
          </a:p>
          <a:p>
            <a:pPr marL="457200" indent="-457200" defTabSz="900113">
              <a:buFont typeface="Wingdings" pitchFamily="2" charset="2"/>
              <a:buChar char="§"/>
              <a:tabLst>
                <a:tab pos="354013" algn="l"/>
              </a:tabLst>
            </a:pPr>
            <a:r>
              <a:rPr lang="fr-FR" sz="2800" dirty="0" smtClean="0">
                <a:solidFill>
                  <a:schemeClr val="accent1">
                    <a:lumMod val="75000"/>
                  </a:schemeClr>
                </a:solidFill>
              </a:rPr>
              <a:t>Suppression de la conduite d’engins de manutention (catégorie 1)</a:t>
            </a:r>
          </a:p>
          <a:p>
            <a:pPr marL="457200" indent="-457200" defTabSz="900113">
              <a:buFont typeface="Wingdings" pitchFamily="2" charset="2"/>
              <a:buChar char="§"/>
              <a:tabLst>
                <a:tab pos="354013" algn="l"/>
              </a:tabLst>
            </a:pPr>
            <a:endParaRPr lang="fr-FR" sz="2800" dirty="0" smtClean="0">
              <a:solidFill>
                <a:schemeClr val="accent1">
                  <a:lumMod val="75000"/>
                </a:schemeClr>
              </a:solidFill>
            </a:endParaRPr>
          </a:p>
          <a:p>
            <a:pPr marL="457200" indent="-457200" defTabSz="900113">
              <a:buFont typeface="Wingdings" pitchFamily="2" charset="2"/>
              <a:buChar char="§"/>
              <a:tabLst>
                <a:tab pos="354013" algn="l"/>
              </a:tabLst>
            </a:pPr>
            <a:r>
              <a:rPr lang="fr-FR" sz="2800" dirty="0" smtClean="0">
                <a:solidFill>
                  <a:schemeClr val="accent1">
                    <a:lumMod val="75000"/>
                  </a:schemeClr>
                </a:solidFill>
              </a:rPr>
              <a:t>Allégement de la partie douanière </a:t>
            </a:r>
            <a:endParaRPr lang="fr-FR" sz="2800" dirty="0">
              <a:solidFill>
                <a:schemeClr val="accent1">
                  <a:lumMod val="75000"/>
                </a:schemeClr>
              </a:solidFill>
            </a:endParaRPr>
          </a:p>
          <a:p>
            <a:pPr marL="457200" indent="-457200" defTabSz="900113">
              <a:buFont typeface="Wingdings" pitchFamily="2" charset="2"/>
              <a:buChar char="§"/>
              <a:tabLst>
                <a:tab pos="354013" algn="l"/>
              </a:tabLst>
            </a:pPr>
            <a:endParaRPr lang="fr-FR" sz="2800" dirty="0" smtClean="0">
              <a:solidFill>
                <a:schemeClr val="accent1">
                  <a:lumMod val="75000"/>
                </a:schemeClr>
              </a:solidFill>
            </a:endParaRPr>
          </a:p>
          <a:p>
            <a:pPr marL="457200" indent="-457200" defTabSz="900113">
              <a:buFont typeface="Wingdings" pitchFamily="2" charset="2"/>
              <a:buChar char="§"/>
              <a:tabLst>
                <a:tab pos="354013" algn="l"/>
              </a:tabLst>
            </a:pPr>
            <a:r>
              <a:rPr lang="fr-FR" sz="2800" dirty="0" smtClean="0">
                <a:solidFill>
                  <a:schemeClr val="accent1">
                    <a:lumMod val="75000"/>
                  </a:schemeClr>
                </a:solidFill>
              </a:rPr>
              <a:t>Ajout d’une dimension « projet d’amélioration de l’organisation des transports »</a:t>
            </a:r>
          </a:p>
        </p:txBody>
      </p:sp>
      <p:pic>
        <p:nvPicPr>
          <p:cNvPr id="15" name="Image 14"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615" y="636069"/>
            <a:ext cx="2140585" cy="654685"/>
          </a:xfrm>
          <a:prstGeom prst="rect">
            <a:avLst/>
          </a:prstGeom>
          <a:noFill/>
          <a:ln>
            <a:noFill/>
          </a:ln>
        </p:spPr>
      </p:pic>
    </p:spTree>
    <p:extLst>
      <p:ext uri="{BB962C8B-B14F-4D97-AF65-F5344CB8AC3E}">
        <p14:creationId xmlns:p14="http://schemas.microsoft.com/office/powerpoint/2010/main" val="3749270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3071</TotalTime>
  <Words>1876</Words>
  <Application>Microsoft Office PowerPoint</Application>
  <PresentationFormat>Affichage à l'écran (4:3)</PresentationFormat>
  <Paragraphs>147</Paragraphs>
  <Slides>18</Slides>
  <Notes>15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Calibri</vt:lpstr>
      <vt:lpstr>Century Gothic</vt:lpstr>
      <vt:lpstr>Courier New</vt:lpstr>
      <vt:lpstr>Palatino Linotype</vt:lpstr>
      <vt:lpstr>Wingdings</vt:lpstr>
      <vt:lpstr>Exécutif</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sylvette rodrigues</dc:creator>
  <cp:lastModifiedBy>SAUVE Marie-Pierre</cp:lastModifiedBy>
  <cp:revision>89</cp:revision>
  <dcterms:created xsi:type="dcterms:W3CDTF">2018-05-29T06:37:43Z</dcterms:created>
  <dcterms:modified xsi:type="dcterms:W3CDTF">2020-05-19T12:22:43Z</dcterms:modified>
</cp:coreProperties>
</file>