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658" r:id="rId2"/>
    <p:sldMasterId id="2147483664" r:id="rId3"/>
    <p:sldMasterId id="2147483668" r:id="rId4"/>
    <p:sldMasterId id="2147483672" r:id="rId5"/>
    <p:sldMasterId id="2147483674" r:id="rId6"/>
    <p:sldMasterId id="2147483687" r:id="rId7"/>
  </p:sldMasterIdLst>
  <p:notesMasterIdLst>
    <p:notesMasterId r:id="rId18"/>
  </p:notesMasterIdLst>
  <p:handoutMasterIdLst>
    <p:handoutMasterId r:id="rId19"/>
  </p:handoutMasterIdLst>
  <p:sldIdLst>
    <p:sldId id="340" r:id="rId8"/>
    <p:sldId id="264" r:id="rId9"/>
    <p:sldId id="314" r:id="rId10"/>
    <p:sldId id="335" r:id="rId11"/>
    <p:sldId id="336" r:id="rId12"/>
    <p:sldId id="332" r:id="rId13"/>
    <p:sldId id="337" r:id="rId14"/>
    <p:sldId id="338" r:id="rId15"/>
    <p:sldId id="334" r:id="rId16"/>
    <p:sldId id="339" r:id="rId17"/>
  </p:sldIdLst>
  <p:sldSz cx="9144000" cy="6858000" type="screen4x3"/>
  <p:notesSz cx="7010400" cy="923607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78D7"/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40" autoAdjust="0"/>
  </p:normalViewPr>
  <p:slideViewPr>
    <p:cSldViewPr snapToObjects="1">
      <p:cViewPr>
        <p:scale>
          <a:sx n="74" d="100"/>
          <a:sy n="74" d="100"/>
        </p:scale>
        <p:origin x="-1170" y="-3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253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87E1C0-A7EA-44BD-9EC3-E50E5F094D6B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E6EA8AC-3B1D-47F0-A6B6-47429F73A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62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4651-2B05-497E-83E9-F6CF1F574BF4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960C4-6359-4BC5-8BB4-0A355902F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40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39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06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3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52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31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943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24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2013, l’enseigne a vendu des produits économes en énergie impactant 26 358 logements,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638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083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60C4-6359-4BC5-8BB4-0A355902F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83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3858378"/>
            <a:ext cx="3886200" cy="9428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4572000" y="2789960"/>
            <a:ext cx="3886200" cy="1112209"/>
          </a:xfrm>
        </p:spPr>
        <p:txBody>
          <a:bodyPr anchor="b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0D37A4-EE36-497C-A25E-AF210A797AF9}" type="datetimeFigureOut">
              <a:rPr lang="fr-FR">
                <a:solidFill>
                  <a:prstClr val="black"/>
                </a:solidFill>
              </a:rPr>
              <a:pPr>
                <a:defRPr/>
              </a:pPr>
              <a:t>06/03/2016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C1EDBC-347A-4BDF-8B8C-F1C470EEF04F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04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C31C2B-3450-4121-B89E-E9EA4CFD7A56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9E8E9E-BCC0-422E-96EC-CE5A0219EF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2781300"/>
            <a:ext cx="4114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5F13-89DB-41E3-851F-D5048B7D5C68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D185-C64E-440E-9C2C-B3BB61D562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98686"/>
            <a:ext cx="4114800" cy="112524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1BB8-9D4B-4D21-AD94-2B1892C5FC98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5315-43D9-4F3D-8522-E88F414CC0F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E588-D2AE-46B2-83F7-ECDA33907330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563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E98869-64CE-4940-B223-06C1F0D7CAC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A7A7-791F-466C-940D-3BFC422080BF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7076-9FA7-4EC3-92E7-53653CB23BE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B11-0E6B-471F-906D-BB4D8845B4BD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6785-8118-4312-B891-74EB88EB6D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041CD-B008-401A-8429-7F7F2D59DF1A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AC670-2C19-4D98-B50F-36D005C95A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3858378"/>
            <a:ext cx="3886200" cy="9428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4572000" y="2789960"/>
            <a:ext cx="3886200" cy="1112209"/>
          </a:xfrm>
        </p:spPr>
        <p:txBody>
          <a:bodyPr anchor="b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3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56100" y="0"/>
            <a:ext cx="4787900" cy="6884988"/>
          </a:xfrm>
          <a:prstGeom prst="rect">
            <a:avLst/>
          </a:prstGeom>
          <a:solidFill>
            <a:srgbClr val="0078D7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0" y="2925763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pic>
        <p:nvPicPr>
          <p:cNvPr id="1028" name="Image 2" descr="castorama_new_logotype_RVB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068638"/>
            <a:ext cx="45370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5" r:id="rId2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bg1"/>
          </a:solidFill>
          <a:latin typeface="Casto Medium"/>
          <a:ea typeface="Casto Medium"/>
          <a:cs typeface="Casto Medium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bg1"/>
          </a:solidFill>
          <a:latin typeface="Casto Medium"/>
          <a:ea typeface="Casto Medium"/>
          <a:cs typeface="Casto Medium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Casto Medium"/>
          <a:ea typeface="Casto Medium"/>
          <a:cs typeface="Casto Medium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chemeClr val="bg1"/>
          </a:solidFill>
          <a:latin typeface="Casto Medium"/>
          <a:ea typeface="Casto Medium"/>
          <a:cs typeface="Casto Medium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chemeClr val="bg1"/>
          </a:solidFill>
          <a:latin typeface="Casto Medium"/>
          <a:ea typeface="Casto Medium"/>
          <a:cs typeface="Cas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4572000" cy="6884988"/>
          </a:xfrm>
          <a:prstGeom prst="rect">
            <a:avLst/>
          </a:prstGeom>
          <a:solidFill>
            <a:srgbClr val="FFD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51FA8305-BE60-4D69-A6A1-ACD73DDF8BFA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46672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DE4BE3C5-E3E9-4182-B94D-EA45946EBA4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4102" name="Image 6" descr="casto_logo signat_rvb.pdf"/>
          <p:cNvPicPr>
            <a:picLocks noChangeAspect="1"/>
          </p:cNvPicPr>
          <p:nvPr userDrawn="1"/>
        </p:nvPicPr>
        <p:blipFill>
          <a:blip r:embed="rId3"/>
          <a:srcRect l="52682" b="2998"/>
          <a:stretch>
            <a:fillRect/>
          </a:stretch>
        </p:blipFill>
        <p:spPr bwMode="auto">
          <a:xfrm>
            <a:off x="7019925" y="6235700"/>
            <a:ext cx="2124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Espace réservé du titre 2"/>
          <p:cNvSpPr>
            <a:spLocks noGrp="1"/>
          </p:cNvSpPr>
          <p:nvPr>
            <p:ph type="title"/>
          </p:nvPr>
        </p:nvSpPr>
        <p:spPr bwMode="auto">
          <a:xfrm>
            <a:off x="457200" y="27813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</a:defRPr>
      </a:lvl6pPr>
      <a:lvl7pPr marL="9144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</a:defRPr>
      </a:lvl7pPr>
      <a:lvl8pPr marL="13716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</a:defRPr>
      </a:lvl8pPr>
      <a:lvl9pPr marL="18288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</a:defRPr>
      </a:lvl9pPr>
    </p:titleStyle>
    <p:bodyStyle>
      <a:lvl1pPr algn="r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sto Regular"/>
          <a:ea typeface="Casto Regular"/>
          <a:cs typeface="Casto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9050"/>
            <a:ext cx="4572000" cy="6884988"/>
          </a:xfrm>
          <a:prstGeom prst="rect">
            <a:avLst/>
          </a:prstGeom>
          <a:solidFill>
            <a:srgbClr val="585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E2BD8E22-CF2C-4F98-8B43-9178B372A345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39528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7F7F7F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26B15309-644B-49CE-817C-8D1F1AA6887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6150" name="Image 9" descr="casto_logo signat_rvb.pdf"/>
          <p:cNvPicPr>
            <a:picLocks noChangeAspect="1"/>
          </p:cNvPicPr>
          <p:nvPr userDrawn="1"/>
        </p:nvPicPr>
        <p:blipFill>
          <a:blip r:embed="rId3"/>
          <a:srcRect l="52682" b="2998"/>
          <a:stretch>
            <a:fillRect/>
          </a:stretch>
        </p:blipFill>
        <p:spPr bwMode="auto">
          <a:xfrm>
            <a:off x="7019925" y="6235700"/>
            <a:ext cx="2124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Espace réservé du titre 2"/>
          <p:cNvSpPr>
            <a:spLocks noGrp="1"/>
          </p:cNvSpPr>
          <p:nvPr>
            <p:ph type="title"/>
          </p:nvPr>
        </p:nvSpPr>
        <p:spPr bwMode="auto">
          <a:xfrm>
            <a:off x="457200" y="2779713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kern="1200">
          <a:solidFill>
            <a:srgbClr val="FFFFFF"/>
          </a:solidFill>
          <a:latin typeface="Century Gothic"/>
          <a:ea typeface="Century Gothic" pitchFamily="34" charset="0"/>
          <a:cs typeface="Century Gothic"/>
        </a:defRPr>
      </a:lvl1pPr>
      <a:lvl2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r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</a:defRPr>
      </a:lvl6pPr>
      <a:lvl7pPr marL="9144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</a:defRPr>
      </a:lvl7pPr>
      <a:lvl8pPr marL="13716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</a:defRPr>
      </a:lvl8pPr>
      <a:lvl9pPr marL="1828800" algn="r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entury Gothic" pitchFamily="34" charset="0"/>
        </a:defRPr>
      </a:lvl9pPr>
    </p:titleStyle>
    <p:bodyStyle>
      <a:lvl1pPr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FFFFFF"/>
          </a:solidFill>
          <a:latin typeface="Casto Regular"/>
          <a:ea typeface="Casto Regular"/>
          <a:cs typeface="Casto Regula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sto Regular"/>
          <a:ea typeface="Casto Regular"/>
          <a:cs typeface="Casto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80756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557338"/>
            <a:ext cx="8075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6ACD3196-865B-4F75-98D6-BB11D9BF23CF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8198" name="Image 6" descr="casto_logo signat_rvb.pdf"/>
          <p:cNvPicPr>
            <a:picLocks noChangeAspect="1"/>
          </p:cNvPicPr>
          <p:nvPr userDrawn="1"/>
        </p:nvPicPr>
        <p:blipFill>
          <a:blip r:embed="rId3"/>
          <a:srcRect l="52682" b="2998"/>
          <a:stretch>
            <a:fillRect/>
          </a:stretch>
        </p:blipFill>
        <p:spPr bwMode="auto">
          <a:xfrm>
            <a:off x="7019925" y="6235700"/>
            <a:ext cx="2124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kern="1200">
          <a:solidFill>
            <a:srgbClr val="0078D7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78D7"/>
          </a:solidFill>
          <a:latin typeface="Century Gothic" pitchFamily="34" charset="0"/>
        </a:defRPr>
      </a:lvl9pPr>
    </p:titleStyle>
    <p:bodyStyle>
      <a:lvl1pPr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sto Regular"/>
          <a:ea typeface="Casto Regular"/>
          <a:cs typeface="Casto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6" descr="mains-05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36513" y="260350"/>
            <a:ext cx="9180513" cy="624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ce réservé du titre 1"/>
          <p:cNvSpPr>
            <a:spLocks noGrp="1"/>
          </p:cNvSpPr>
          <p:nvPr>
            <p:ph type="title"/>
          </p:nvPr>
        </p:nvSpPr>
        <p:spPr bwMode="auto">
          <a:xfrm rot="212434">
            <a:off x="1876425" y="1982788"/>
            <a:ext cx="58340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D75A69A4-5191-456E-A0D2-41BBA45AB435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46672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7F7F7F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704A0683-BDD9-4342-B29F-849D79A2D2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247" name="Image 7" descr="casto_logo signat_rvb.pdf"/>
          <p:cNvPicPr>
            <a:picLocks noChangeAspect="1"/>
          </p:cNvPicPr>
          <p:nvPr userDrawn="1"/>
        </p:nvPicPr>
        <p:blipFill>
          <a:blip r:embed="rId4"/>
          <a:srcRect l="52682" b="2998"/>
          <a:stretch>
            <a:fillRect/>
          </a:stretch>
        </p:blipFill>
        <p:spPr bwMode="auto">
          <a:xfrm>
            <a:off x="7019925" y="6235700"/>
            <a:ext cx="2124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rgbClr val="0078D7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9pPr>
    </p:titleStyle>
    <p:bodyStyle>
      <a:lvl1pPr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Casto Regular"/>
          <a:ea typeface="Casto Regular"/>
          <a:cs typeface="Casto Regula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sto Regular"/>
          <a:ea typeface="Casto Regular"/>
          <a:cs typeface="Casto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7" descr="mains-03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Espace réservé du titre 1"/>
          <p:cNvSpPr>
            <a:spLocks noGrp="1"/>
          </p:cNvSpPr>
          <p:nvPr>
            <p:ph type="title"/>
          </p:nvPr>
        </p:nvSpPr>
        <p:spPr bwMode="auto">
          <a:xfrm rot="-617549">
            <a:off x="2373313" y="2701925"/>
            <a:ext cx="583406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86E8B88E-06E7-4497-952E-8B4ED8235F9C}" type="datetimeFigureOut">
              <a:rPr lang="fr-FR"/>
              <a:pPr>
                <a:defRPr/>
              </a:pPr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5397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7F7F7F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C3EDAB75-4475-4C0C-B4FB-DBFBC8735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3319" name="Image 6" descr="casto_logo signat_rvb.pdf"/>
          <p:cNvPicPr>
            <a:picLocks noChangeAspect="1"/>
          </p:cNvPicPr>
          <p:nvPr userDrawn="1"/>
        </p:nvPicPr>
        <p:blipFill>
          <a:blip r:embed="rId3"/>
          <a:srcRect l="52682" b="2998"/>
          <a:stretch>
            <a:fillRect/>
          </a:stretch>
        </p:blipFill>
        <p:spPr bwMode="auto">
          <a:xfrm>
            <a:off x="7019925" y="6235700"/>
            <a:ext cx="2124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rgbClr val="0078D7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0078D7"/>
          </a:solidFill>
          <a:latin typeface="Century Gothic" pitchFamily="34" charset="0"/>
        </a:defRPr>
      </a:lvl9pPr>
    </p:titleStyle>
    <p:bodyStyle>
      <a:lvl1pPr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Casto Regular"/>
          <a:ea typeface="Casto Regular"/>
          <a:cs typeface="Casto Regula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sto Regular"/>
          <a:ea typeface="Casto Regular"/>
          <a:cs typeface="Casto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sto Regular"/>
          <a:ea typeface="Casto Regular"/>
          <a:cs typeface="Casto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sto Regular"/>
          <a:ea typeface="Casto Regular"/>
          <a:cs typeface="Cas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56100" y="0"/>
            <a:ext cx="4787900" cy="6884988"/>
          </a:xfrm>
          <a:prstGeom prst="rect">
            <a:avLst/>
          </a:prstGeom>
          <a:solidFill>
            <a:srgbClr val="0078D7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0" y="2925763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pic>
        <p:nvPicPr>
          <p:cNvPr id="1028" name="Image 2" descr="castorama_new_logotype_RVB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068638"/>
            <a:ext cx="45370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049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bg1"/>
          </a:solidFill>
          <a:latin typeface="Casto Medium"/>
          <a:ea typeface="Casto Medium"/>
          <a:cs typeface="Casto Medium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bg1"/>
          </a:solidFill>
          <a:latin typeface="Casto Medium"/>
          <a:ea typeface="Casto Medium"/>
          <a:cs typeface="Casto Medium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Casto Medium"/>
          <a:ea typeface="Casto Medium"/>
          <a:cs typeface="Casto Medium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chemeClr val="bg1"/>
          </a:solidFill>
          <a:latin typeface="Casto Medium"/>
          <a:ea typeface="Casto Medium"/>
          <a:cs typeface="Casto Medium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chemeClr val="bg1"/>
          </a:solidFill>
          <a:latin typeface="Casto Medium"/>
          <a:ea typeface="Casto Medium"/>
          <a:cs typeface="Cas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ous-titre 1"/>
          <p:cNvSpPr>
            <a:spLocks/>
          </p:cNvSpPr>
          <p:nvPr/>
        </p:nvSpPr>
        <p:spPr bwMode="auto">
          <a:xfrm>
            <a:off x="4648200" y="4005064"/>
            <a:ext cx="2520950" cy="64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prstClr val="white"/>
                </a:solidFill>
                <a:latin typeface="Century Gothic" pitchFamily="34" charset="0"/>
                <a:ea typeface="Casto Medium"/>
                <a:cs typeface="Casto Medium"/>
              </a:rPr>
              <a:t>Mondial des métiers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prstClr val="white"/>
                </a:solidFill>
                <a:latin typeface="Century Gothic" pitchFamily="34" charset="0"/>
                <a:ea typeface="Casto Medium"/>
                <a:cs typeface="Casto Medium"/>
              </a:rPr>
              <a:t>Vendredi 5 février 2016</a:t>
            </a:r>
            <a:endParaRPr lang="fr-FR" sz="1600" dirty="0">
              <a:solidFill>
                <a:prstClr val="white"/>
              </a:solidFill>
              <a:latin typeface="Century Gothic" pitchFamily="34" charset="0"/>
              <a:ea typeface="Casto Medium"/>
              <a:cs typeface="Casto Medium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fr-FR" sz="1600" dirty="0">
              <a:solidFill>
                <a:prstClr val="white"/>
              </a:solidFill>
              <a:latin typeface="Century Gothic" pitchFamily="34" charset="0"/>
              <a:ea typeface="Casto Medium"/>
              <a:cs typeface="Casto Medium"/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4539588" y="2060849"/>
            <a:ext cx="4716462" cy="1584052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Century Gothic"/>
                <a:ea typeface="Century Gothic" pitchFamily="34" charset="0"/>
                <a:cs typeface="Century Gothic"/>
              </a:defRPr>
            </a:lvl1pPr>
            <a:lvl2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2pPr>
            <a:lvl3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3pPr>
            <a:lvl4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4pPr>
            <a:lvl5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5pPr>
            <a:lvl6pPr marL="4572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fr-FR" sz="3200" dirty="0" smtClean="0">
                <a:latin typeface="Century Gothic" pitchFamily="34" charset="0"/>
              </a:rPr>
              <a:t>Sensibiliser les consommateurs et les équipes de vente aux économies d’énergie.</a:t>
            </a:r>
          </a:p>
        </p:txBody>
      </p:sp>
    </p:spTree>
    <p:extLst>
      <p:ext uri="{BB962C8B-B14F-4D97-AF65-F5344CB8AC3E}">
        <p14:creationId xmlns:p14="http://schemas.microsoft.com/office/powerpoint/2010/main" val="5024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re 2"/>
          <p:cNvSpPr>
            <a:spLocks noGrp="1"/>
          </p:cNvSpPr>
          <p:nvPr>
            <p:ph type="ctrTitle" idx="4294967295"/>
          </p:nvPr>
        </p:nvSpPr>
        <p:spPr>
          <a:xfrm>
            <a:off x="4572000" y="2747963"/>
            <a:ext cx="4572000" cy="1112837"/>
          </a:xfrm>
        </p:spPr>
        <p:txBody>
          <a:bodyPr anchor="b"/>
          <a:lstStyle/>
          <a:p>
            <a:pPr eaLnBrk="1" hangingPunct="1"/>
            <a:r>
              <a:rPr lang="fr-FR" sz="4000" smtClean="0">
                <a:latin typeface="Century Gothic" pitchFamily="34" charset="0"/>
              </a:rPr>
              <a:t>Merci pour votre attention </a:t>
            </a:r>
          </a:p>
        </p:txBody>
      </p:sp>
    </p:spTree>
    <p:extLst>
      <p:ext uri="{BB962C8B-B14F-4D97-AF65-F5344CB8AC3E}">
        <p14:creationId xmlns:p14="http://schemas.microsoft.com/office/powerpoint/2010/main" val="39067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 Sommaire</a:t>
            </a:r>
          </a:p>
        </p:txBody>
      </p:sp>
      <p:sp>
        <p:nvSpPr>
          <p:cNvPr id="17410" name="Espace réservé du contenu 3"/>
          <p:cNvSpPr>
            <a:spLocks noGrp="1"/>
          </p:cNvSpPr>
          <p:nvPr>
            <p:ph idx="1"/>
          </p:nvPr>
        </p:nvSpPr>
        <p:spPr>
          <a:xfrm>
            <a:off x="251520" y="1557338"/>
            <a:ext cx="8568952" cy="3311822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78D7"/>
                </a:solidFill>
              </a:rPr>
              <a:t>1)</a:t>
            </a:r>
            <a:r>
              <a:rPr lang="fr-FR" dirty="0" smtClean="0"/>
              <a:t> Nos engagements RSE en faveur des économies d’énergie : des équipes engagées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78D7"/>
                </a:solidFill>
              </a:rPr>
              <a:t>2)</a:t>
            </a:r>
            <a:r>
              <a:rPr lang="fr-FR" dirty="0" smtClean="0"/>
              <a:t> Une offre de produits adaptée pour nos clients : les </a:t>
            </a:r>
            <a:r>
              <a:rPr lang="fr-FR" dirty="0" err="1" smtClean="0"/>
              <a:t>éco-produits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78D7"/>
                </a:solidFill>
              </a:rPr>
              <a:t>3)</a:t>
            </a:r>
            <a:r>
              <a:rPr lang="fr-FR" dirty="0" smtClean="0"/>
              <a:t> Des mesures incitatives : la prime énergie </a:t>
            </a:r>
            <a:r>
              <a:rPr lang="fr-FR" dirty="0" err="1" smtClean="0"/>
              <a:t>Casto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78D7"/>
                </a:solidFill>
              </a:rPr>
              <a:t>4)</a:t>
            </a:r>
            <a:r>
              <a:rPr lang="fr-FR" dirty="0" smtClean="0"/>
              <a:t> Un exemple concret de sensibilisation équipes-clients : le projet solidaire de Castorama BRON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075613" cy="791939"/>
          </a:xfrm>
        </p:spPr>
        <p:txBody>
          <a:bodyPr/>
          <a:lstStyle/>
          <a:p>
            <a:pPr marL="533400" indent="-533400" eaLnBrk="1" hangingPunct="1"/>
            <a:r>
              <a:rPr lang="fr-FR" sz="2400" dirty="0" smtClean="0">
                <a:latin typeface="Century Gothic" pitchFamily="34" charset="0"/>
              </a:rPr>
              <a:t>1- Nos engagements RSE en faveur des économies d’énergie : des équipes engagées</a:t>
            </a:r>
          </a:p>
        </p:txBody>
      </p:sp>
      <p:grpSp>
        <p:nvGrpSpPr>
          <p:cNvPr id="4" name="Groupe 5"/>
          <p:cNvGrpSpPr>
            <a:grpSpLocks/>
          </p:cNvGrpSpPr>
          <p:nvPr/>
        </p:nvGrpSpPr>
        <p:grpSpPr bwMode="auto">
          <a:xfrm>
            <a:off x="883278" y="2057938"/>
            <a:ext cx="7159810" cy="2471133"/>
            <a:chOff x="2393742" y="3553228"/>
            <a:chExt cx="6573602" cy="1620726"/>
          </a:xfrm>
        </p:grpSpPr>
        <p:sp>
          <p:nvSpPr>
            <p:cNvPr id="5" name="Rectangle 4"/>
            <p:cNvSpPr/>
            <p:nvPr/>
          </p:nvSpPr>
          <p:spPr>
            <a:xfrm>
              <a:off x="2393742" y="3553228"/>
              <a:ext cx="6573602" cy="1620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25809">
                <a:defRPr/>
              </a:pPr>
              <a:endParaRPr lang="fr-FR" sz="1606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689095" y="3731016"/>
              <a:ext cx="5081406" cy="12651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25809">
                <a:defRPr/>
              </a:pPr>
              <a:r>
                <a:rPr lang="fr-FR" sz="149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Etre bien chez soi, </a:t>
              </a:r>
              <a:r>
                <a:rPr lang="fr-FR" sz="1643" dirty="0">
                  <a:solidFill>
                    <a:srgbClr val="005CB9"/>
                  </a:solidFill>
                  <a:latin typeface="Mano" panose="02000503000000020004" pitchFamily="50" charset="0"/>
                </a:rPr>
                <a:t>c’est être bien dans sa vie</a:t>
              </a:r>
              <a:r>
                <a:rPr lang="fr-FR" sz="1046" dirty="0">
                  <a:latin typeface="Casto Regular" panose="02000000000000000000" pitchFamily="50" charset="0"/>
                </a:rPr>
                <a:t/>
              </a:r>
              <a:br>
                <a:rPr lang="fr-FR" sz="1046" dirty="0">
                  <a:latin typeface="Casto Regular" panose="02000000000000000000" pitchFamily="50" charset="0"/>
                </a:rPr>
              </a:b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Chez Castorama, nous croyons que se sentir bien chez soi, c’est se sentir bien dans sa vie.</a:t>
              </a:r>
            </a:p>
            <a:p>
              <a:pPr defTabSz="425809">
                <a:defRPr/>
              </a:pP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C’est pourquoi, nous mettons toute notre 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passion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 et 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expertise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 à aider 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le plus grand nombre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 à construire, améliorer et personnaliser sa 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maison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 comme source de 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Bold" pitchFamily="50" charset="0"/>
                </a:rPr>
                <a:t>bien-être</a:t>
              </a:r>
              <a:r>
                <a:rPr lang="fr-FR" sz="11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sto Regular" panose="02000000000000000000" pitchFamily="50" charset="0"/>
                </a:rPr>
                <a:t>.</a:t>
              </a:r>
            </a:p>
          </p:txBody>
        </p:sp>
        <p:pic>
          <p:nvPicPr>
            <p:cNvPr id="7" name="Picture 5" descr="BHB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937" y="3730923"/>
              <a:ext cx="1019623" cy="104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ZoneTexte 1"/>
          <p:cNvSpPr txBox="1"/>
          <p:nvPr/>
        </p:nvSpPr>
        <p:spPr>
          <a:xfrm>
            <a:off x="826019" y="4847775"/>
            <a:ext cx="7577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Chez Castorama, notre cœur de métier, c’est d’être au côté des consommateurs qui veulent améliorer leur maison, ce qui veut dire les aider à rendre leurs maisons plus économes en énergie et plus respectueuses de l’environnement » </a:t>
            </a:r>
          </a:p>
          <a:p>
            <a:r>
              <a:rPr lang="fr-FR" dirty="0" smtClean="0"/>
              <a:t>Véronique LAURY, Directrice Générale </a:t>
            </a:r>
            <a:r>
              <a:rPr lang="fr-FR" dirty="0" err="1" smtClean="0"/>
              <a:t>Kingfisher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075613" cy="791939"/>
          </a:xfrm>
        </p:spPr>
        <p:txBody>
          <a:bodyPr/>
          <a:lstStyle/>
          <a:p>
            <a:pPr marL="533400" indent="-533400" eaLnBrk="1" hangingPunct="1"/>
            <a:r>
              <a:rPr lang="fr-FR" sz="2400" dirty="0" smtClean="0">
                <a:latin typeface="Century Gothic" pitchFamily="34" charset="0"/>
              </a:rPr>
              <a:t>1- Nos engagements RSE en faveur des économies d’énergie : des équipes engagées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40768"/>
            <a:ext cx="3995936" cy="53718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77930" y="3138321"/>
            <a:ext cx="17158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Casto-Black"/>
              </a:rPr>
              <a:t>Valérie DALLIER</a:t>
            </a:r>
          </a:p>
          <a:p>
            <a:r>
              <a:rPr lang="fr-FR" sz="900" dirty="0">
                <a:latin typeface="Casto-Regular"/>
              </a:rPr>
              <a:t>Chef de Secteur</a:t>
            </a:r>
          </a:p>
          <a:p>
            <a:r>
              <a:rPr lang="fr-FR" sz="900" dirty="0">
                <a:latin typeface="Casto-Regular"/>
              </a:rPr>
              <a:t>Accueil Caisse</a:t>
            </a:r>
          </a:p>
          <a:p>
            <a:r>
              <a:rPr lang="fr-FR" sz="900" dirty="0">
                <a:latin typeface="Casto-Regular"/>
              </a:rPr>
              <a:t>Magasin Castorama</a:t>
            </a:r>
          </a:p>
          <a:p>
            <a:r>
              <a:rPr lang="fr-FR" sz="900" dirty="0">
                <a:latin typeface="Casto-Regular"/>
              </a:rPr>
              <a:t>Montpellier Saint Clément</a:t>
            </a:r>
            <a:endParaRPr lang="fr-FR" sz="900" dirty="0"/>
          </a:p>
        </p:txBody>
      </p:sp>
      <p:sp>
        <p:nvSpPr>
          <p:cNvPr id="4" name="Rectangle 3"/>
          <p:cNvSpPr/>
          <p:nvPr/>
        </p:nvSpPr>
        <p:spPr>
          <a:xfrm>
            <a:off x="2489571" y="1278987"/>
            <a:ext cx="1681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ADBA35"/>
                </a:solidFill>
                <a:latin typeface="ManoBeta"/>
              </a:rPr>
              <a:t>“Préserver</a:t>
            </a:r>
          </a:p>
          <a:p>
            <a:r>
              <a:rPr lang="fr-FR" sz="1200" dirty="0">
                <a:solidFill>
                  <a:srgbClr val="ADBA35"/>
                </a:solidFill>
                <a:latin typeface="ManoBeta"/>
              </a:rPr>
              <a:t>notre</a:t>
            </a:r>
          </a:p>
          <a:p>
            <a:r>
              <a:rPr lang="fr-FR" sz="1200" dirty="0">
                <a:solidFill>
                  <a:srgbClr val="ADBA35"/>
                </a:solidFill>
                <a:latin typeface="ManoBeta"/>
              </a:rPr>
              <a:t>planète,</a:t>
            </a:r>
          </a:p>
          <a:p>
            <a:r>
              <a:rPr lang="fr-FR" sz="1200" dirty="0">
                <a:solidFill>
                  <a:srgbClr val="ADBA35"/>
                </a:solidFill>
                <a:latin typeface="ManoBeta"/>
              </a:rPr>
              <a:t>c’est tout</a:t>
            </a:r>
          </a:p>
          <a:p>
            <a:r>
              <a:rPr lang="fr-FR" sz="1200" dirty="0">
                <a:solidFill>
                  <a:srgbClr val="ADBA35"/>
                </a:solidFill>
                <a:latin typeface="ManoBeta"/>
              </a:rPr>
              <a:t>naturel !”</a:t>
            </a:r>
          </a:p>
          <a:p>
            <a:r>
              <a:rPr lang="fr-FR" sz="1200" b="1" dirty="0">
                <a:solidFill>
                  <a:srgbClr val="121213"/>
                </a:solidFill>
                <a:latin typeface="Casto-Bold"/>
              </a:rPr>
              <a:t>Plus on trie,</a:t>
            </a:r>
          </a:p>
          <a:p>
            <a:r>
              <a:rPr lang="fr-FR" sz="1200" b="1" dirty="0">
                <a:solidFill>
                  <a:srgbClr val="121213"/>
                </a:solidFill>
                <a:latin typeface="Casto-Bold"/>
              </a:rPr>
              <a:t>plus notre</a:t>
            </a:r>
          </a:p>
          <a:p>
            <a:r>
              <a:rPr lang="fr-FR" sz="1200" b="1" dirty="0">
                <a:solidFill>
                  <a:srgbClr val="121213"/>
                </a:solidFill>
                <a:latin typeface="Casto-Bold"/>
              </a:rPr>
              <a:t>environnement</a:t>
            </a:r>
          </a:p>
          <a:p>
            <a:r>
              <a:rPr lang="fr-FR" sz="1200" b="1" dirty="0">
                <a:solidFill>
                  <a:srgbClr val="121213"/>
                </a:solidFill>
                <a:latin typeface="Casto-Bold"/>
              </a:rPr>
              <a:t>sourit et ça nous</a:t>
            </a:r>
          </a:p>
          <a:p>
            <a:r>
              <a:rPr lang="fr-FR" sz="1200" b="1" dirty="0">
                <a:solidFill>
                  <a:srgbClr val="121213"/>
                </a:solidFill>
                <a:latin typeface="Casto-Bold"/>
              </a:rPr>
              <a:t>rend vraiment fiers !</a:t>
            </a: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4355976" y="1340768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 smtClean="0">
                <a:solidFill>
                  <a:srgbClr val="ADBA35"/>
                </a:solidFill>
                <a:latin typeface="Casto-Bold"/>
              </a:rPr>
              <a:t>Environnement</a:t>
            </a:r>
          </a:p>
          <a:p>
            <a:r>
              <a:rPr lang="fr-FR" sz="1100" b="1" dirty="0" smtClean="0">
                <a:solidFill>
                  <a:srgbClr val="000000"/>
                </a:solidFill>
                <a:latin typeface="Casto-Bold"/>
              </a:rPr>
              <a:t>Recycler c’est bien</a:t>
            </a:r>
          </a:p>
          <a:p>
            <a:r>
              <a:rPr lang="fr-FR" sz="1100" b="1" dirty="0" smtClean="0">
                <a:solidFill>
                  <a:srgbClr val="000000"/>
                </a:solidFill>
                <a:latin typeface="Casto-Bold"/>
              </a:rPr>
              <a:t>mais réduire ses</a:t>
            </a:r>
          </a:p>
          <a:p>
            <a:r>
              <a:rPr lang="fr-FR" sz="1100" b="1" dirty="0" smtClean="0">
                <a:solidFill>
                  <a:srgbClr val="000000"/>
                </a:solidFill>
                <a:latin typeface="Casto-Bold"/>
              </a:rPr>
              <a:t>déchets, c’est mieux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Chaque jour, nous produisons une grande quantité de déchets !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Les trier, permet de les sélectionner selon leur nature afin qu’ils puissent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être dirigés vers une filière de traitement adéquate. En recyclant les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déchets, une deuxième vie leur est donnée, de nouveaux produits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sont fabriqués. Ce procédé permet d’économiser les ressources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naturelles, de réduire la mise en décharge et l’incinération et de réduire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les pollutions. Trier est une manière directe, simple et efficace d’avoir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un impact positif sur notre environnement ! Plus de 36600 tonnes ont ainsi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Light"/>
              </a:rPr>
              <a:t>été recyclées.</a:t>
            </a:r>
          </a:p>
          <a:p>
            <a:endParaRPr lang="fr-FR" sz="1100" b="1" dirty="0" smtClean="0">
              <a:solidFill>
                <a:srgbClr val="121213"/>
              </a:solidFill>
              <a:latin typeface="Casto-Bold"/>
            </a:endParaRPr>
          </a:p>
          <a:p>
            <a:r>
              <a:rPr lang="fr-FR" sz="1100" dirty="0" smtClean="0">
                <a:solidFill>
                  <a:srgbClr val="FBBA15"/>
                </a:solidFill>
                <a:latin typeface="Casto-Black"/>
              </a:rPr>
              <a:t>85%</a:t>
            </a:r>
          </a:p>
          <a:p>
            <a:r>
              <a:rPr lang="fr-FR" sz="1100" dirty="0" smtClean="0">
                <a:solidFill>
                  <a:srgbClr val="FBBA15"/>
                </a:solidFill>
                <a:latin typeface="Casto-Black"/>
              </a:rPr>
              <a:t>de recyclage</a:t>
            </a:r>
          </a:p>
          <a:p>
            <a:r>
              <a:rPr lang="fr-FR" sz="1100" dirty="0" smtClean="0">
                <a:solidFill>
                  <a:srgbClr val="FBBA15"/>
                </a:solidFill>
                <a:latin typeface="Casto-Black"/>
              </a:rPr>
              <a:t>des déchets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Casto-Black"/>
              </a:rPr>
              <a:t>En 2013 :</a:t>
            </a:r>
          </a:p>
          <a:p>
            <a:r>
              <a:rPr lang="fr-FR" sz="1100" b="1" dirty="0" smtClean="0">
                <a:solidFill>
                  <a:srgbClr val="000000"/>
                </a:solidFill>
                <a:latin typeface="Casto-Bold"/>
              </a:rPr>
              <a:t>70% </a:t>
            </a:r>
            <a:r>
              <a:rPr lang="fr-FR" sz="1100" dirty="0" smtClean="0">
                <a:solidFill>
                  <a:srgbClr val="000000"/>
                </a:solidFill>
                <a:latin typeface="Casto-Regular"/>
              </a:rPr>
              <a:t>de recyclage des déchets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2319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075613" cy="791939"/>
          </a:xfrm>
        </p:spPr>
        <p:txBody>
          <a:bodyPr/>
          <a:lstStyle/>
          <a:p>
            <a:pPr marL="533400" indent="-533400" eaLnBrk="1" hangingPunct="1"/>
            <a:r>
              <a:rPr lang="fr-FR" sz="2400" dirty="0" smtClean="0">
                <a:latin typeface="Century Gothic" pitchFamily="34" charset="0"/>
              </a:rPr>
              <a:t>1- Nos engagements RSE en faveur des économies d’énergie : des équipes engagées</a:t>
            </a:r>
          </a:p>
        </p:txBody>
      </p:sp>
      <p:pic>
        <p:nvPicPr>
          <p:cNvPr id="7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96970"/>
            <a:ext cx="7200800" cy="589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14"/>
          <p:cNvSpPr txBox="1">
            <a:spLocks noChangeArrowheads="1"/>
          </p:cNvSpPr>
          <p:nvPr/>
        </p:nvSpPr>
        <p:spPr bwMode="auto">
          <a:xfrm>
            <a:off x="5036344" y="3429000"/>
            <a:ext cx="2528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800" dirty="0">
                <a:solidFill>
                  <a:srgbClr val="83A9C0"/>
                </a:solidFill>
                <a:latin typeface="Casto Regular" panose="02000000000000000000" pitchFamily="50" charset="0"/>
              </a:rPr>
              <a:t>ÉNERGIE &amp; CARBONE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53794" y="3861048"/>
            <a:ext cx="2611437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La démarche d’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éco-construction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 Castorama passe du magasin Basse Consommation au magasin à Energie Positive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En 2015, objectif :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3200" dirty="0">
                <a:solidFill>
                  <a:srgbClr val="83A9C0"/>
                </a:solidFill>
                <a:latin typeface="Casto Bold" pitchFamily="50" charset="0"/>
              </a:rPr>
              <a:t>-20% 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d’intensité énergétique dans les magasins vs. 2010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En 2013 : -14% d’intensité énergétique dans les magasins</a:t>
            </a:r>
          </a:p>
        </p:txBody>
      </p:sp>
    </p:spTree>
    <p:extLst>
      <p:ext uri="{BB962C8B-B14F-4D97-AF65-F5344CB8AC3E}">
        <p14:creationId xmlns:p14="http://schemas.microsoft.com/office/powerpoint/2010/main" val="22403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2400" dirty="0" smtClean="0">
                <a:latin typeface="Century Gothic" pitchFamily="34" charset="0"/>
              </a:rPr>
              <a:t>1- </a:t>
            </a:r>
            <a:r>
              <a:rPr lang="fr-FR" sz="2400" dirty="0">
                <a:latin typeface="Century Gothic" pitchFamily="34" charset="0"/>
              </a:rPr>
              <a:t>Nos engagements RSE en faveur des économies </a:t>
            </a:r>
            <a:r>
              <a:rPr lang="fr-FR" sz="2400" dirty="0" smtClean="0">
                <a:latin typeface="Century Gothic" pitchFamily="34" charset="0"/>
              </a:rPr>
              <a:t>d’énergie: des équipes engagées</a:t>
            </a:r>
          </a:p>
        </p:txBody>
      </p:sp>
      <p:pic>
        <p:nvPicPr>
          <p:cNvPr id="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9" y="1124744"/>
            <a:ext cx="6997757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003800" y="3906763"/>
            <a:ext cx="2627787" cy="2246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L’habitat de demain pour une meilleure qualité de vie !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En 2015, objectif :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3200" dirty="0">
                <a:solidFill>
                  <a:srgbClr val="E7722F"/>
                </a:solidFill>
                <a:latin typeface="Casto Bold" pitchFamily="50" charset="0"/>
              </a:rPr>
              <a:t>30% 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du CA réalisé grâce </a:t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aux 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éco-produits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/>
            </a:r>
            <a:b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</a:b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En 2013 : 19% du CA est réalisé grâce aux 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sto Bold" pitchFamily="50" charset="0"/>
              </a:rPr>
              <a:t>éco-produits</a:t>
            </a:r>
            <a:endParaRPr lang="fr-FR" sz="1200" dirty="0">
              <a:solidFill>
                <a:schemeClr val="tx1">
                  <a:lumMod val="85000"/>
                  <a:lumOff val="15000"/>
                </a:schemeClr>
              </a:solidFill>
              <a:latin typeface="Casto Bol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075613" cy="719931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Century Gothic" pitchFamily="34" charset="0"/>
              </a:rPr>
              <a:t>2- Une offre de produits adaptée pour nos clients : les </a:t>
            </a:r>
            <a:r>
              <a:rPr lang="fr-FR" sz="2400" dirty="0" err="1" smtClean="0">
                <a:latin typeface="Century Gothic" pitchFamily="34" charset="0"/>
              </a:rPr>
              <a:t>éco-produits</a:t>
            </a:r>
            <a:endParaRPr lang="fr-FR" sz="2400" dirty="0" smtClean="0">
              <a:latin typeface="Century Gothic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1268760"/>
            <a:ext cx="8784976" cy="5589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34689" tIns="34689" rIns="34689" bIns="34689"/>
          <a:lstStyle/>
          <a:p>
            <a:pPr marL="317500" indent="-317500" defTabSz="415925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sz="1600" b="1" dirty="0" smtClean="0">
                <a:solidFill>
                  <a:srgbClr val="0078D7"/>
                </a:solidFill>
                <a:latin typeface="Century Gothic" pitchFamily="34" charset="0"/>
              </a:rPr>
              <a:t>Préconiser des produits responsables pour nos clients</a:t>
            </a:r>
            <a:endParaRPr lang="fr-FR" sz="1600" b="1" dirty="0">
              <a:solidFill>
                <a:srgbClr val="0078D7"/>
              </a:solidFill>
              <a:latin typeface="Century Gothic" pitchFamily="34" charset="0"/>
            </a:endParaRPr>
          </a:p>
          <a:p>
            <a:pPr marL="317500" indent="-317500" defTabSz="415925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fr-FR" sz="1100" b="1" dirty="0">
              <a:solidFill>
                <a:srgbClr val="0078D7"/>
              </a:solidFill>
              <a:latin typeface="Century Gothic" pitchFamily="34" charset="0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Castorama s’engage dans une offre de produits et de solutions pour une maison plus durable :</a:t>
            </a: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Pour l’énergie : les isolants à haute performance thermique représentent 60% des ventes, les radiateurs électriques ou encore l’éclairage basse consommation (LED)</a:t>
            </a:r>
          </a:p>
          <a:p>
            <a:pPr lvl="3" defTabSz="415925">
              <a:spcBef>
                <a:spcPct val="20000"/>
              </a:spcBef>
              <a:buClr>
                <a:srgbClr val="58585A"/>
              </a:buClr>
            </a:pPr>
            <a:endParaRPr lang="fr-FR" sz="16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Pour l’eau : toutes les douchettes ou WC intègrent un système d’économie d’eau et de nouveaux mitigeurs économisent à la fois l’eau et l’énergie grâce à un système qui évite le déclenchement intempestif de la chaudière, les chauffe-eaux thermodynamiques équipés de pompes à chaleur qui captent les calories gratuites de l’air pour réchauffer l’eau du ballon.</a:t>
            </a: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endParaRPr lang="fr-FR" sz="1400" dirty="0">
              <a:latin typeface="Century Gothic" pitchFamily="34" charset="0"/>
              <a:ea typeface="Casto Regular"/>
              <a:cs typeface="Casto Regular"/>
            </a:endParaRP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endParaRPr lang="fr-FR" sz="14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endParaRPr lang="fr-FR" sz="14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lvl="1" defTabSz="415925">
              <a:spcBef>
                <a:spcPct val="20000"/>
              </a:spcBef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04" y="4847315"/>
            <a:ext cx="2154690" cy="21546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10" y="4725144"/>
            <a:ext cx="1728192" cy="172819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75" y="4669421"/>
            <a:ext cx="2188579" cy="218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075613" cy="719931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Century Gothic" pitchFamily="34" charset="0"/>
              </a:rPr>
              <a:t>3- Des mesures incitatives : la prime-énergie </a:t>
            </a:r>
            <a:r>
              <a:rPr lang="fr-FR" sz="2400" dirty="0" err="1" smtClean="0">
                <a:latin typeface="Century Gothic" pitchFamily="34" charset="0"/>
              </a:rPr>
              <a:t>Casto</a:t>
            </a:r>
            <a:endParaRPr lang="fr-FR" sz="2400" dirty="0" smtClean="0">
              <a:latin typeface="Century Gothic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85" y="1607114"/>
            <a:ext cx="1693828" cy="1411524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1975" y="1268760"/>
            <a:ext cx="8964488" cy="5949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34689" tIns="34689" rIns="34689" bIns="34689"/>
          <a:lstStyle/>
          <a:p>
            <a:pPr marL="317500" indent="-317500" defTabSz="415925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sz="1600" b="1" dirty="0" smtClean="0">
                <a:solidFill>
                  <a:srgbClr val="0078D7"/>
                </a:solidFill>
                <a:latin typeface="Century Gothic" pitchFamily="34" charset="0"/>
              </a:rPr>
              <a:t>Une aide financière adaptée : la prime-énergie </a:t>
            </a:r>
            <a:r>
              <a:rPr lang="fr-FR" sz="1600" b="1" dirty="0" err="1" smtClean="0">
                <a:solidFill>
                  <a:srgbClr val="0078D7"/>
                </a:solidFill>
                <a:latin typeface="Century Gothic" pitchFamily="34" charset="0"/>
              </a:rPr>
              <a:t>Casto</a:t>
            </a:r>
            <a:endParaRPr lang="fr-FR" sz="1600" b="1" dirty="0" smtClean="0">
              <a:solidFill>
                <a:srgbClr val="0078D7"/>
              </a:solidFill>
              <a:latin typeface="Century Gothic" pitchFamily="34" charset="0"/>
            </a:endParaRPr>
          </a:p>
          <a:p>
            <a:pPr marL="317500" indent="-317500" defTabSz="415925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fr-FR" sz="1600" b="1" dirty="0">
              <a:solidFill>
                <a:srgbClr val="0078D7"/>
              </a:solidFill>
              <a:latin typeface="Century Gothic" pitchFamily="34" charset="0"/>
            </a:endParaRP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Dans le cadre de sa démarche de développement durable,</a:t>
            </a: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Castorama  soutient le dispositif dans lequel l’Etat incite les particuliers</a:t>
            </a: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à réaliser des économies d’énergie grâce à une aide financière.</a:t>
            </a: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endParaRPr lang="fr-FR" sz="14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La prime-énergie </a:t>
            </a:r>
            <a:r>
              <a:rPr lang="fr-FR" sz="1400" dirty="0" err="1" smtClean="0">
                <a:latin typeface="Century Gothic" pitchFamily="34" charset="0"/>
                <a:ea typeface="Casto Regular"/>
                <a:cs typeface="Casto Regular"/>
              </a:rPr>
              <a:t>Casto</a:t>
            </a: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 permet de bénéficier jusqu’à </a:t>
            </a:r>
            <a:r>
              <a:rPr lang="fr-FR" sz="1400" b="1" dirty="0" smtClean="0">
                <a:latin typeface="Century Gothic" pitchFamily="34" charset="0"/>
                <a:ea typeface="Casto Regular"/>
                <a:cs typeface="Casto Regular"/>
              </a:rPr>
              <a:t>2000 euros </a:t>
            </a: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de</a:t>
            </a: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Prime grâce à des travaux de rénovations énergétiques tels que : </a:t>
            </a:r>
          </a:p>
          <a:p>
            <a:pPr marL="0" lvl="1" defTabSz="415925">
              <a:lnSpc>
                <a:spcPct val="80000"/>
              </a:lnSpc>
              <a:spcBef>
                <a:spcPct val="20000"/>
              </a:spcBef>
            </a:pPr>
            <a:endParaRPr lang="fr-FR" sz="1100" dirty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L’isolation des combles et de la toiture, isolation des murs, du plancher, la pose de fenêtres et de portes fenêtres,</a:t>
            </a:r>
            <a:endParaRPr lang="fr-FR" sz="11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L’installation d’énergies renouvelables comme les pompes à chaleur</a:t>
            </a:r>
          </a:p>
          <a:p>
            <a:pPr marL="742950" lvl="1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Les travaux de chauffage et eaux chaude : pose d’un chauffe eau thermodynamique individuel à accumulation</a:t>
            </a:r>
          </a:p>
          <a:p>
            <a:pPr lvl="1" defTabSz="415925">
              <a:spcBef>
                <a:spcPct val="20000"/>
              </a:spcBef>
              <a:buClr>
                <a:srgbClr val="58585A"/>
              </a:buClr>
            </a:pPr>
            <a:endParaRPr lang="fr-FR" sz="1400" dirty="0">
              <a:latin typeface="Century Gothic" pitchFamily="34" charset="0"/>
              <a:ea typeface="Casto Regular"/>
              <a:cs typeface="Casto Regular"/>
            </a:endParaRPr>
          </a:p>
          <a:p>
            <a:pPr defTabSz="415925">
              <a:spcBef>
                <a:spcPct val="20000"/>
              </a:spcBef>
              <a:buClr>
                <a:srgbClr val="58585A"/>
              </a:buClr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Certains critères doivent être respectés en fonction des travaux réalisés tant sur le produit que sur le professionnel qui réalise les travaux (être titulaire d’une qualification portant la mention « Reconnu Garant de l’Environnement » valide au moment des travaux)</a:t>
            </a:r>
          </a:p>
          <a:p>
            <a:pPr defTabSz="415925">
              <a:spcBef>
                <a:spcPct val="20000"/>
              </a:spcBef>
              <a:buClr>
                <a:srgbClr val="58585A"/>
              </a:buClr>
            </a:pPr>
            <a:endParaRPr lang="fr-FR" sz="1400" dirty="0">
              <a:latin typeface="Century Gothic" pitchFamily="34" charset="0"/>
              <a:ea typeface="Casto Regular"/>
              <a:cs typeface="Casto Regular"/>
            </a:endParaRPr>
          </a:p>
          <a:p>
            <a:pPr defTabSz="415925">
              <a:spcBef>
                <a:spcPct val="20000"/>
              </a:spcBef>
              <a:buClr>
                <a:srgbClr val="58585A"/>
              </a:buClr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Le montant de la prime varie en fonction de la nature des travaux, du type de logement, de chauffage et du lieu d’habitation.</a:t>
            </a:r>
          </a:p>
          <a:p>
            <a:pPr defTabSz="415925">
              <a:spcBef>
                <a:spcPct val="20000"/>
              </a:spcBef>
              <a:buClr>
                <a:srgbClr val="58585A"/>
              </a:buClr>
            </a:pP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La prime est délivrée sous forme </a:t>
            </a:r>
            <a:r>
              <a:rPr lang="fr-FR" sz="1400" b="1" dirty="0" smtClean="0">
                <a:latin typeface="Century Gothic" pitchFamily="34" charset="0"/>
                <a:ea typeface="Casto Regular"/>
                <a:cs typeface="Casto Regular"/>
              </a:rPr>
              <a:t>d’une carte cadeau Prime-Energie </a:t>
            </a:r>
            <a:r>
              <a:rPr lang="fr-FR" sz="1400" b="1" dirty="0" err="1" smtClean="0">
                <a:latin typeface="Century Gothic" pitchFamily="34" charset="0"/>
                <a:ea typeface="Casto Regular"/>
                <a:cs typeface="Casto Regular"/>
              </a:rPr>
              <a:t>Casto</a:t>
            </a:r>
            <a:r>
              <a:rPr lang="fr-FR" sz="1400" b="1" dirty="0" smtClean="0">
                <a:latin typeface="Century Gothic" pitchFamily="34" charset="0"/>
                <a:ea typeface="Casto Regular"/>
                <a:cs typeface="Casto Regular"/>
              </a:rPr>
              <a:t> </a:t>
            </a: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valable dans l’ensemble des magasins </a:t>
            </a:r>
            <a:r>
              <a:rPr lang="fr-FR" sz="1400" dirty="0" err="1" smtClean="0">
                <a:latin typeface="Century Gothic" pitchFamily="34" charset="0"/>
                <a:ea typeface="Casto Regular"/>
                <a:cs typeface="Casto Regular"/>
              </a:rPr>
              <a:t>castorama</a:t>
            </a:r>
            <a:r>
              <a:rPr lang="fr-FR" sz="1400" dirty="0">
                <a:latin typeface="Century Gothic" pitchFamily="34" charset="0"/>
                <a:ea typeface="Casto Regular"/>
                <a:cs typeface="Casto Regular"/>
              </a:rPr>
              <a:t>.</a:t>
            </a:r>
            <a:r>
              <a:rPr lang="fr-FR" sz="1400" dirty="0" smtClean="0">
                <a:latin typeface="Century Gothic" pitchFamily="34" charset="0"/>
                <a:ea typeface="Casto Regular"/>
                <a:cs typeface="Casto Regular"/>
              </a:rPr>
              <a:t> </a:t>
            </a:r>
          </a:p>
          <a:p>
            <a:pPr marL="1200150" lvl="2" indent="-285750" defTabSz="415925">
              <a:spcBef>
                <a:spcPct val="20000"/>
              </a:spcBef>
              <a:buClr>
                <a:srgbClr val="58585A"/>
              </a:buClr>
              <a:buFont typeface="Wingdings" panose="05000000000000000000" pitchFamily="2" charset="2"/>
              <a:buChar char="q"/>
            </a:pPr>
            <a:endParaRPr lang="fr-FR" sz="1400" dirty="0">
              <a:latin typeface="Century Gothic" pitchFamily="34" charset="0"/>
              <a:ea typeface="Casto Regular"/>
              <a:cs typeface="Casto Regular"/>
            </a:endParaRPr>
          </a:p>
          <a:p>
            <a:pPr lvl="2" defTabSz="415925">
              <a:spcBef>
                <a:spcPct val="20000"/>
              </a:spcBef>
              <a:buClr>
                <a:srgbClr val="58585A"/>
              </a:buClr>
            </a:pPr>
            <a:endParaRPr lang="fr-FR" sz="14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lvl="1" defTabSz="415925">
              <a:spcBef>
                <a:spcPct val="20000"/>
              </a:spcBef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764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2"/>
          <p:cNvSpPr>
            <a:spLocks/>
          </p:cNvSpPr>
          <p:nvPr/>
        </p:nvSpPr>
        <p:spPr bwMode="auto">
          <a:xfrm>
            <a:off x="457200" y="404813"/>
            <a:ext cx="8075613" cy="64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 smtClean="0">
                <a:solidFill>
                  <a:srgbClr val="0078D7"/>
                </a:solidFill>
                <a:latin typeface="Century Gothic" pitchFamily="34" charset="0"/>
              </a:rPr>
              <a:t>4- Le projet solidaire de Castorama Bron : une action d’éco rénovation avec l’association RIB </a:t>
            </a:r>
            <a:r>
              <a:rPr lang="fr-FR" sz="2400" dirty="0">
                <a:solidFill>
                  <a:srgbClr val="0078D7"/>
                </a:solidFill>
                <a:latin typeface="Century Gothic" pitchFamily="34" charset="0"/>
              </a:rPr>
              <a:t/>
            </a:r>
            <a:br>
              <a:rPr lang="fr-FR" sz="2400" dirty="0">
                <a:solidFill>
                  <a:srgbClr val="0078D7"/>
                </a:solidFill>
                <a:latin typeface="Century Gothic" pitchFamily="34" charset="0"/>
              </a:rPr>
            </a:br>
            <a:endParaRPr lang="fr-FR" sz="2400" dirty="0">
              <a:solidFill>
                <a:srgbClr val="0078D7"/>
              </a:solidFill>
              <a:latin typeface="Century Gothic" pitchFamily="34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7504" y="1268760"/>
            <a:ext cx="8856984" cy="54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34689" tIns="34689" rIns="34689" bIns="34689"/>
          <a:lstStyle/>
          <a:p>
            <a:pPr marL="285750" indent="-285750" defTabSz="415925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En janvier 2014, le magasin de Bron a établi un partenariat avec l’association Réussir l’Insertion à Bron visant mettre en place une action d’éco rénovation.</a:t>
            </a:r>
          </a:p>
          <a:p>
            <a:pPr marL="285750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marL="317500" indent="-317500" defTabSz="415925">
              <a:lnSpc>
                <a:spcPct val="80000"/>
              </a:lnSpc>
              <a:spcBef>
                <a:spcPct val="20000"/>
              </a:spcBef>
              <a:buClr>
                <a:srgbClr val="0078D7"/>
              </a:buClr>
              <a:buFontTx/>
              <a:buChar char="•"/>
            </a:pPr>
            <a:r>
              <a:rPr lang="fr-FR" sz="1600" dirty="0">
                <a:latin typeface="Century Gothic" pitchFamily="34" charset="0"/>
              </a:rPr>
              <a:t> </a:t>
            </a:r>
            <a:r>
              <a:rPr lang="fr-FR" sz="1600" b="1" dirty="0" smtClean="0">
                <a:solidFill>
                  <a:srgbClr val="0078D7"/>
                </a:solidFill>
                <a:latin typeface="Century Gothic" pitchFamily="34" charset="0"/>
              </a:rPr>
              <a:t>But de ce partenariat : </a:t>
            </a:r>
            <a:endParaRPr lang="fr-FR" sz="1600" b="1" dirty="0">
              <a:solidFill>
                <a:srgbClr val="0078D7"/>
              </a:solidFill>
              <a:latin typeface="Century Gothic" pitchFamily="34" charset="0"/>
            </a:endParaRP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Permettre à 50 foyers de la cité HLM de Bron </a:t>
            </a:r>
            <a:r>
              <a:rPr lang="fr-FR" sz="1600" dirty="0" err="1" smtClean="0">
                <a:latin typeface="Century Gothic" pitchFamily="34" charset="0"/>
                <a:ea typeface="Casto Regular"/>
                <a:cs typeface="Casto Regular"/>
              </a:rPr>
              <a:t>Parilly</a:t>
            </a: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 d’améliorer leur habitat tout en réalisant des économies d’énergie.</a:t>
            </a:r>
          </a:p>
          <a:p>
            <a:pPr marL="742950" lvl="1" indent="-285750" defTabSz="415925">
              <a:spcBef>
                <a:spcPct val="20000"/>
              </a:spcBef>
              <a:buFont typeface="Arial" charset="0"/>
              <a:buNone/>
            </a:pPr>
            <a:endParaRPr lang="fr-FR" sz="1100" dirty="0">
              <a:latin typeface="Century Gothic" pitchFamily="34" charset="0"/>
              <a:ea typeface="Casto Regular"/>
              <a:cs typeface="Casto Regular"/>
            </a:endParaRPr>
          </a:p>
          <a:p>
            <a:pPr marL="285750" indent="-285750" defTabSz="41592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78D7"/>
                </a:solidFill>
                <a:latin typeface="Century Gothic" pitchFamily="34" charset="0"/>
                <a:ea typeface="Casto Regular"/>
                <a:cs typeface="Casto Regular"/>
              </a:rPr>
              <a:t> </a:t>
            </a:r>
            <a:r>
              <a:rPr lang="fr-FR" sz="1600" b="1" dirty="0" smtClean="0">
                <a:solidFill>
                  <a:srgbClr val="0078D7"/>
                </a:solidFill>
                <a:latin typeface="Century Gothic" pitchFamily="34" charset="0"/>
                <a:ea typeface="Casto Regular"/>
                <a:cs typeface="Casto Regular"/>
              </a:rPr>
              <a:t>Moyens mis en place : </a:t>
            </a:r>
          </a:p>
          <a:p>
            <a:pPr defTabSz="415925">
              <a:spcBef>
                <a:spcPct val="20000"/>
              </a:spcBef>
            </a:pPr>
            <a:r>
              <a:rPr lang="fr-FR" sz="1600" b="1" dirty="0">
                <a:solidFill>
                  <a:srgbClr val="0078D7"/>
                </a:solidFill>
                <a:latin typeface="Century Gothic" pitchFamily="34" charset="0"/>
                <a:ea typeface="Casto Regular"/>
                <a:cs typeface="Casto Regular"/>
              </a:rPr>
              <a:t>	</a:t>
            </a: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Fourniture par Castorama de 50 kits composés d’</a:t>
            </a:r>
            <a:r>
              <a:rPr lang="fr-FR" sz="1600" dirty="0" err="1" smtClean="0">
                <a:latin typeface="Century Gothic" pitchFamily="34" charset="0"/>
                <a:ea typeface="Casto Regular"/>
                <a:cs typeface="Casto Regular"/>
              </a:rPr>
              <a:t>éco-produits</a:t>
            </a: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 tels que des ampoules à basse consommation, des </a:t>
            </a:r>
            <a:r>
              <a:rPr lang="fr-FR" sz="1600" dirty="0" err="1" smtClean="0">
                <a:latin typeface="Century Gothic" pitchFamily="34" charset="0"/>
                <a:ea typeface="Casto Regular"/>
                <a:cs typeface="Casto Regular"/>
              </a:rPr>
              <a:t>mousseurs</a:t>
            </a: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 et des thermomètres afin de mesurer la température de la pièce. </a:t>
            </a:r>
          </a:p>
          <a:p>
            <a:pPr defTabSz="415925">
              <a:spcBef>
                <a:spcPct val="20000"/>
              </a:spcBef>
            </a:pPr>
            <a:r>
              <a:rPr lang="fr-FR" sz="1600" dirty="0">
                <a:latin typeface="Century Gothic" pitchFamily="34" charset="0"/>
                <a:ea typeface="Casto Regular"/>
                <a:cs typeface="Casto Regular"/>
              </a:rPr>
              <a:t>	</a:t>
            </a: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Pendant une année, l’association a suivi la consommation des 50 ménages.</a:t>
            </a:r>
          </a:p>
          <a:p>
            <a:pPr defTabSz="415925">
              <a:spcBef>
                <a:spcPct val="20000"/>
              </a:spcBef>
            </a:pPr>
            <a:endParaRPr lang="fr-FR" sz="1100" dirty="0">
              <a:latin typeface="Century Gothic" pitchFamily="34" charset="0"/>
              <a:ea typeface="Casto Regular"/>
              <a:cs typeface="Casto Regular"/>
            </a:endParaRPr>
          </a:p>
          <a:p>
            <a:pPr marL="285750" indent="-285750" defTabSz="41592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78D7"/>
                </a:solidFill>
                <a:latin typeface="Century Gothic" pitchFamily="34" charset="0"/>
                <a:ea typeface="Casto Regular"/>
                <a:cs typeface="Casto Regular"/>
              </a:rPr>
              <a:t>Bilan de l’opération : </a:t>
            </a:r>
          </a:p>
          <a:p>
            <a:pPr defTabSz="415925">
              <a:spcBef>
                <a:spcPct val="20000"/>
              </a:spcBef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Une économie globale de 16 % à été réalisée par rapport à la situation initiale.</a:t>
            </a:r>
          </a:p>
          <a:p>
            <a:pPr defTabSz="415925">
              <a:spcBef>
                <a:spcPct val="20000"/>
              </a:spcBef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Ce qui représente par famille :</a:t>
            </a:r>
          </a:p>
          <a:p>
            <a:pPr marL="1657350" lvl="3" indent="-285750" defTabSz="415925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 33€ d’économie sur l’eau</a:t>
            </a:r>
          </a:p>
          <a:p>
            <a:pPr marL="1657350" lvl="3" indent="-285750" defTabSz="415925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29€ d’économie sur l’électricité</a:t>
            </a:r>
          </a:p>
          <a:p>
            <a:pPr marL="1657350" lvl="3" indent="-285750" defTabSz="415925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itchFamily="34" charset="0"/>
                <a:ea typeface="Casto Regular"/>
                <a:cs typeface="Casto Regular"/>
              </a:rPr>
              <a:t>28€ d’économie sur le chauffage</a:t>
            </a:r>
          </a:p>
          <a:p>
            <a:pPr marL="1657350" lvl="3" indent="-285750" defTabSz="415925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defTabSz="415925">
              <a:spcBef>
                <a:spcPct val="20000"/>
              </a:spcBef>
            </a:pPr>
            <a:endParaRPr lang="fr-FR" sz="16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1657350" lvl="3" indent="-285750" defTabSz="415925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fr-FR" sz="1700" dirty="0" smtClean="0">
              <a:latin typeface="Century Gothic" pitchFamily="34" charset="0"/>
              <a:ea typeface="Casto Regular"/>
              <a:cs typeface="Casto Regular"/>
            </a:endParaRPr>
          </a:p>
          <a:p>
            <a:pPr marL="2114550" lvl="4" indent="-285750" defTabSz="415925">
              <a:spcBef>
                <a:spcPct val="20000"/>
              </a:spcBef>
              <a:buFont typeface="Arial" charset="0"/>
              <a:buNone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  <a:p>
            <a:pPr marL="2114550" lvl="4" indent="-285750" defTabSz="415925">
              <a:spcBef>
                <a:spcPct val="20000"/>
              </a:spcBef>
              <a:buFont typeface="Arial" charset="0"/>
              <a:buChar char="–"/>
            </a:pPr>
            <a:endParaRPr lang="fr-FR" sz="1600" dirty="0">
              <a:latin typeface="Century Gothic" pitchFamily="34" charset="0"/>
              <a:ea typeface="Casto Regular"/>
              <a:cs typeface="Casto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8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699</Words>
  <Application>Microsoft Office PowerPoint</Application>
  <PresentationFormat>Affichage à l'écran (4:3)</PresentationFormat>
  <Paragraphs>126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1_Thème Office</vt:lpstr>
      <vt:lpstr>3_Conception personnalisée</vt:lpstr>
      <vt:lpstr>1_Conception personnalisée</vt:lpstr>
      <vt:lpstr>5_Conception personnalisée</vt:lpstr>
      <vt:lpstr>7_Conception personnalisée</vt:lpstr>
      <vt:lpstr>8_Conception personnalisée</vt:lpstr>
      <vt:lpstr>2_Thème Office</vt:lpstr>
      <vt:lpstr>Présentation PowerPoint</vt:lpstr>
      <vt:lpstr> Sommaire</vt:lpstr>
      <vt:lpstr>1- Nos engagements RSE en faveur des économies d’énergie : des équipes engagées</vt:lpstr>
      <vt:lpstr>1- Nos engagements RSE en faveur des économies d’énergie : des équipes engagées</vt:lpstr>
      <vt:lpstr>1- Nos engagements RSE en faveur des économies d’énergie : des équipes engagées</vt:lpstr>
      <vt:lpstr>1- Nos engagements RSE en faveur des économies d’énergie: des équipes engagées</vt:lpstr>
      <vt:lpstr>2- Une offre de produits adaptée pour nos clients : les éco-produits</vt:lpstr>
      <vt:lpstr>3- Des mesures incitatives : la prime-énergie Casto</vt:lpstr>
      <vt:lpstr>Présentation PowerPoint</vt:lpstr>
      <vt:lpstr>Merci pour votre attention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Freelance</dc:creator>
  <cp:lastModifiedBy>Valérie ROMEYER</cp:lastModifiedBy>
  <cp:revision>118</cp:revision>
  <cp:lastPrinted>2016-02-04T18:37:37Z</cp:lastPrinted>
  <dcterms:created xsi:type="dcterms:W3CDTF">2012-12-04T18:02:02Z</dcterms:created>
  <dcterms:modified xsi:type="dcterms:W3CDTF">2016-03-06T10:03:08Z</dcterms:modified>
</cp:coreProperties>
</file>