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38" d="100"/>
          <a:sy n="38" d="100"/>
        </p:scale>
        <p:origin x="-9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5" cy="640"/>
              <a:chOff x="-5" y="1562"/>
              <a:chExt cx="5765" cy="64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6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0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60" y="175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6" y="174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0" y="174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-898525"/>
            <a:ext cx="7772400" cy="3382963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79B817-DC18-4825-8CC6-C31CC3E83C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B9200-D3A0-479D-A29C-EDF1691F5D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E3980-3317-4A26-9FD2-9595F35B78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FA742-2ED5-4EEB-B054-656C62EC7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43DE5-64CA-410C-A5D6-273A47344B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8C6F-CEDE-430E-A47D-7B83094A78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888B-934B-4586-A2D3-B36F26EA22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FE0F-DC76-46DF-A4FE-98F9876E89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37709-C227-4BD1-A516-CFC6C76A97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C8B62-F8C6-473D-9D49-E9ADFB7A08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4605-26AD-407E-8618-AE435F4BE7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DD0508ED-5267-43EE-8110-FF54B495AA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7.png"/><Relationship Id="rId7" Type="http://schemas.openxmlformats.org/officeDocument/2006/relationships/image" Target="../media/image2.jpe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0" y="-123825"/>
            <a:ext cx="4038600" cy="2473325"/>
          </a:xfrm>
        </p:spPr>
        <p:txBody>
          <a:bodyPr/>
          <a:lstStyle/>
          <a:p>
            <a:pPr algn="ctr" eaLnBrk="1" hangingPunct="1"/>
            <a:r>
              <a:rPr lang="fr-FR" sz="2600" b="1" u="sng" smtClean="0">
                <a:latin typeface="Arial" charset="0"/>
              </a:rPr>
              <a:t/>
            </a:r>
            <a:br>
              <a:rPr lang="fr-FR" sz="2600" b="1" u="sng" smtClean="0">
                <a:latin typeface="Arial" charset="0"/>
              </a:rPr>
            </a:br>
            <a:r>
              <a:rPr lang="fr-FR" sz="2600" b="1" u="sng" smtClean="0">
                <a:latin typeface="Arial" charset="0"/>
              </a:rPr>
              <a:t/>
            </a:r>
            <a:br>
              <a:rPr lang="fr-FR" sz="2600" b="1" u="sng" smtClean="0">
                <a:latin typeface="Arial" charset="0"/>
              </a:rPr>
            </a:br>
            <a:r>
              <a:rPr lang="fr-FR" sz="2600" b="1" u="sng" smtClean="0">
                <a:latin typeface="Arial" charset="0"/>
              </a:rPr>
              <a:t>ACTION </a:t>
            </a:r>
            <a:br>
              <a:rPr lang="fr-FR" sz="2600" b="1" u="sng" smtClean="0">
                <a:latin typeface="Arial" charset="0"/>
              </a:rPr>
            </a:br>
            <a:r>
              <a:rPr lang="fr-FR" sz="2600" b="1" u="sng" smtClean="0">
                <a:latin typeface="Arial" charset="0"/>
              </a:rPr>
              <a:t>TECHNIQUES DE  RECHERCHE D’EMPLOI</a:t>
            </a:r>
            <a:br>
              <a:rPr lang="fr-FR" sz="2600" b="1" u="sng" smtClean="0">
                <a:latin typeface="Arial" charset="0"/>
              </a:rPr>
            </a:br>
            <a:endParaRPr lang="fr-FR" sz="2600" b="1" u="sng" smtClean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5562600"/>
            <a:ext cx="4114800" cy="762000"/>
          </a:xfrm>
        </p:spPr>
        <p:txBody>
          <a:bodyPr/>
          <a:lstStyle/>
          <a:p>
            <a:pPr algn="ctr" eaLnBrk="1" hangingPunct="1"/>
            <a:r>
              <a:rPr lang="fr-FR" sz="1200" smtClean="0"/>
              <a:t>LP des métiers Gabriel VOISIN </a:t>
            </a:r>
          </a:p>
          <a:p>
            <a:pPr algn="ctr" eaLnBrk="1" hangingPunct="1"/>
            <a:r>
              <a:rPr lang="fr-FR" sz="1200" smtClean="0"/>
              <a:t>Bourg en Bresse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0" y="228600"/>
            <a:ext cx="4648200" cy="63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stebarbe.homeip.net/pedag/images/stories/orientation/orientation_co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581400"/>
            <a:ext cx="156051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163" y="0"/>
            <a:ext cx="7772400" cy="620713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dirty="0" smtClean="0">
                <a:latin typeface="+mn-lt"/>
              </a:rPr>
              <a:t>             </a:t>
            </a:r>
            <a:r>
              <a:rPr lang="fr-FR" sz="2800" b="1" u="sng" dirty="0" smtClean="0">
                <a:latin typeface="+mn-lt"/>
              </a:rPr>
              <a:t>NOS CONSTATS SUR L’ACTION TRE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1173163" y="836613"/>
            <a:ext cx="7772400" cy="60213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fr-FR" sz="600" dirty="0" smtClean="0"/>
          </a:p>
          <a:p>
            <a:pPr marL="342900" lvl="1" indent="-342900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fr-FR" sz="1800" dirty="0" smtClean="0"/>
              <a:t>Formation jugée par les élèves comme étant enrichissante, importante, utile mais déstabilisante, elle permet une remise en question intéressante pour de prochains entretiens</a:t>
            </a:r>
          </a:p>
          <a:p>
            <a:pPr marL="342900" lvl="1" indent="-342900" algn="just" eaLnBrk="1" hangingPunct="1">
              <a:buClr>
                <a:schemeClr val="accent1"/>
              </a:buClr>
              <a:buSzPct val="80000"/>
              <a:buFontTx/>
              <a:buNone/>
            </a:pPr>
            <a:endParaRPr lang="fr-FR" sz="600" dirty="0" smtClean="0"/>
          </a:p>
          <a:p>
            <a:pPr marL="342900" lvl="1" indent="-342900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fr-FR" sz="1800" dirty="0" smtClean="0"/>
              <a:t>L’intervention de professionnels du recrutement est très appréciée</a:t>
            </a:r>
          </a:p>
          <a:p>
            <a:pPr marL="342900" lvl="1" indent="-342900" algn="just" eaLnBrk="1" hangingPunct="1">
              <a:buClr>
                <a:schemeClr val="accent1"/>
              </a:buClr>
              <a:buSzPct val="80000"/>
              <a:buFontTx/>
              <a:buNone/>
            </a:pPr>
            <a:endParaRPr lang="fr-FR" sz="600" dirty="0" smtClean="0"/>
          </a:p>
          <a:p>
            <a:pPr marL="342900" lvl="1" indent="-342900" algn="just" eaLnBrk="1" hangingPunct="1">
              <a:buClr>
                <a:schemeClr val="accent1"/>
              </a:buClr>
              <a:buSzPct val="80000"/>
              <a:buFontTx/>
              <a:buNone/>
            </a:pPr>
            <a:endParaRPr lang="fr-FR" sz="600" dirty="0" smtClean="0"/>
          </a:p>
          <a:p>
            <a:pPr marL="342900" lvl="1" indent="-342900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fr-FR" sz="1800" dirty="0" smtClean="0"/>
              <a:t>Les élèves souhaiteraient multiplier les rencontres et échanges avec des professionnels au cours de leur scolarité et construire leur parcours professionnel dès la seconde professionnelle</a:t>
            </a:r>
          </a:p>
          <a:p>
            <a:pPr marL="342900" lvl="1" indent="-342900" algn="just" eaLnBrk="1" hangingPunct="1">
              <a:buClr>
                <a:schemeClr val="accent1"/>
              </a:buClr>
              <a:buSzPct val="80000"/>
              <a:buFontTx/>
              <a:buNone/>
            </a:pPr>
            <a:endParaRPr lang="fr-FR" sz="600" dirty="0" smtClean="0"/>
          </a:p>
          <a:p>
            <a:pPr marL="342900" lvl="1" indent="-342900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fr-FR" sz="1800" dirty="0" smtClean="0"/>
              <a:t>C’est également l’occasion pour nos partenaires professionnels de communiquer, de faire connaître leurs entreprises, de repérer de futurs salariés ou alternants. Chaque année, l’action TRE permet à quelques élèves de signer avec une de nos entreprises partenaires,  un contrat de travail ou un contrat d’alternance dans le cadre d’une poursuite d’études.</a:t>
            </a:r>
          </a:p>
          <a:p>
            <a:pPr marL="342900" lvl="1" indent="-342900" algn="just" eaLnBrk="1" hangingPunct="1">
              <a:buClr>
                <a:schemeClr val="accent1"/>
              </a:buClr>
              <a:buSzPct val="80000"/>
              <a:buNone/>
            </a:pPr>
            <a:endParaRPr lang="fr-FR" sz="600" dirty="0" smtClean="0"/>
          </a:p>
          <a:p>
            <a:pPr marL="342900" lvl="1" indent="-342900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Cependant nous constatons ainsi que les professionnels les difficultés des élèves à formuler leur projet professionnel en termes de compétences professionnelles, attitudes, qualités et défauts.</a:t>
            </a:r>
          </a:p>
          <a:p>
            <a:pPr eaLnBrk="1" hangingPunct="1"/>
            <a:endParaRPr lang="fr-FR" sz="2000" b="1" dirty="0" smtClean="0"/>
          </a:p>
          <a:p>
            <a:pPr eaLnBrk="1" hangingPunct="1"/>
            <a:endParaRPr lang="fr-FR" sz="2000" dirty="0" smtClean="0"/>
          </a:p>
        </p:txBody>
      </p:sp>
      <p:pic>
        <p:nvPicPr>
          <p:cNvPr id="12292" name="Picture 27" descr="http://stebarbe.homeip.net/pedag/images/stories/orientation/orientation_co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923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163" y="0"/>
            <a:ext cx="7772400" cy="90872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2800" b="1" dirty="0" smtClean="0">
                <a:latin typeface="+mn-lt"/>
              </a:rPr>
              <a:t>             </a:t>
            </a:r>
            <a:r>
              <a:rPr lang="fr-FR" sz="2800" b="1" u="sng" dirty="0" smtClean="0">
                <a:latin typeface="+mn-lt"/>
              </a:rPr>
              <a:t> </a:t>
            </a:r>
            <a:r>
              <a:rPr lang="fr-FR" sz="2400" b="1" u="sng" dirty="0" smtClean="0">
                <a:latin typeface="+mn-lt"/>
              </a:rPr>
              <a:t>PROJET : CONSTRUCTION DU</a:t>
            </a:r>
            <a:br>
              <a:rPr lang="fr-FR" sz="2400" b="1" u="sng" dirty="0" smtClean="0">
                <a:latin typeface="+mn-lt"/>
              </a:rPr>
            </a:br>
            <a:r>
              <a:rPr lang="fr-FR" sz="2400" b="1" u="sng" dirty="0" smtClean="0">
                <a:latin typeface="+mn-lt"/>
              </a:rPr>
              <a:t>	 PARCOURS PROFESSIONNEL DE L’ELEVE 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1173163" y="980728"/>
            <a:ext cx="7772400" cy="5877272"/>
          </a:xfrm>
        </p:spPr>
        <p:txBody>
          <a:bodyPr/>
          <a:lstStyle/>
          <a:p>
            <a:pPr algn="just" eaLnBrk="1" hangingPunct="1"/>
            <a:r>
              <a:rPr lang="fr-FR" sz="1800" dirty="0" smtClean="0"/>
              <a:t>Faire évoluer l’action TRE en tant que fil conducteur du parcours professionnel dès l’entrée en seconde et tout au long des 3 années de formation de Bac Pro</a:t>
            </a:r>
          </a:p>
          <a:p>
            <a:pPr algn="just" eaLnBrk="1" hangingPunct="1">
              <a:buNone/>
            </a:pPr>
            <a:endParaRPr lang="fr-FR" sz="600" dirty="0" smtClean="0"/>
          </a:p>
          <a:p>
            <a:pPr algn="just" eaLnBrk="1" hangingPunct="1"/>
            <a:r>
              <a:rPr lang="fr-FR" sz="1800" dirty="0" smtClean="0"/>
              <a:t>Calendrier envisagé :</a:t>
            </a:r>
          </a:p>
          <a:p>
            <a:pPr algn="just" eaLnBrk="1" hangingPunct="1">
              <a:buNone/>
            </a:pPr>
            <a:endParaRPr lang="fr-FR" sz="2000" dirty="0" smtClean="0"/>
          </a:p>
        </p:txBody>
      </p:sp>
      <p:pic>
        <p:nvPicPr>
          <p:cNvPr id="12292" name="Picture 27" descr="http://stebarbe.homeip.net/pedag/images/stories/orientation/orientation_co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923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03647" y="2420889"/>
          <a:ext cx="7416822" cy="4100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1728192"/>
                <a:gridCol w="4248469"/>
              </a:tblGrid>
              <a:tr h="360039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Objectifs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Documents</a:t>
                      </a:r>
                      <a:r>
                        <a:rPr lang="fr-FR" sz="1500" baseline="0" dirty="0" smtClean="0"/>
                        <a:t> supports</a:t>
                      </a:r>
                      <a:endParaRPr lang="fr-FR" sz="1500" dirty="0"/>
                    </a:p>
                  </a:txBody>
                  <a:tcPr/>
                </a:tc>
              </a:tr>
              <a:tr h="1199396">
                <a:tc>
                  <a:txBody>
                    <a:bodyPr/>
                    <a:lstStyle/>
                    <a:p>
                      <a:pPr algn="ctr"/>
                      <a:endParaRPr lang="fr-FR" sz="1500" b="1" dirty="0" smtClean="0"/>
                    </a:p>
                    <a:p>
                      <a:pPr algn="ctr"/>
                      <a:endParaRPr lang="fr-FR" sz="1500" b="1" dirty="0" smtClean="0"/>
                    </a:p>
                    <a:p>
                      <a:pPr algn="ctr"/>
                      <a:r>
                        <a:rPr lang="fr-FR" sz="1500" b="1" dirty="0" smtClean="0"/>
                        <a:t>En seconde</a:t>
                      </a:r>
                      <a:endParaRPr lang="fr-F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 smtClean="0"/>
                    </a:p>
                    <a:p>
                      <a:pPr algn="ctr"/>
                      <a:r>
                        <a:rPr lang="fr-FR" sz="1500" b="1" dirty="0" smtClean="0"/>
                        <a:t>Emergence du projet professionnel</a:t>
                      </a:r>
                      <a:endParaRPr lang="fr-F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fr-FR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Fiche « présentation personnelle et</a:t>
                      </a:r>
                      <a:r>
                        <a:rPr lang="fr-FR" sz="15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projet  professionnel</a:t>
                      </a:r>
                      <a:r>
                        <a:rPr lang="fr-FR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Fiche d’auto-évaluation des compétences et attitudes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fr-FR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Fiche « bilan seconde » </a:t>
                      </a:r>
                      <a:endParaRPr lang="fr-FR" sz="15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99396">
                <a:tc>
                  <a:txBody>
                    <a:bodyPr/>
                    <a:lstStyle/>
                    <a:p>
                      <a:pPr algn="ctr"/>
                      <a:endParaRPr lang="fr-FR" sz="1500" b="1" dirty="0" smtClean="0"/>
                    </a:p>
                    <a:p>
                      <a:pPr algn="ctr"/>
                      <a:endParaRPr lang="fr-FR" sz="1500" b="1" dirty="0" smtClean="0"/>
                    </a:p>
                    <a:p>
                      <a:pPr algn="ctr"/>
                      <a:r>
                        <a:rPr lang="fr-FR" sz="1500" b="1" dirty="0" smtClean="0"/>
                        <a:t>En première</a:t>
                      </a:r>
                      <a:endParaRPr lang="fr-F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 smtClean="0"/>
                    </a:p>
                    <a:p>
                      <a:pPr algn="ctr"/>
                      <a:r>
                        <a:rPr lang="fr-FR" sz="1500" b="1" dirty="0" smtClean="0"/>
                        <a:t>Adaptation du projet professionnel</a:t>
                      </a:r>
                      <a:endParaRPr lang="fr-F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Fiche « présentation de l’entreprise 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Fiche « métier 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Fiche d’auto-évaluation des compétences et attitudes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Fiche « bilan première »</a:t>
                      </a:r>
                    </a:p>
                  </a:txBody>
                  <a:tcPr/>
                </a:tc>
              </a:tr>
              <a:tr h="1271555">
                <a:tc>
                  <a:txBody>
                    <a:bodyPr/>
                    <a:lstStyle/>
                    <a:p>
                      <a:pPr algn="ctr"/>
                      <a:endParaRPr lang="fr-FR" sz="1500" b="1" dirty="0" smtClean="0"/>
                    </a:p>
                    <a:p>
                      <a:pPr algn="ctr"/>
                      <a:endParaRPr lang="fr-FR" sz="1500" b="1" dirty="0" smtClean="0"/>
                    </a:p>
                    <a:p>
                      <a:pPr algn="ctr"/>
                      <a:r>
                        <a:rPr lang="fr-FR" sz="1500" b="1" dirty="0" smtClean="0"/>
                        <a:t>En terminale</a:t>
                      </a:r>
                      <a:endParaRPr lang="fr-F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500" b="1" dirty="0" smtClean="0"/>
                    </a:p>
                    <a:p>
                      <a:pPr algn="ctr"/>
                      <a:r>
                        <a:rPr lang="fr-FR" sz="1500" b="1" dirty="0" smtClean="0"/>
                        <a:t>Finalisation du projet professionnel</a:t>
                      </a:r>
                      <a:endParaRPr lang="fr-F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fr-FR" sz="15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Fiche</a:t>
                      </a:r>
                      <a:r>
                        <a:rPr lang="fr-FR" sz="1500" baseline="0" dirty="0" smtClean="0"/>
                        <a:t> « présentation de l’entreprise de recrutement » (annonce TRE)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500" dirty="0" smtClean="0"/>
                        <a:t>Réactualisation du livret  d’animation TRE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838200"/>
          </a:xfrm>
        </p:spPr>
        <p:txBody>
          <a:bodyPr/>
          <a:lstStyle/>
          <a:p>
            <a:pPr algn="ctr" eaLnBrk="1" hangingPunct="1"/>
            <a:r>
              <a:rPr lang="fr-FR" sz="2800" b="1" u="sng" smtClean="0">
                <a:latin typeface="Arial" charset="0"/>
              </a:rPr>
              <a:t>L’IDEE DE DEPART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143000"/>
            <a:ext cx="7772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1600" b="1" u="sng" dirty="0" smtClean="0">
                <a:cs typeface="Arial" charset="0"/>
              </a:rPr>
              <a:t>A l’origine</a:t>
            </a:r>
            <a:r>
              <a:rPr lang="fr-FR" sz="1600" dirty="0" smtClean="0">
                <a:cs typeface="Arial" charset="0"/>
              </a:rPr>
              <a:t> 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8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600" dirty="0" smtClean="0">
                <a:cs typeface="Times New Roman" pitchFamily="18" charset="0"/>
              </a:rPr>
              <a:t>	Une rencontre entre les partenaires a mis en évidence une volonté commune de préparer les jeunes et mieux les armer à s’insérer dans la vie professionnelle. 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1600" b="1" u="sng" dirty="0" smtClean="0">
                <a:cs typeface="Arial" charset="0"/>
              </a:rPr>
              <a:t>L’idée générale</a:t>
            </a:r>
            <a:r>
              <a:rPr lang="fr-FR" sz="1600" dirty="0" smtClean="0">
                <a:cs typeface="Arial" charset="0"/>
              </a:rPr>
              <a:t> 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8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600" dirty="0" smtClean="0">
                <a:cs typeface="Times New Roman" pitchFamily="18" charset="0"/>
              </a:rPr>
              <a:t>	</a:t>
            </a:r>
            <a:r>
              <a:rPr lang="fr-FR" sz="1600" b="1" dirty="0" smtClean="0">
                <a:cs typeface="Times New Roman" pitchFamily="18" charset="0"/>
              </a:rPr>
              <a:t>Jouer la complémentarité en insistant sur la relation directe entre l’élève et l’entreprise.</a:t>
            </a:r>
            <a:r>
              <a:rPr lang="fr-FR" sz="1600" dirty="0" smtClean="0"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600" dirty="0" smtClean="0">
                <a:cs typeface="Times New Roman" pitchFamily="18" charset="0"/>
              </a:rPr>
              <a:t>	Pour cela, nous préparons </a:t>
            </a:r>
            <a:r>
              <a:rPr lang="fr-FR" sz="1600" smtClean="0">
                <a:cs typeface="Times New Roman" pitchFamily="18" charset="0"/>
              </a:rPr>
              <a:t>et </a:t>
            </a:r>
            <a:r>
              <a:rPr lang="fr-FR" sz="1600" smtClean="0">
                <a:cs typeface="Times New Roman" pitchFamily="18" charset="0"/>
              </a:rPr>
              <a:t>sensibilisons </a:t>
            </a:r>
            <a:r>
              <a:rPr lang="fr-FR" sz="1600" dirty="0" smtClean="0">
                <a:cs typeface="Times New Roman" pitchFamily="18" charset="0"/>
              </a:rPr>
              <a:t>les élèves à l’étape fondamentale de la recherche d’emplois. Les recruteurs les reçoivent ensuite dans l’entreprise en simulant des entretiens proches de la réalité.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800" dirty="0" smtClean="0">
                <a:cs typeface="Times New Roman" pitchFamily="18" charset="0"/>
              </a:rPr>
              <a:t> </a:t>
            </a:r>
            <a:endParaRPr lang="fr-FR" sz="16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SzPct val="150000"/>
              <a:buFont typeface="Wingdings" pitchFamily="2" charset="2"/>
              <a:buChar char="§"/>
            </a:pPr>
            <a:r>
              <a:rPr lang="fr-FR" sz="1600" b="1" u="sng" dirty="0" smtClean="0">
                <a:cs typeface="Times New Roman" pitchFamily="18" charset="0"/>
              </a:rPr>
              <a:t>Les objectifs 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8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600" dirty="0" smtClean="0">
                <a:cs typeface="Times New Roman" pitchFamily="18" charset="0"/>
              </a:rPr>
              <a:t>- 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1600" dirty="0" smtClean="0">
                <a:cs typeface="Times New Roman" pitchFamily="18" charset="0"/>
              </a:rPr>
              <a:t>Veiller à ce que l’ensemble des élèves de terminale Bac Pro reçoivent une formation aux techniques de recherche d’emploi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600" dirty="0" smtClean="0">
                <a:cs typeface="Times New Roman" pitchFamily="18" charset="0"/>
              </a:rPr>
              <a:t>	</a:t>
            </a:r>
            <a:r>
              <a:rPr lang="fr-FR" sz="1600" b="1" dirty="0" smtClean="0">
                <a:cs typeface="Times New Roman" pitchFamily="18" charset="0"/>
              </a:rPr>
              <a:t>Permettre de répondre aux critères 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dirty="0" smtClean="0">
                <a:cs typeface="Times New Roman" pitchFamily="18" charset="0"/>
              </a:rPr>
              <a:t>		- insertion professionnelle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dirty="0" smtClean="0">
                <a:cs typeface="Times New Roman" pitchFamily="18" charset="0"/>
              </a:rPr>
              <a:t>		- suivi des parcours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dirty="0" smtClean="0">
                <a:cs typeface="Times New Roman" pitchFamily="18" charset="0"/>
              </a:rPr>
              <a:t>		- partenariat avec les milieux professionnels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16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fr-FR" sz="1600" dirty="0" smtClean="0"/>
          </a:p>
        </p:txBody>
      </p:sp>
      <p:pic>
        <p:nvPicPr>
          <p:cNvPr id="25605" name="Picture 5" descr="http://stebarbe.homeip.net/pedag/images/stories/orientation/orientation_co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1089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609600"/>
          </a:xfrm>
        </p:spPr>
        <p:txBody>
          <a:bodyPr/>
          <a:lstStyle/>
          <a:p>
            <a:pPr algn="ctr" eaLnBrk="1" hangingPunct="1"/>
            <a:r>
              <a:rPr lang="fr-FR" sz="2800" b="1" u="sng" smtClean="0">
                <a:latin typeface="Arial" charset="0"/>
              </a:rPr>
              <a:t>LE PUBLIC VISE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fr-FR" sz="1800" b="1" dirty="0" smtClean="0"/>
              <a:t>92 élèves de Terminale Bac Pro (en 2016)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1800" dirty="0" smtClean="0"/>
          </a:p>
          <a:p>
            <a:pPr eaLnBrk="1" hangingPunct="1">
              <a:lnSpc>
                <a:spcPct val="90000"/>
              </a:lnSpc>
            </a:pPr>
            <a:r>
              <a:rPr lang="fr-FR" sz="1800" b="1" dirty="0" smtClean="0"/>
              <a:t>6 spécialités représentées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800" dirty="0" smtClean="0"/>
              <a:t>		- Logistique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800" dirty="0" smtClean="0"/>
              <a:t>		- Conduite et Transport routier de marchandises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800" dirty="0" smtClean="0"/>
              <a:t>		- Carrosserie réparation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800" dirty="0" smtClean="0"/>
              <a:t>		- Carrosserie construction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800" dirty="0" smtClean="0"/>
              <a:t>		- Maintenance des véhicules automobiles option véhicules légers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800" dirty="0" smtClean="0"/>
              <a:t>		- Maintenance des véhicules automobiles option véhicules 	industriels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800" dirty="0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/>
              <a:t>		</a:t>
            </a:r>
          </a:p>
        </p:txBody>
      </p:sp>
      <p:pic>
        <p:nvPicPr>
          <p:cNvPr id="27653" name="Picture 5" descr="http://stebarbe.homeip.net/pedag/images/stories/orientation/orientation_co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1158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576262"/>
          </a:xfrm>
        </p:spPr>
        <p:txBody>
          <a:bodyPr/>
          <a:lstStyle/>
          <a:p>
            <a:pPr algn="ctr" eaLnBrk="1" hangingPunct="1"/>
            <a:r>
              <a:rPr lang="fr-FR" sz="2800" b="1" smtClean="0">
                <a:latin typeface="Arial" charset="0"/>
              </a:rPr>
              <a:t>            </a:t>
            </a:r>
            <a:r>
              <a:rPr lang="fr-FR" sz="2800" b="1" u="sng" smtClean="0">
                <a:latin typeface="Arial" charset="0"/>
              </a:rPr>
              <a:t>LE DEROULEMENT DE L’ACTION</a:t>
            </a:r>
            <a:endParaRPr lang="fr-FR" sz="2800" smtClean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1187450" y="908721"/>
          <a:ext cx="7757940" cy="57507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1588"/>
                <a:gridCol w="1551588"/>
                <a:gridCol w="1551588"/>
                <a:gridCol w="1551588"/>
                <a:gridCol w="1551588"/>
              </a:tblGrid>
              <a:tr h="1287768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Module 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Module 2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Module 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Module 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Module 5</a:t>
                      </a:r>
                    </a:p>
                    <a:p>
                      <a:endParaRPr lang="fr-FR" b="1" dirty="0" smtClean="0"/>
                    </a:p>
                    <a:p>
                      <a:endParaRPr lang="fr-FR" b="1" dirty="0"/>
                    </a:p>
                  </a:txBody>
                  <a:tcPr/>
                </a:tc>
              </a:tr>
              <a:tr h="2024599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Réflexion</a:t>
                      </a:r>
                      <a:r>
                        <a:rPr lang="fr-FR" sz="1400" baseline="0" dirty="0" smtClean="0"/>
                        <a:t> sur son parcours  et sélection d’une offre d’emploi de la spécialité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fr-FR" sz="1400" baseline="0" dirty="0" smtClean="0"/>
                        <a:t> Appel tél et</a:t>
                      </a:r>
                    </a:p>
                    <a:p>
                      <a:pPr algn="just"/>
                      <a:r>
                        <a:rPr lang="fr-FR" sz="1400" baseline="0" dirty="0" smtClean="0"/>
                        <a:t>réalisation des écrits fonctionnels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 Information</a:t>
                      </a:r>
                      <a:r>
                        <a:rPr lang="fr-FR" sz="1400" baseline="0" dirty="0" smtClean="0"/>
                        <a:t> CDI:</a:t>
                      </a:r>
                    </a:p>
                    <a:p>
                      <a:pPr algn="just"/>
                      <a:r>
                        <a:rPr lang="fr-FR" sz="1400" baseline="0" dirty="0" smtClean="0"/>
                        <a:t>Recherche documentaire sur l’entreprise 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dirty="0" smtClean="0"/>
                        <a:t> Préparation à l’entretien : Les savoirs être en question, jeux de rôle, analyse vidéo</a:t>
                      </a:r>
                      <a:r>
                        <a:rPr lang="fr-FR" sz="1400" baseline="0" dirty="0" smtClean="0"/>
                        <a:t> (intervention CANOPE)</a:t>
                      </a:r>
                      <a:endParaRPr lang="fr-FR" sz="1400" dirty="0" smtClean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Simulation</a:t>
                      </a:r>
                      <a:r>
                        <a:rPr lang="fr-FR" sz="1400" baseline="0" dirty="0" smtClean="0"/>
                        <a:t> d’e</a:t>
                      </a:r>
                      <a:r>
                        <a:rPr lang="fr-FR" sz="1400" dirty="0" smtClean="0"/>
                        <a:t>ntretien d’embauche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Bilan</a:t>
                      </a:r>
                      <a:r>
                        <a:rPr lang="fr-FR" sz="1400" baseline="0" dirty="0" smtClean="0"/>
                        <a:t> collectif</a:t>
                      </a:r>
                    </a:p>
                    <a:p>
                      <a:pPr algn="just"/>
                      <a:r>
                        <a:rPr lang="fr-FR" sz="1400" baseline="0" dirty="0" smtClean="0"/>
                        <a:t>Élèves, partenaires professionnels, animatrices</a:t>
                      </a:r>
                      <a:endParaRPr lang="fr-FR" sz="1400" dirty="0"/>
                    </a:p>
                  </a:txBody>
                  <a:tcPr/>
                </a:tc>
              </a:tr>
              <a:tr h="13110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Par</a:t>
                      </a:r>
                      <a:r>
                        <a:rPr lang="fr-FR" sz="1400" baseline="0" dirty="0" smtClean="0"/>
                        <a:t> demi-groupe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Animé par 2 enseignantes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Par demi-groupe </a:t>
                      </a:r>
                    </a:p>
                    <a:p>
                      <a:pPr algn="ctr"/>
                      <a:r>
                        <a:rPr lang="fr-FR" sz="1400" dirty="0" smtClean="0"/>
                        <a:t>Animé par l’enseignante documentaliste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Par demi-groupe Animé par plusieurs professionnels du recrutement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Individuel</a:t>
                      </a:r>
                    </a:p>
                    <a:p>
                      <a:pPr algn="ctr"/>
                      <a:r>
                        <a:rPr lang="fr-FR" sz="1400" dirty="0" smtClean="0"/>
                        <a:t>(élève/partenaire professionnel)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Elèves, partenaires professionnels , animatrices et équipe de direction </a:t>
                      </a:r>
                      <a:endParaRPr lang="fr-FR" sz="1400" dirty="0"/>
                    </a:p>
                  </a:txBody>
                  <a:tcPr/>
                </a:tc>
              </a:tr>
              <a:tr h="1019705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8 heures</a:t>
                      </a:r>
                    </a:p>
                    <a:p>
                      <a:pPr algn="ctr"/>
                      <a:r>
                        <a:rPr lang="fr-FR" sz="1400" dirty="0" smtClean="0"/>
                        <a:t> (en 2 demi-journées non consécutives)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 heure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 heures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¾</a:t>
                      </a:r>
                      <a:r>
                        <a:rPr lang="fr-FR" b="1" baseline="0" dirty="0" smtClean="0"/>
                        <a:t> d’heure à 1 heure</a:t>
                      </a:r>
                    </a:p>
                    <a:p>
                      <a:pPr algn="ctr"/>
                      <a:r>
                        <a:rPr lang="fr-FR" sz="1400" b="0" baseline="0" dirty="0" smtClean="0"/>
                        <a:t>(débriefing compris)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 heures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00" descr="http://stebarbe.homeip.net/pedag/images/stories/orientation/orientation_co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863823" cy="90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0" name="Picture 6" descr="les présentations en classe de F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12875"/>
            <a:ext cx="350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1" name="Picture 23" descr="http://3.bp.blogspot.com/_ZAdp-6vQzao/TKyoS5mh5NI/AAAAAAAAAFc/_WSIj8k4nao/s400/cv+petit+vieu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412875"/>
            <a:ext cx="4810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184467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1484313"/>
            <a:ext cx="711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484313"/>
            <a:ext cx="936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1412776"/>
            <a:ext cx="7572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6" name="Picture 9" descr="http://a21montbazin.blogs.midilibre.com/media/00/00/44255908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650" y="1484313"/>
            <a:ext cx="1008063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z="2800" b="1" smtClean="0">
                <a:latin typeface="Arial" charset="0"/>
              </a:rPr>
              <a:t>        </a:t>
            </a:r>
            <a:r>
              <a:rPr lang="fr-FR" sz="2800" b="1" u="sng" smtClean="0">
                <a:latin typeface="Arial" charset="0"/>
              </a:rPr>
              <a:t>LE DEROULEMENT DE L’ACTION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954963" cy="4419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     		</a:t>
            </a:r>
            <a:r>
              <a:rPr lang="fr-FR" sz="1800" b="1" u="sng" dirty="0" smtClean="0">
                <a:cs typeface="Times New Roman" pitchFamily="18" charset="0"/>
              </a:rPr>
              <a:t> 1er module : 2 demi-journées non consécutives de </a:t>
            </a:r>
            <a:r>
              <a:rPr lang="fr-FR" sz="1800" b="1" dirty="0" smtClean="0">
                <a:cs typeface="Times New Roman" pitchFamily="18" charset="0"/>
              </a:rPr>
              <a:t>		</a:t>
            </a:r>
            <a:r>
              <a:rPr lang="fr-FR" sz="1800" b="1" u="sng" dirty="0" smtClean="0">
                <a:cs typeface="Times New Roman" pitchFamily="18" charset="0"/>
              </a:rPr>
              <a:t>préparation au lycée</a:t>
            </a:r>
            <a:r>
              <a:rPr lang="fr-FR" sz="1800" dirty="0" smtClean="0">
                <a:cs typeface="Times New Roman" pitchFamily="18" charset="0"/>
              </a:rPr>
              <a:t> </a:t>
            </a:r>
          </a:p>
          <a:p>
            <a:pPr eaLnBrk="1" hangingPunct="1"/>
            <a:endParaRPr lang="fr-FR" sz="1800" dirty="0" smtClean="0"/>
          </a:p>
          <a:p>
            <a:pPr algn="just" eaLnBrk="1" hangingPunct="1">
              <a:buFont typeface="Wingdings" pitchFamily="2" charset="2"/>
              <a:buNone/>
            </a:pPr>
            <a:endParaRPr lang="fr-FR" sz="1600" dirty="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fr-FR" sz="1600" dirty="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fr-FR" sz="1600" dirty="0" smtClean="0"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" pitchFamily="2" charset="2"/>
              <a:buNone/>
            </a:pPr>
            <a:endParaRPr lang="fr-FR" sz="1600" dirty="0" smtClean="0">
              <a:cs typeface="Times New Roman" pitchFamily="18" charset="0"/>
            </a:endParaRPr>
          </a:p>
          <a:p>
            <a:pPr algn="just" eaLnBrk="1" hangingPunct="1"/>
            <a:endParaRPr lang="fr-FR" sz="16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1066800" y="1905000"/>
            <a:ext cx="13716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173" name="Im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419600"/>
            <a:ext cx="152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771" name="Group 99"/>
          <p:cNvGraphicFramePr>
            <a:graphicFrameLocks noGrp="1"/>
          </p:cNvGraphicFramePr>
          <p:nvPr/>
        </p:nvGraphicFramePr>
        <p:xfrm>
          <a:off x="1619672" y="3124200"/>
          <a:ext cx="6990928" cy="3212592"/>
        </p:xfrm>
        <a:graphic>
          <a:graphicData uri="http://schemas.openxmlformats.org/drawingml/2006/table">
            <a:tbl>
              <a:tblPr/>
              <a:tblGrid>
                <a:gridCol w="2104796"/>
                <a:gridCol w="4886132"/>
              </a:tblGrid>
              <a:tr h="3048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fr-F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è</a:t>
                      </a:r>
                      <a:r>
                        <a:rPr kumimoji="0" lang="fr-F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demi-journ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Calibri" pitchFamily="34" charset="0"/>
                        </a:rPr>
                        <a:t>Mieux se connaître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Les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è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ves r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chissent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à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leur parcours personnel et professionnel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à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’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aide d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’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 support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« 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livret TRE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»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que nous avons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labor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 Ils identifient les caractéristiques de l’emploi souhaité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Calibri" pitchFamily="34" charset="0"/>
                        </a:rPr>
                        <a:t> Ils choisissent une annonce parmi une sélection proposée dans le « supplément TRE » (offres d’emploi proposées par les professionnels partenaires et retravaillées). A chaque offre d’emploi est associé un partenaire professionnel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772" name="Picture 100" descr="http://stebarbe.homeip.net/pedag/images/stories/orientation/orientation_co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11604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z="2800" b="1" smtClean="0">
                <a:latin typeface="Arial" charset="0"/>
              </a:rPr>
              <a:t>               </a:t>
            </a:r>
            <a:r>
              <a:rPr lang="fr-FR" sz="2800" b="1" u="sng" smtClean="0">
                <a:latin typeface="Arial" charset="0"/>
              </a:rPr>
              <a:t>LE DEROULEMENT DE L’ACTION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752600"/>
            <a:ext cx="77724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mtClean="0"/>
          </a:p>
        </p:txBody>
      </p:sp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1219200" y="2057400"/>
          <a:ext cx="7696200" cy="3940175"/>
        </p:xfrm>
        <a:graphic>
          <a:graphicData uri="http://schemas.openxmlformats.org/drawingml/2006/table">
            <a:tbl>
              <a:tblPr/>
              <a:tblGrid>
                <a:gridCol w="2286000"/>
                <a:gridCol w="5410200"/>
              </a:tblGrid>
              <a:tr h="394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2ème demi-journée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Elaboration d’écrits fonctionnels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Ils r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alisent les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crits fonctionnels associ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à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’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offre s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lectionn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 (CV et lettre de motivation), pr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parent leur entretien t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é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phonique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Ils appellent le recruteur afin d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’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obtenir un entretien d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’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embauche. 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0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724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3" descr="http://3.bp.blogspot.com/_ZAdp-6vQzao/TKyoS5mh5NI/AAAAAAAAAFc/_WSIj8k4nao/s400/cv+petit+vieu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76600"/>
            <a:ext cx="1600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0" name="Picture 24" descr="http://stebarbe.homeip.net/pedag/images/stories/orientation/orientation_co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28600"/>
            <a:ext cx="1304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z="2800" b="1" smtClean="0">
                <a:latin typeface="Arial" charset="0"/>
              </a:rPr>
              <a:t>               </a:t>
            </a:r>
            <a:r>
              <a:rPr lang="fr-FR" sz="2800" b="1" u="sng" smtClean="0">
                <a:latin typeface="Arial" charset="0"/>
              </a:rPr>
              <a:t>LE DEROULEMENT DE L’ACTION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26363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			</a:t>
            </a:r>
            <a:r>
              <a:rPr lang="fr-FR" sz="1800" b="1" u="sng" dirty="0" smtClean="0"/>
              <a:t>2ème module : </a:t>
            </a:r>
            <a:r>
              <a:rPr lang="fr-FR" sz="1800" b="1" u="sng" dirty="0" smtClean="0">
                <a:cs typeface="Times New Roman" pitchFamily="18" charset="0"/>
              </a:rPr>
              <a:t>information au CDI</a:t>
            </a:r>
            <a:r>
              <a:rPr lang="fr-FR" sz="1600" dirty="0" smtClean="0"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fr-FR" sz="16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>
                <a:cs typeface="Times New Roman" pitchFamily="18" charset="0"/>
              </a:rPr>
              <a:t>			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>
                <a:cs typeface="Times New Roman" pitchFamily="18" charset="0"/>
              </a:rPr>
              <a:t>			Ce module d’une heure permet aux élèves de s’informer sur 			l’entreprise qui recrute</a:t>
            </a:r>
          </a:p>
          <a:p>
            <a:pPr eaLnBrk="1" hangingPunct="1">
              <a:buFont typeface="Wingdings" pitchFamily="2" charset="2"/>
              <a:buNone/>
            </a:pPr>
            <a:endParaRPr lang="fr-FR" sz="16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fr-FR" sz="16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>
                <a:cs typeface="Times New Roman" pitchFamily="18" charset="0"/>
              </a:rPr>
              <a:t>			</a:t>
            </a:r>
            <a:r>
              <a:rPr lang="fr-FR" sz="1800" b="1" u="sng" dirty="0" smtClean="0">
                <a:cs typeface="Times New Roman" pitchFamily="18" charset="0"/>
              </a:rPr>
              <a:t>3ème module : préparation à l’entretien</a:t>
            </a:r>
          </a:p>
          <a:p>
            <a:pPr eaLnBrk="1" hangingPunct="1">
              <a:buFont typeface="Wingdings" pitchFamily="2" charset="2"/>
              <a:buNone/>
            </a:pPr>
            <a:endParaRPr lang="fr-FR" sz="1600" dirty="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fr-FR" sz="1600" dirty="0" smtClean="0">
                <a:cs typeface="Times New Roman" pitchFamily="18" charset="0"/>
              </a:rPr>
              <a:t>			Ce module de 3 heures est animé par des professionnels du 		recrutement et un technicien audiovisuel de CANOPE.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fr-FR" sz="1600" dirty="0" smtClean="0">
                <a:cs typeface="Times New Roman" pitchFamily="18" charset="0"/>
              </a:rPr>
              <a:t>			Réalisé à l’issue des deux ½ journées de préparation, il est 			orienté essentiellement autour du savoir-être en entretien, 			l’approche étant les jeux de rôle.</a:t>
            </a:r>
          </a:p>
          <a:p>
            <a:pPr eaLnBrk="1" hangingPunct="1">
              <a:buFont typeface="Wingdings" pitchFamily="2" charset="2"/>
              <a:buNone/>
            </a:pPr>
            <a:endParaRPr lang="fr-FR" sz="16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1143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1219200" y="1981200"/>
            <a:ext cx="12954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1331640" y="4005064"/>
            <a:ext cx="12954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81128"/>
            <a:ext cx="18288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http://stebarbe.homeip.net/pedag/images/stories/orientation/orientation_co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8600"/>
            <a:ext cx="1304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 animBg="1"/>
      <p:bldP spid="92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381000"/>
            <a:ext cx="7772400" cy="762000"/>
          </a:xfrm>
        </p:spPr>
        <p:txBody>
          <a:bodyPr/>
          <a:lstStyle/>
          <a:p>
            <a:pPr eaLnBrk="1" hangingPunct="1"/>
            <a:r>
              <a:rPr lang="fr-FR" sz="2800" b="1" smtClean="0">
                <a:latin typeface="Arial" charset="0"/>
              </a:rPr>
              <a:t>		</a:t>
            </a:r>
            <a:r>
              <a:rPr lang="fr-FR" sz="2800" b="1" u="sng" smtClean="0">
                <a:latin typeface="Arial" charset="0"/>
              </a:rPr>
              <a:t>LE DEROULEMENT DE L’ACTION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5240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			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			</a:t>
            </a:r>
            <a:r>
              <a:rPr lang="fr-FR" sz="1800" b="1" u="sng" dirty="0" smtClean="0"/>
              <a:t>4ème module : La simulation d’entretien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			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			</a:t>
            </a:r>
            <a:r>
              <a:rPr lang="fr-FR" sz="1600" dirty="0" smtClean="0">
                <a:cs typeface="Times New Roman" pitchFamily="18" charset="0"/>
              </a:rPr>
              <a:t>Entretien avec un recruteur, systématiquement à l’extérieur de 		l’établissement scolaire d’une durée de 45 à 60 mn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fr-FR" sz="1600" dirty="0" smtClean="0">
                <a:cs typeface="Times New Roman" pitchFamily="18" charset="0"/>
              </a:rPr>
              <a:t>-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          	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FR" sz="1600" dirty="0" smtClean="0">
                <a:cs typeface="Times New Roman" pitchFamily="18" charset="0"/>
              </a:rPr>
              <a:t>Bilan individuel immédiat effectué par le recruteur dans le but 		de mettre en valeur les atouts de l’élève et de pointer les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fr-FR" sz="1600" dirty="0" smtClean="0">
                <a:cs typeface="Times New Roman" pitchFamily="18" charset="0"/>
              </a:rPr>
              <a:t>			faiblesses à travailler</a:t>
            </a:r>
          </a:p>
          <a:p>
            <a:pPr algn="just" eaLnBrk="1" hangingPunct="1">
              <a:buFont typeface="Wingdings" pitchFamily="2" charset="2"/>
              <a:buNone/>
            </a:pPr>
            <a:endParaRPr lang="fr-FR" sz="16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fr-FR" sz="1600" dirty="0" smtClean="0"/>
              <a:t>		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fr-FR" sz="1600" dirty="0" smtClean="0"/>
              <a:t>			</a:t>
            </a:r>
            <a:r>
              <a:rPr lang="fr-FR" sz="1800" b="1" u="sng" dirty="0" smtClean="0"/>
              <a:t>5ème module : Le bilan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			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			</a:t>
            </a:r>
            <a:r>
              <a:rPr lang="fr-FR" sz="1600" dirty="0" smtClean="0">
                <a:cs typeface="Times New Roman" pitchFamily="18" charset="0"/>
              </a:rPr>
              <a:t>Chaque participant est convié à participer à un </a:t>
            </a:r>
            <a:r>
              <a:rPr lang="fr-FR" sz="1600" b="1" dirty="0" smtClean="0">
                <a:cs typeface="Times New Roman" pitchFamily="18" charset="0"/>
              </a:rPr>
              <a:t>bilan collectif</a:t>
            </a:r>
            <a:r>
              <a:rPr lang="fr-FR" sz="1600" dirty="0" smtClean="0">
                <a:cs typeface="Times New Roman" pitchFamily="18" charset="0"/>
              </a:rPr>
              <a:t> 		avec pour objectif de présenter une évaluation synthétique de la 		pertinence de ce projet, à partir du ressenti de chacun (élèves, 		animateurs, recruteurs) </a:t>
            </a:r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1371600" y="1752600"/>
            <a:ext cx="12954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38400"/>
            <a:ext cx="14652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http://a21montbazin.blogs.midilibre.com/media/00/00/442559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1816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1524000" y="4572000"/>
            <a:ext cx="12954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0248" name="Picture 11" descr="http://stebarbe.homeip.net/pedag/images/stories/orientation/orientation_co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8600"/>
            <a:ext cx="12334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animBg="1"/>
      <p:bldP spid="102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811213"/>
          </a:xfrm>
        </p:spPr>
        <p:txBody>
          <a:bodyPr/>
          <a:lstStyle/>
          <a:p>
            <a:pPr algn="ctr" eaLnBrk="1" hangingPunct="1"/>
            <a:r>
              <a:rPr lang="fr-FR" sz="2800" b="1" smtClean="0">
                <a:latin typeface="Arial" charset="0"/>
              </a:rPr>
              <a:t>          </a:t>
            </a:r>
            <a:r>
              <a:rPr lang="fr-FR" sz="2800" b="1" u="sng" smtClean="0">
                <a:latin typeface="Arial" charset="0"/>
              </a:rPr>
              <a:t>LES PARTENAIRES DE L’ACTION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00200"/>
            <a:ext cx="77724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1600" b="1" dirty="0" smtClean="0"/>
              <a:t>			</a:t>
            </a:r>
            <a:r>
              <a:rPr lang="fr-FR" sz="1800" b="1" u="sng" dirty="0" smtClean="0"/>
              <a:t>Les acteurs professionnels :</a:t>
            </a:r>
          </a:p>
          <a:p>
            <a:pPr eaLnBrk="1" hangingPunct="1">
              <a:buFont typeface="Wingdings" pitchFamily="2" charset="2"/>
              <a:buNone/>
            </a:pPr>
            <a:endParaRPr lang="fr-FR" sz="1800" dirty="0" smtClean="0"/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 					ARNO</a:t>
            </a:r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1600" b="1" dirty="0" smtClean="0"/>
              <a:t>			</a:t>
            </a:r>
            <a:r>
              <a:rPr lang="fr-FR" sz="1800" b="1" u="sng" dirty="0" smtClean="0"/>
              <a:t>Les financeurs :</a:t>
            </a:r>
          </a:p>
          <a:p>
            <a:pPr eaLnBrk="1" hangingPunct="1">
              <a:buFont typeface="Wingdings" pitchFamily="2" charset="2"/>
              <a:buNone/>
            </a:pPr>
            <a:endParaRPr lang="fr-FR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						     LP des métiers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						       Gabriel Voisin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						           Bourg en Bresse</a:t>
            </a:r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12620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7" descr="data:image/jpeg;base64,/9j/4AAQSkZJRgABAQAAAQABAAD/2wCEAAkGBhEREBITEBQVFRUWFxcXFRcXFhYbFxcXFRoZFRcaGBYXJyYfGRkjGRYYHy8gJScpLCwsFx4xNTAqNSYrLSkBCQoKDgwOGg8PGjUiGyUpNS8pMCw1NTUqLSwsKTQsKTI1KykpKS8pLCosLCkpLCkvLCwsKiwpKiwyLSwsLSwsLP/AABEIAG0BzgMBIgACEQEDEQH/xAAcAAEAAgMBAQEAAAAAAAAAAAAABgcDBAUCAQj/xABBEAABAwIDAwkFBgUEAgMAAAABAAIDBBEFEiEGFzEHExRBUVWRkqMiU2GB0iMyUlRxoWJygrHRM0KTohVEJDTB/8QAGQEBAQEBAQEAAAAAAAAAAAAAAAMBAgQF/8QAMBEAAgIBAgMGBQMFAAAAAAAAAAECAxETUiExkQQSU4Hh8CJBcaHRMmHBFDNDUbH/2gAMAwEAAhEDEQA/ALxREQBERAEREAREQBERAEREAREQBERAEREAREQBERAEREAREQBERAEREAREQBERAEREAREQBERAEREAREQBERAEREAREQBERAEREAREQBERAEREByNq8UmpqSWanj52RuXKyzje7g06N10BJ+Srvehi/d/pTq218uhauyMVhxyVLvQxfu/0p03oYv3f6U6tpEKa1exFS70MX7v9KdN6GL93+lOrauiDWr2IqXehi/d/pTpvQxfu/wBKdW2iDWr2IqTehi/d/pTpvQxfu/0p1baINavYipN6GL93+lOm9DF+7/SnVtog1q9iKk3oYv3f6U6b0MX7v9KdW2iDWr2IqTehi/d/pTpvQxfu/wBKdW2iDWr2IqTehi/d/pTpvQxfu/0p1baINavYipN6GL93+lOm9DF+7/SnVtog1q9iKk3oYv3f6U6b0MX7v9KdW2iDWr2IqTehi/d/pTpvQxfu/wBKdW2iDWr2IqTehi/d/pTpvQxfu/0p1baINavYipN6GL93+lOm9DF+7/SnVtXRBrV7EVLvQxfu/wBKdN6GL93+lOrauiDWr2IqXehi/d/pTpvQxfu/0p1baINavYipN6GL93+lOm9DF+7/AEp1baINavYipN6GL93+lOm9DF+7/SnVtog1q9iKk3oYv3f6U6b0MX7v9KdW2iDWr2IqTehi/d/pTpvQxfu/0p1baINavYipN6GL93+lOm9DF+7/AEp1baINavYipN6GL93+lOm9DF+7/SnVtog1q9iKk3oYv3f6U6b0MX7v9KdW2iDWr2IqTehi/d/pTpvQxfu/0p1baINavYipN6GL93+lOm9DF+7/AEqhW2iDWr2IrHD9uscnNo8Ob+rhIweaQgKUYdLjD7GdlHEOsAzPd4AgfupMiE5Wp8opHiEOsMxBPWQLD5Ak28V7REIhERAEREAVF8suPukrxCxxDYGAGziPbks93D+HJ+6u2tqmxRvkebNY1znfo0XP7BflnE69080sz/vSPc8/1Em3yvZD6HYIZm5P5Ek2H2NqMTM2Wd0TY8t3HO4EvvpYOHUL/MLuYvyXYlSxvlhqjKGAuIa+Rj7N1NgSQdBwutzk525w6gohHK9/Ouc58gETyL/daA4Cx9kD5krPtRy1ROhfHRRvzOBbzkgDQ0OFrtaCSTr12+aF5SvdmIrh+6Ijs/ypYhTOGeQzx9bJTc2/hefaafmR8FfOF4xHUU8dQw/ZvYH69Q67/EWIP6L83bPbJ1Va8Np43EdbyCI2/wAz+HyGvwV17R0DqDAZYYbuMcIjuBrZ7g2R9urRznfBCfa4VuUVHhJsisvLs/ORHStcMxDPtDci9m8B16K2qd7ixpeAHFoLgNQDbUX/AFX5k2SngZXUz6k2hbIHONrgZdW3A6swbf4XV0Y7yr0EUD3U8zZpbERsaHfetoXEgANB4oc9p7PhqNcTiY/y1GnqpoY6dr2xvLA8yEXLdHGwHC4PgppT7SuGG9NnYIzzJlLLk2FiWi56yLeK/P2zOBSV9XHE0OdmfeV34W3u9zj1aX/UkK1uWjFhDRRU0enOuFwOqOKxtbszZB8kOrqIKUa4rj8zl0vLfUSvayOiD3uNmtbI4knsADdVt1fLBV05HSsOfGHcMznsvbjYuZYqD8n2zdbUzPloXsifDb238AZA5th7LtbX6utTHEuS/Faws6ZWxvDdQPbcGk8SG5Wi/gh3OuiE8PGPPJONkNuKfEo3OhDmuZbOx9rtzXsQRoWmx1+HUuLtDywUVM5zIg6oeNDkIDAfjIePyBXiPk7NFhlZFRuc+omjs55s0ut/saODQWl4GvF3FUthT2QVURqoy5kcjTLERYkNOrS0/wBjx4ISpoqslJrilyRaEfK1iMwzUuHOe3tDZpB4saAse+qphdlq6HIezM+N3lkaVL6blOwosbapYwW0a5r2kfDLbRQTlQ5QqOrgFPTjnDnDudc0tazL+DNqSeHZZDa4KUu66sLzLD2U2/pMRuISWyAXdG8AOt2i1w4a8QesLV5QNvf/ABjYcsYkfIXeyXEWa0am4B6y0eKr/kg2UqDVsq3NcyGMPsSCOcL2llmg8WjMSTwuAuTysYz0jE5Gg3bCBEP1bq//ALEj+lBHs0Hf3VxWOJKKPl3JkYJaYNYSM5bIS4DrIBGtuNlaH/l4jTmoa4OiyGTMNQWAFxPgFUlHyV9IweCWP2aoh0oB4SMebtYew5QCD2kg6cIfSbU1VNS1NCbhknslrrh0Tg4Z7DquAQR8+242XZ67f7XBp8SdUvLhPJIyNlIwue4NaOcdxcQ0Dh2lS/a/bCrpJWR01FLU3Zme5jZS1pJIDQWNIvoT8wqt5IcF5/EmvI9mBpkP833WfuSf6FeWO4k2mppp3cI2Od+pA0HzNghPtEa67FGMc+pV03LnOxxa+ja1zSQ5rpHAgjQggtuCD1Lo0/KfiUjWuZhcrmuALXBs5aQ7gQ4Mtlsb34KpsNopKyqjj1L5pQHH4vddx/ufFfqOmp2sY1jRZrWhrR2ACw/ZCnaY1U4Sjx8z1ETYZrA2F7cL9dvgvRK+2UY5SMa6Lh07wbPeOaZ/NJ7Nx+jcx+SHzoxcpKK+ZRe1u0L6quqJmvdlc8hlnEDI32GaD4AH5rsYFs5TTUomqMUbTyEu+zLsxABsCWhwdc2vZQxjbkC9rkC56r6X+SsXE6bZtsDuakmdJlOXJzly62l8wy2v2ofes+BKMc+SIZRY7VxSfYVE17+zle/2tdPZPG/YQv0XszWTuooZK0ZJcmaQWta19SP9pygEjqJK/N+D4tUU8jXUz3seSAMnF3wt/uv2WV2bcY9NDggdOMlRPGyJzRpZ8jftNOqzQ/RDy9sh3nGKXN+ZHX8u0hcQyla4E2b9o65F7N0A4kW0XS3l4p3TP5J/oVS4HTNknaHztpgPaErg4hrm6tsG63vZWPsxA6WrgaMbM/thxibz4Lwz2yLk2tYG9+q6HVtNUOUf+/wT3Edqn02GdMniDJOba7miT995Aawki4Oovppr2KD0XLVVTPEcNCJHm5DWPeXEDU6Bq9cueM2bT0rTxJmePg27GfuXeVR/kkxOjpZpp6uZkbsgZGHXuQ45nkWB/C0fNCNVMdF2OOX8kSao5Y6mC3SsOkjvwzOey/6Z2aqU7Jco9JiByR5o5bX5t9rkDiWkaO/v8FFOUPlLoZqOWngJmdIAL5SGM1BzXda5FtLKKclmzFRNXQ1DWubDE7M6QiwOhAa0/wC4m+tuA4oNGEqnOUe6/f8Astbb/bcYZDG8MEj5H5WtLi3QC7nXAPD2R/UudsDyiy4lNIwwNjZGzM5weTqSA0WIHH2j8lBuW6pe6vjY4EMZCMl+BLiS8jt4NHyXS5Jdp8Po6aUVEwjlfJd2YO1aGgMsQD/F4oZoRXZ+8lmTLG2y2mFBSPnLQ4gtaxpNsznG1r/AXPyUS2P5VZq+rjpxTMaCHOc4SOOVrRe9rdth81E+VfbmGtdFDTOLooyXOfYgPedBYHqAvr1l3wUi5Etm3xslq5GlvOAMiuLEsHtOcL9RNgD15ShmjGuhymvi+RaaIiHzwiIgCIiAIiIAiIgCIiAIiIAiIgCIiA1q+hjmjfFK3Mx4yubrqDxGmq4G7PCvykfi/wDyujtS+qFLIaEAz+zkBy2+8M339Pu3UA6VtT7tnhTfUh6Koza+GWPPBMd3OF/k4fA/5WzSbE4fEbx0kAPbzbSf3uoL0ran3bPCm+pOlbU+7Z4U31IVdU3/AJF1LTjYGgAAADgBwHyX1wuqr6VtT7tnhTfUnStqfds8Kb6kJ/0z3LqTOu5PcNmJc+ljueJZdhP/ABkLVh5K8KabimB/mklcPBziFFulbU+7Z4U31J0ran3bPCm+pCqhYuGoupZWHYTBTtyQRMib2MaGg/rbitLGdkqOrc19TC2RzRlaSXaC97aEdagXStqfds8Kb6k6VtT7tnhTfUhwqJJ5U1n6li4LgFPRtcymibG1xzEC+psBfW/UF0LqqulbU+7Z4U31J0ran3bPCm+pDH2dvi5rqWqVzMU2bpKn/wCxBHIe1zQXebiq96VtT7tnhTfUnStqfds8Kb6kCoa4qa6kpPJXhV79GH/JNbwDrLew/YTDoDmipYg7tLcx8X3UI6VtT7tnhTfUnStqfds8Kb6kO3XY+DsXUtSyjc3Jxhj3Oc+lYXOJLiS+5J1J49pUP6VtT7tnhTfUnStqfds8Kb6kOY0yj+maXmWjDCGNa1os1oAAHAACwA+S42J7D0FTIZZ6dj3m13agm3C+Ui5+Kg/Stqfds8Kb6k6VtT7tnhTfUgVMovKmupYOC7M0tHn6LE2PPbNa+tr24k9pW1imFxVMTop2B8brZmm9jlIcOHxAKrTpW1Pu2eFN9SdK2p92zwpvqQaEm899Z+pN8N2GoKeVssFOxkjb5XAuuLjKbXJ6iR813rqqulbU+7Z4U31J0ran3bPCm+pBKiUuLmn5lq3XPxrAKesa1lTGJGtOYAk2Bta+hGtifFV10ran3bPCm+pOlbU+7Z4U31IYuztPKmupLt2eFflGeL/8r03k2wsf+pF88x/uVD+lbU+7Z4U31J0ran3bPCm+pCncs8RdSwsN2Zo6c3p6eKM9rWNDvHivuNbOU1YGtqohIGEloJOhOhOhCrzpW1Pu2eFN9SdK2p92zwpvqQ40ZZz31n6ku3Z4V+UZ4v8A8rcwnYuhpZOdp4GRvsRmGYmx48SVBelbU+7Z4U31J0ran3bPCm+pDp12NYdi6k6xbYuhqpOdqIGyPsBmJdwHAaFareTfCx/6kXzBP7kqH9K2p92zwpvqTpW1Pu2eFN9SBVzSwrF1JzSbEYfEbx0kAPbzbSf3uu01oAAGgHCyrSjO1DzZ3MRjteIreDMx/ZSfDsHxPQ1Ncz4iKnYP+z7/ANkI2Qa/VNPzz/B28RwmCobkqImSt7HtBHyvwUel5KsKcb9GA/lkmaPBrgFKoWEAAuLj2m1z5QB+y9oTjZKP6WR2g5PsNhIdHSxXHAuBeR83kqQtbZfUQyUnLm8hERDkIiIAiIgCIiAIiIAiIgCIiAIiIAiIgORtTiU1PSyS08XOyNy5WWcc13AHRuugJPyUA3l4x3afJOrB2nx4UVLJUOYXhmX2WkAnM4N4n9bqBb94fykvnYh66IOUeEO8Y95eMd2nyTpvLxju0+SdZN+8P5SXzsTfvD+Ul87EL6cvCXX1Me8vGO7T5J03l4x3afJOsm/eH8pL52Jv3h/KS+diDTl4S6+pj3l4x3afJOm8vGO7T5J1k37w/lJfOxN+8P5SXzsQacvCXX1Me8vGO7T5J03l4x3afJOsm/eH8pL52Jv3h/KS+diDTl4S6+pj3l4x3afJOm8vGO7T5J1k37w/lJfOxN+8P5SXzsQacvCXX1Me8vGO7T5J03l4x3afJOsm/eH8pL52Jv3h/KS+diDTl4S6+pj3l4x3afJOm8vGO7T5J1k37w/lJfOxZIOW5khyx0U7z2NLSfABBpvwl19TX3l4x3afJOm8vF+7T5J1LMN2rrZ7Ww2Zg7ZZY2f9T7X7KSU7nloL2hp7A7Nb52CEZThHnBdfUq/eXi/dp8k6by8X7tPknVq2SyHGtDYvuVVvLxfu0+SdN5eL92nyTq1bJZBrQ2L7lVby8X7tPknQcpeMd2nyTq1bJZBrQ2L7kDw3aHHZrf8AwIYweuWRzfFty79lKcNbWmxqDTj4RiQ/9nEf2XTAX1CUpp8opBERCYREQBERAEREAREQBERAEREAREQBERAEREAREQBERAEREAREQBERAEREB8cwHjqvHR2/hHgFkRAY+jt/CPAJ0dv4R4BZEQGPo7fwjwCdHb+EeAWREBj6O38I8AnR2/hHgFkRAY+jt/CPAJ0dv4R4BZEQGPo7fwjwCdHb+EeAWREBj6O38I8AnR2/hHgFkRAY+jt/CPAL02IDgAP0C9IgPllgr61kMUkshsyNrnuPYGgk/sFsLxLGHAhwBB4gi4I+IKAiWH8ofSC0QUz5HEZg1tRRF1rX1bztx8xovlfyjCAuE1M5jmi7muqaIPAtm+5zuY6agW1uFhw2qpBiVZMXQxNgY2nYLsZc/wCrM62l9S1v9Llu7HYYyWnNTNGxz6mR0/ttaSGPNom66gCNrNOokoeqShHi48PySDDa3noY5crmZ2NfldbMA4XANtL2K5VVtS8Tyww00s5iyc45joWtaXjMG3kc25y6m3C4XannbGxznGzWNLieoNaLn9gq+psZDcLlfG9jqutkc5sYe3NnqnBkbdNRkiy6/wAJQnCHey8HSoeUpsz8kNM+R1icsc9G51hxOQS3NvgFIMF2giqs4YHsfGQJI5GFkjCdRmaeogaEXBVaiEwMilpZPt6S7HUtU9vOQEtyF0TWljZfYJy3PtA6G+im2xPMyMkqmVHSZJsvOvIDMvNg5Y+aH+mG5naEk6k3KFba4pZSJO4qMVu3ADpejwPnjh0llD4mRNcOLQ+QgOI67XtwXMxTaeOtkfBDUMhpozaoqOda1z7aujg1va33pPkLrg7Q5qqKKCkhnZRNb7MYo5y2S4OV5c0glouHAdZ1N+oZXTx+L36k7wzaZ8lQKeop3073MMked8bg8NIa8Axki4uDbsK7yrusxlj6GCcSt6XROzOa+0cjzEMk7DG83GeO5t22U8o6tksbJIzmY9oc09ocLhCVkMccHNxXaMxTtgigknkMZkIY6NuVgcGAuMjmjU3tbsKw0W1odNHFPDJTmUHmS90TmSEcWtfE5wz21seOtlxKDaOnYcSrnyx3zOZEzO3MY6UFrQ1t7+3IXkdt2rQgwt1LSxU+IEvpZgw86NHUdQ72j7Q+7HzhJa//AGnQ6FCqrWMNfn9+n3JZV7TuFRJBBTSzujax0hY6FrW85ctaTI5t3WbfTqI7VtbPY2KuATCN0YLntAcWknI4sJu0kEXBtrrZQ+krDR0NYTPHNWTSuDHNfGXSPflggOVp00ym3VqprhdCylpo4m/dijDdASTkGpyi5JNr2HahxZFRXvzNbGNpWU72Rhkk0zwXNiibmeWjQuJJDWNvpmcQFwpuUVzJebfTta+9shrKQSXPVkLrZvhmXBq9p3VNU6oog6NzG8yftKfnXtY4u+0o5y05MznWIe12p7dMFNSU83SJMSEdG5xBErJWxunJHtZqbPI0nh1G9+tC0aYpfEvz7+5YGze08dcxz4mSNDHFrs7RbMOIa9pLX2tYlpKz47jYpY2uLHSOfIyONjMuZ73mwAzEDtJJPAFaWwz5DRR843KAXtj+zEZdC1xETzELBhcyxsAtLFK6J+KQxySMY2lidMczmi8s14o/vW1DBIf6vihDuLvtLkjziHKB0dwbPTOicRcNfU0LXEcLgOlF1u0u2bC+Nk8M1PzhAjdIGOie4/daJYnOZc9QJ1UYnwebEpp6qAARuc6BrukvYJI4SWXAZG72S4v6+1dmg2VqXMghqHQxU0BjcyCDO7OYiHMzyy65Q4A2A1txQpKNaXHn8/fEl5Kj0+20OdzKeOWqc0kO5loLGkcQ6Z5bGD/V1Ld2ppJZaKojgNpHRuDNbEkjgHdRIuL9V1D8UxKlnpYIIAxnNSN52gleKeR7Gggx2fYGziHdbXZdTqhOuClxZ0d4js+UU8d72ymto89+zKHnX5row7axh7WVUU1K5xs0zNbzbieAE0Zcy5+JC4s+M04i5sYWA233ZTRRwjq1dnIy/ENK0qWpa/Djh1KW1cz2vY50eZ1NAJCTrM64LYw72RcklotbqFnXFrlj39WWSCuLiW0jo6jmIqeSd4jEj8jomhjXOLW3Mjm6ktdoOxdSkh5uNjCS7K1rcx4nKALn4m11B8O2lhZDiFdzkZkle/mWZml5ZCOZgaGcfacC638YQhXDOfmbcfKU10vMtp3ulDi0xiooi/M3QgN525ItwC7mEbSx1D3R5ZIpWAOdFKzK8NOgcOIc2+lwSFW8WGujia0SZauleJTS1UoEbn3LmyxPbl5wFxJFydTY265dsPPHUufVuqOfqMvNPZlbGIBfMWCIE8XC+cude2hsha2uKTa/n3g7W0u0sdDEx8gzZ3tja0OY27nXP3pCGgAAkknqXOodtJJwTBRySAaEsqKNwB42JbKbLv4hHFzbnTtYWMBcc4BAAFydeGigGH4myPCpHQvjFTWPc5sbXNzNfVOEcQyt1GRhbfsylDiuKceXHJ1ouUpjpYoxAS6SRsbctRSPILustjkc6wAJJt1KW1dUyKN0kjg1jAXOcdAANSSeyy08MwGCBkbY42Axta0OyNzeyLXva9z/APq4W3+0EUcfRZI85qGlvtv5mENPEuqHey09gFze3ahziM5JQR9q9vi2PnWUsghP3ZZpIoGvvwyiU5zfq9nVY8P5SYpJImOieDKcrDFJDO0kcf8ARcXADrJaLKK1lVVytjhniFTGHNP2z6cFgGmdtXBIL2F9SwE9d12sBp6eLEmDD5ekNc14qScsgia0XZapAvcvs3my53Xwshd1QUeXH375FhIiIeIIiIAiIgCIiAIiIAiIgCIiAIiIAiIgCIiAIiIAiIgObLs3SPcXPp4HOJJJMTCSTqSSRqV0I4w0AAAACwA4ADgAvSIa23zPEsLXtLXAFpFiCLgg9RB4haMGztIxwcynha4ahzYmAg9oIGi6KIE2jRq8Ep5nZpoYpHWtd8bXG3ZcjgvVLg8EWbmoo2ZhZ2VjRcdhtxW4iDvPlk5Y2Xovy1P/AMMf+F0g1ekQNt8znVGz1LI4vkghc48XOjYSf1JFytyCmaxoYxoa0aBrQAAPgBwWVEGWzmDZijvfo0F+N+aZfxst+ana9pa8BzSLFpAII7CDoQsiIMtnOi2cpGODmU8DXA3BETAQRwIIGhXQsvqIG2+ZoV2B00/+vDFJ/PG1x8SF4pNmqSI5oqeBh7WxMB8QF0kQ3vPGMnwBaNVgNNK4vlgie48XOjY46aDUjsW+iGJtcjFTUzI2hkbWtaODWgAD9ANAsqIhh8IWtWYXDMLTRxyDsexrv7raRByOPHsdQNN20lMD2iGP/C6kUDWABgDQOAAAA/QBZEQ1yb5s+Ft+K5rNmaMEEU0AIsQREy4I1BBsumiBNrkadbhEExBmijkI4Z2Nda/G2YaL5SYLTxOzRQxxm1rsY1pt2XA4LdRBl4weJoWvaWuAc1wIIIuCDoQQeIIWjBs7SscHsp4WuBuHNjYCD2ggXBXRRBloLHLTteC14DmniCAQf1BWREMOOdjqC9+iU1+N+Zj/AMLpwUrGNysa1rexoAHgNFlRDXJvmwiIhgREQH//2Q=="/>
          <p:cNvSpPr>
            <a:spLocks noChangeAspect="1" noChangeArrowheads="1"/>
          </p:cNvSpPr>
          <p:nvPr/>
        </p:nvSpPr>
        <p:spPr bwMode="auto">
          <a:xfrm>
            <a:off x="1931988" y="2806700"/>
            <a:ext cx="528002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1271" name="Picture 11" descr="http://www.supplychainleaders.com/assets/images/logos/image001-11648173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348880"/>
            <a:ext cx="2362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1" descr="http://www.cgpme-ra.org/medias/partenaire/logo-region-en-couleurs-fichier-jpg-haute-definition%282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019800"/>
            <a:ext cx="24384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3" descr="http://www.lp-voisin.org/images/logol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715000"/>
            <a:ext cx="12192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AutoShape 24"/>
          <p:cNvSpPr>
            <a:spLocks noChangeArrowheads="1"/>
          </p:cNvSpPr>
          <p:nvPr/>
        </p:nvSpPr>
        <p:spPr bwMode="auto">
          <a:xfrm>
            <a:off x="1295400" y="1600200"/>
            <a:ext cx="12954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9" name="AutoShape 25"/>
          <p:cNvSpPr>
            <a:spLocks noChangeArrowheads="1"/>
          </p:cNvSpPr>
          <p:nvPr/>
        </p:nvSpPr>
        <p:spPr bwMode="auto">
          <a:xfrm>
            <a:off x="1447800" y="4876800"/>
            <a:ext cx="12954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1280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124200"/>
            <a:ext cx="1520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27" descr="http://stebarbe.homeip.net/pedag/images/stories/orientation/orientation_cou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913" y="260350"/>
            <a:ext cx="10445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actulogo.fr/wp-content/uploads/2010/04/Logo_armee_de_l_ai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25" y="3214688"/>
            <a:ext cx="18859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Logo Renaul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0" y="3214688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http://renaulttrucks.r.e.pic.centerblog.net/f9d93182-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88" y="3214688"/>
            <a:ext cx="7207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 descr="http://upload.wikimedia.org/wikipedia/fr/c/c9/Logo_Noraut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2204864"/>
            <a:ext cx="1773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http://www.job-btp.fr/uploads/logos/ff5b861ec3681e22233e42472627ad8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984" y="2204864"/>
            <a:ext cx="19796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Afficher l'image d'origi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3212976"/>
            <a:ext cx="1536105" cy="1081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8" grpId="0" animBg="1"/>
      <p:bldP spid="11279" grpId="0" animBg="1"/>
    </p:bldLst>
  </p:timing>
</p:sld>
</file>

<file path=ppt/theme/theme1.xml><?xml version="1.0" encoding="utf-8"?>
<a:theme xmlns:a="http://schemas.openxmlformats.org/drawingml/2006/main" name="Barre verticale">
  <a:themeElements>
    <a:clrScheme name="Barre vertical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Barre vertical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rre vertical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re vertical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re vertica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re vertical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re vertical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re vertical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Designs\Barre verticale.pot</Template>
  <TotalTime>3340</TotalTime>
  <Words>457</Words>
  <Application>Microsoft Office PowerPoint</Application>
  <PresentationFormat>Affichage à l'écran (4:3)</PresentationFormat>
  <Paragraphs>181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Barre verticale</vt:lpstr>
      <vt:lpstr>  ACTION  TECHNIQUES DE  RECHERCHE D’EMPLOI </vt:lpstr>
      <vt:lpstr>L’IDEE DE DEPART</vt:lpstr>
      <vt:lpstr>LE PUBLIC VISE</vt:lpstr>
      <vt:lpstr>            LE DEROULEMENT DE L’ACTION</vt:lpstr>
      <vt:lpstr>        LE DEROULEMENT DE L’ACTION</vt:lpstr>
      <vt:lpstr>               LE DEROULEMENT DE L’ACTION</vt:lpstr>
      <vt:lpstr>               LE DEROULEMENT DE L’ACTION</vt:lpstr>
      <vt:lpstr>  LE DEROULEMENT DE L’ACTION</vt:lpstr>
      <vt:lpstr>          LES PARTENAIRES DE L’ACTION</vt:lpstr>
      <vt:lpstr>             NOS CONSTATS SUR L’ACTION TRE</vt:lpstr>
      <vt:lpstr>              PROJET : CONSTRUCTION DU   PARCOURS PROFESSIONNEL DE L’ELEVE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 TECHNIQUES DE  RECHERCHE D’EMPLOI</dc:title>
  <dc:creator>Fabienne</dc:creator>
  <cp:lastModifiedBy>Fabienne</cp:lastModifiedBy>
  <cp:revision>61</cp:revision>
  <cp:lastPrinted>1601-01-01T00:00:00Z</cp:lastPrinted>
  <dcterms:created xsi:type="dcterms:W3CDTF">2013-01-19T15:22:07Z</dcterms:created>
  <dcterms:modified xsi:type="dcterms:W3CDTF">2016-03-04T14:52:10Z</dcterms:modified>
</cp:coreProperties>
</file>