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handoutMasterIdLst>
    <p:handoutMasterId r:id="rId8"/>
  </p:handoutMasterIdLst>
  <p:sldIdLst>
    <p:sldId id="256" r:id="rId2"/>
    <p:sldId id="259" r:id="rId3"/>
    <p:sldId id="261" r:id="rId4"/>
    <p:sldId id="260" r:id="rId5"/>
    <p:sldId id="262" r:id="rId6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BD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91848" autoAdjust="0"/>
  </p:normalViewPr>
  <p:slideViewPr>
    <p:cSldViewPr snapToGrid="0">
      <p:cViewPr varScale="1">
        <p:scale>
          <a:sx n="63" d="100"/>
          <a:sy n="63" d="100"/>
        </p:scale>
        <p:origin x="157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-1920" y="-78"/>
      </p:cViewPr>
      <p:guideLst>
        <p:guide orient="horz" pos="2880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5DE3A-5DE9-4F07-B38E-BA5230FF1CF0}" type="datetimeFigureOut">
              <a:rPr lang="fr-FR" smtClean="0"/>
              <a:t>30/03/2018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60BD3-DEA2-4036-AC21-3404F2858D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580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77648-7221-4C09-9350-E1D083582A8F}" type="datetimeFigureOut">
              <a:rPr lang="fr-FR" smtClean="0"/>
              <a:t>30/03/2018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817D5-91A9-41CE-B9B8-8BE8A914C6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3539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18" y="0"/>
            <a:ext cx="9155218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AA8A962-34DE-46F8-A2A8-FA7434C03692}" type="datetimeFigureOut">
              <a:rPr lang="fr-FR" smtClean="0"/>
              <a:t>30/03/2018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A5A1A8-9E8D-4C68-AC2B-D0B00C8F7151}" type="slidenum">
              <a:rPr lang="fr-FR" smtClean="0"/>
              <a:t>‹N°›</a:t>
            </a:fld>
            <a:endParaRPr lang="fr-FR"/>
          </a:p>
        </p:txBody>
      </p:sp>
      <p:grpSp>
        <p:nvGrpSpPr>
          <p:cNvPr id="9" name="Groupe 8"/>
          <p:cNvGrpSpPr/>
          <p:nvPr userDrawn="1"/>
        </p:nvGrpSpPr>
        <p:grpSpPr>
          <a:xfrm>
            <a:off x="-11218" y="0"/>
            <a:ext cx="9344249" cy="1612392"/>
            <a:chOff x="0" y="169849"/>
            <a:chExt cx="9155217" cy="1612392"/>
          </a:xfrm>
        </p:grpSpPr>
        <p:sp>
          <p:nvSpPr>
            <p:cNvPr id="10" name="Rectangle 9"/>
            <p:cNvSpPr/>
            <p:nvPr/>
          </p:nvSpPr>
          <p:spPr>
            <a:xfrm>
              <a:off x="0" y="595901"/>
              <a:ext cx="9155217" cy="760288"/>
            </a:xfrm>
            <a:prstGeom prst="rect">
              <a:avLst/>
            </a:prstGeom>
            <a:solidFill>
              <a:srgbClr val="007D9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715" y="169849"/>
              <a:ext cx="1362456" cy="1612392"/>
            </a:xfrm>
            <a:prstGeom prst="rect">
              <a:avLst/>
            </a:prstGeom>
          </p:spPr>
        </p:pic>
      </p:grpSp>
      <p:grpSp>
        <p:nvGrpSpPr>
          <p:cNvPr id="12" name="Groupe 11"/>
          <p:cNvGrpSpPr/>
          <p:nvPr userDrawn="1"/>
        </p:nvGrpSpPr>
        <p:grpSpPr>
          <a:xfrm>
            <a:off x="-9183" y="5874610"/>
            <a:ext cx="9259199" cy="1111158"/>
            <a:chOff x="0" y="5966834"/>
            <a:chExt cx="9144000" cy="899665"/>
          </a:xfrm>
        </p:grpSpPr>
        <p:sp>
          <p:nvSpPr>
            <p:cNvPr id="13" name="Rectangle 12"/>
            <p:cNvSpPr/>
            <p:nvPr/>
          </p:nvSpPr>
          <p:spPr>
            <a:xfrm>
              <a:off x="0" y="6361509"/>
              <a:ext cx="9144000" cy="167628"/>
            </a:xfrm>
            <a:prstGeom prst="rect">
              <a:avLst/>
            </a:prstGeom>
            <a:solidFill>
              <a:srgbClr val="007D9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5760" y="5966834"/>
              <a:ext cx="1724652" cy="899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998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AA8A962-34DE-46F8-A2A8-FA7434C03692}" type="datetimeFigureOut">
              <a:rPr lang="fr-FR" smtClean="0"/>
              <a:t>30/03/2018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A5A1A8-9E8D-4C68-AC2B-D0B00C8F7151}" type="slidenum">
              <a:rPr lang="fr-FR" smtClean="0"/>
              <a:t>‹N°›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493" y="6090818"/>
            <a:ext cx="9156986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89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AA8A962-34DE-46F8-A2A8-FA7434C03692}" type="datetimeFigureOut">
              <a:rPr lang="fr-FR" smtClean="0"/>
              <a:t>30/03/2018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A5A1A8-9E8D-4C68-AC2B-D0B00C8F7151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7948"/>
            <a:ext cx="9156986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32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AA8A962-34DE-46F8-A2A8-FA7434C03692}" type="datetimeFigureOut">
              <a:rPr lang="fr-FR" smtClean="0"/>
              <a:t>30/03/2018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A5A1A8-9E8D-4C68-AC2B-D0B00C8F7151}" type="slidenum">
              <a:rPr lang="fr-FR" smtClean="0"/>
              <a:t>‹N°›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69179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76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AA8A962-34DE-46F8-A2A8-FA7434C03692}" type="datetimeFigureOut">
              <a:rPr lang="fr-FR" smtClean="0"/>
              <a:t>30/03/2018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A5A1A8-9E8D-4C68-AC2B-D0B00C8F715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956" y="2362488"/>
            <a:ext cx="1781985" cy="189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57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496"/>
            <a:ext cx="9144000" cy="666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85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26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3" r:id="rId4"/>
    <p:sldLayoutId id="2147483666" r:id="rId5"/>
    <p:sldLayoutId id="214748367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650370" y="564186"/>
            <a:ext cx="5399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Arial Narrow" panose="020B0606020202030204" pitchFamily="34" charset="0"/>
              </a:rPr>
              <a:t>Christiane RIBAT – IEN - et le groupe ressources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F5D38D4-A0F7-470A-87C8-A35A8A28B2BA}"/>
              </a:ext>
            </a:extLst>
          </p:cNvPr>
          <p:cNvSpPr txBox="1"/>
          <p:nvPr/>
        </p:nvSpPr>
        <p:spPr>
          <a:xfrm>
            <a:off x="1412111" y="1212037"/>
            <a:ext cx="6272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    « Bien-être, nature, santé »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5D5FB4B-AC64-4F6D-B267-2A8E1F741F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19" y="4053479"/>
            <a:ext cx="2997462" cy="159248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9D571B2-A2E3-46AD-9FF5-60A890FBF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5" y="1827821"/>
            <a:ext cx="2388727" cy="159248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647E192-DEA6-4A7C-A2D1-15DE46A1DE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1217" y="4314378"/>
            <a:ext cx="2776124" cy="185074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33692DF-555C-47CF-A2F0-0A9A2F2EC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45" y="4314378"/>
            <a:ext cx="2678093" cy="1785395"/>
          </a:xfrm>
          <a:prstGeom prst="rect">
            <a:avLst/>
          </a:prstGeom>
        </p:spPr>
      </p:pic>
      <p:pic>
        <p:nvPicPr>
          <p:cNvPr id="1026" name="Picture 2" descr="Lâimage contient peut-ÃªtreÂ : texte">
            <a:extLst>
              <a:ext uri="{FF2B5EF4-FFF2-40B4-BE49-F238E27FC236}">
                <a16:creationId xmlns:a16="http://schemas.microsoft.com/office/drawing/2014/main" id="{73E2932E-C201-4354-A45E-C9770CFCE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83" y="1858368"/>
            <a:ext cx="2689498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âimage contient peut-ÃªtreÂ : 2 personnes, personnes souriantes, nourriture">
            <a:extLst>
              <a:ext uri="{FF2B5EF4-FFF2-40B4-BE49-F238E27FC236}">
                <a16:creationId xmlns:a16="http://schemas.microsoft.com/office/drawing/2014/main" id="{C96E2395-785F-4C1E-A03D-9B114920B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907" y="2226069"/>
            <a:ext cx="3152712" cy="167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47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751A72D-053D-4291-A59A-43CB4527395E}"/>
              </a:ext>
            </a:extLst>
          </p:cNvPr>
          <p:cNvSpPr txBox="1"/>
          <p:nvPr/>
        </p:nvSpPr>
        <p:spPr>
          <a:xfrm>
            <a:off x="115747" y="2171492"/>
            <a:ext cx="699228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Arial Black" panose="020B0A04020102020204" pitchFamily="34" charset="0"/>
              </a:rPr>
              <a:t>Depuis 2007, la loi Française impose le message aux fabricants de produits alimentaires « pour votre santé, éviter de manger trop gras, trop sucré, trop salé</a:t>
            </a:r>
            <a:r>
              <a:rPr lang="fr-FR" sz="1400" dirty="0">
                <a:latin typeface="Arial Black" panose="020B0A04020102020204" pitchFamily="34" charset="0"/>
              </a:rPr>
              <a:t> »</a:t>
            </a:r>
          </a:p>
          <a:p>
            <a:endParaRPr lang="fr-FR" sz="1400" dirty="0">
              <a:latin typeface="Arial Black" panose="020B0A04020102020204" pitchFamily="34" charset="0"/>
            </a:endParaRPr>
          </a:p>
          <a:p>
            <a:r>
              <a:rPr lang="fr-FR" sz="1400" b="1" dirty="0">
                <a:latin typeface="Arial Black" panose="020B0A04020102020204" pitchFamily="34" charset="0"/>
              </a:rPr>
              <a:t> Un arrêté qui recommande le dispositif (nutri -score) un repère graphique pour l’étiquetage nutritionnel des produits alimentaires vendus. (GMS)</a:t>
            </a:r>
          </a:p>
          <a:p>
            <a:endParaRPr lang="fr-FR" sz="1400" b="1" dirty="0">
              <a:latin typeface="Arial Black" panose="020B0A04020102020204" pitchFamily="34" charset="0"/>
            </a:endParaRPr>
          </a:p>
          <a:p>
            <a:r>
              <a:rPr lang="fr-FR" sz="1400" b="1" dirty="0">
                <a:latin typeface="Arial Black" panose="020B0A04020102020204" pitchFamily="34" charset="0"/>
              </a:rPr>
              <a:t>L’OMS définie une limite totale de glucides recommandée entre 180 et 240g pour un sujet sain, dont 10 % de cette ration sous forme de saccharose.</a:t>
            </a:r>
          </a:p>
          <a:p>
            <a:r>
              <a:rPr lang="fr-FR" sz="1400" b="1" dirty="0">
                <a:latin typeface="Arial Black" panose="020B0A04020102020204" pitchFamily="34" charset="0"/>
              </a:rPr>
              <a:t>                              </a:t>
            </a:r>
            <a:r>
              <a:rPr lang="fr-FR" b="1" dirty="0">
                <a:solidFill>
                  <a:srgbClr val="C00000"/>
                </a:solidFill>
              </a:rPr>
              <a:t>La saveur sucrée ?  A  désucrée !!!!</a:t>
            </a:r>
          </a:p>
          <a:p>
            <a:endParaRPr lang="fr-FR" dirty="0"/>
          </a:p>
          <a:p>
            <a:r>
              <a:rPr lang="fr-FR" sz="1600" b="1" dirty="0"/>
              <a:t>En 1825, l’ouvrage « physiologie du goût » de </a:t>
            </a:r>
            <a:r>
              <a:rPr lang="fr-FR" sz="1600" b="1" dirty="0" err="1"/>
              <a:t>Brillat</a:t>
            </a:r>
            <a:r>
              <a:rPr lang="fr-FR" sz="1600" b="1" dirty="0"/>
              <a:t>- Savarin </a:t>
            </a:r>
            <a:r>
              <a:rPr lang="fr-FR" sz="1600" dirty="0"/>
              <a:t>parlait déjà de trois niveaux de sensation liés à la perception du goût ; direct, complète, et réfléchie.</a:t>
            </a:r>
          </a:p>
          <a:p>
            <a:r>
              <a:rPr lang="fr-FR" sz="1600" b="1" dirty="0"/>
              <a:t>Pierre Hermé</a:t>
            </a:r>
            <a:r>
              <a:rPr lang="fr-FR" sz="1600" dirty="0"/>
              <a:t>, célèbre pâtissier parle de « </a:t>
            </a:r>
            <a:r>
              <a:rPr lang="fr-FR" sz="1600" b="1" dirty="0"/>
              <a:t>scénario du goût</a:t>
            </a:r>
            <a:r>
              <a:rPr lang="fr-FR" sz="1600" dirty="0"/>
              <a:t> » et le défini comme un parfum avec des notes ; de fond, de cœur, de tête.</a:t>
            </a:r>
          </a:p>
          <a:p>
            <a:endParaRPr lang="fr-FR" sz="1400" b="1" dirty="0">
              <a:latin typeface="Arial Black" panose="020B0A04020102020204" pitchFamily="34" charset="0"/>
            </a:endParaRPr>
          </a:p>
          <a:p>
            <a:endParaRPr lang="fr-FR" sz="1400" b="1" dirty="0">
              <a:latin typeface="Arial Black" panose="020B0A040201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71BCCC-673B-4903-97B8-1CCF0B1ED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654" y="5889219"/>
            <a:ext cx="1659374" cy="89769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85A1ED-EE7A-4AA7-BFD3-D76EE75BC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779" y="4693158"/>
            <a:ext cx="1215556" cy="121555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6205227-933C-4EB9-9808-EAF6D1EA3393}"/>
              </a:ext>
            </a:extLst>
          </p:cNvPr>
          <p:cNvSpPr txBox="1"/>
          <p:nvPr/>
        </p:nvSpPr>
        <p:spPr>
          <a:xfrm>
            <a:off x="7296293" y="5984123"/>
            <a:ext cx="156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C00000"/>
                </a:solidFill>
              </a:rPr>
              <a:t> YUKA </a:t>
            </a:r>
            <a:r>
              <a:rPr lang="fr-FR" sz="1200" b="1" dirty="0"/>
              <a:t>Application qui scanne le code barres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D7C268-67D4-4BC0-B174-C03CECCF16F4}"/>
              </a:ext>
            </a:extLst>
          </p:cNvPr>
          <p:cNvSpPr/>
          <p:nvPr/>
        </p:nvSpPr>
        <p:spPr>
          <a:xfrm>
            <a:off x="226401" y="873883"/>
            <a:ext cx="76508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Arial Black" panose="020B0A04020102020204" pitchFamily="34" charset="0"/>
              </a:rPr>
              <a:t>…« Je pense sincèrement, que l’attitude citoyenne de la profession doit s’exprimer à hauteur du goût, tout en respectant l’aspect nutritionnel de nos fabrications. </a:t>
            </a:r>
          </a:p>
          <a:p>
            <a:r>
              <a:rPr lang="fr-FR" b="1" dirty="0">
                <a:solidFill>
                  <a:srgbClr val="FF0000"/>
                </a:solidFill>
                <a:latin typeface="Arial Black" panose="020B0A04020102020204" pitchFamily="34" charset="0"/>
              </a:rPr>
              <a:t>Bien se nourrir implique une volonté collective … »</a:t>
            </a:r>
            <a:endParaRPr lang="fr-FR" b="1" dirty="0">
              <a:latin typeface="Arial Black" panose="020B0A040201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95ABA3E-E57F-4CCE-8A01-1CACEAA67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834" y="1217795"/>
            <a:ext cx="2002420" cy="32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6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29DA00-4642-4A9E-93FF-85E1A9937E31}"/>
              </a:ext>
            </a:extLst>
          </p:cNvPr>
          <p:cNvSpPr/>
          <p:nvPr/>
        </p:nvSpPr>
        <p:spPr>
          <a:xfrm>
            <a:off x="243070" y="847156"/>
            <a:ext cx="8854631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cristaux d’huiles 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 leur entrée en pâtisseries pour des produits sains et savoureux (saveurs et parfums rares).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232855-7FCE-4971-96A4-574C339C6E51}"/>
              </a:ext>
            </a:extLst>
          </p:cNvPr>
          <p:cNvSpPr/>
          <p:nvPr/>
        </p:nvSpPr>
        <p:spPr>
          <a:xfrm>
            <a:off x="196771" y="60274"/>
            <a:ext cx="8449518" cy="786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Les cristaux d’huiles essentielles culinaire (Procédé breveté) </a:t>
            </a:r>
            <a:endParaRPr lang="fr-FR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Ingrédients 100%  BIO ,naturels.100% végétal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,ils ne contiennent ni sel ni sucre ajoutés,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5123E1-069E-4D17-9629-D8DBCF6501FB}"/>
              </a:ext>
            </a:extLst>
          </p:cNvPr>
          <p:cNvSpPr/>
          <p:nvPr/>
        </p:nvSpPr>
        <p:spPr>
          <a:xfrm>
            <a:off x="196770" y="1282980"/>
            <a:ext cx="8900931" cy="1015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Puissants, économiques, sains et délicieux, ils vous apportent aussi les bienfaits de l’aromathérapie : digestion, détente, tonus…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Ils sont des concentrations de plantes, fleurs, épices, graines, et agrumes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E20839-D421-4D2C-B6C7-20659F49833C}"/>
              </a:ext>
            </a:extLst>
          </p:cNvPr>
          <p:cNvSpPr/>
          <p:nvPr/>
        </p:nvSpPr>
        <p:spPr>
          <a:xfrm>
            <a:off x="196770" y="2241448"/>
            <a:ext cx="8900931" cy="4644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  <a:r>
              <a:rPr lang="fr-FR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couleur des aliments (couleurs du désir ou de la raison ?)</a:t>
            </a:r>
            <a:endParaRPr lang="fr-FR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poudres naturelles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nous pouvons colorer avec des fibres déshydratées de fruits et de légumes, des épices. Ex ; betterave, safran, spiruline, carotte….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existe également des agents porteurs d’arômes et de colorants 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le chocolat, le café, et le caramel. </a:t>
            </a: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Caramel industriel, attention au classement !!! </a:t>
            </a:r>
            <a:r>
              <a:rPr lang="fr-FR" sz="1400" dirty="0"/>
              <a:t>Il est élaboré en différents degrés de cuisson, du plus clair au plus foncé  </a:t>
            </a:r>
            <a:r>
              <a:rPr lang="fr-FR" sz="1400" b="1" dirty="0"/>
              <a:t> A, B, C, D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LES EDULCORANTS NATURELS ( arbres, plantes, fruits, tubercules, céréales</a:t>
            </a:r>
            <a:r>
              <a:rPr lang="fr-FR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bienfaits pour la santé ?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tilisations de :  sirops d’érable, d’agave, malté(orge), poire de terre,  stévia,  caroube, palmiers, bouleau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Ces équivalences peuvent remplacer une </a:t>
            </a:r>
            <a:r>
              <a:rPr lang="fr-FR" sz="14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partie où </a:t>
            </a: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totalité du sucre dans les recettes.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plus,  la saveur sucrée peut être de  45 fois supérieur à celle du sucre. Il est à noter également de faibles indices glycémique(2 à 3 X moins),  des calories en moins, et de  nouvelles saveurs sucrées.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 ; la Caroube = chocolat , la sève de bouleau = caramel, la stévia = réglisse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fr-FR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80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C890E6A-8403-4757-867A-3793F4176EEB}"/>
              </a:ext>
            </a:extLst>
          </p:cNvPr>
          <p:cNvSpPr txBox="1"/>
          <p:nvPr/>
        </p:nvSpPr>
        <p:spPr>
          <a:xfrm>
            <a:off x="190982" y="1504709"/>
            <a:ext cx="876203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b="1" dirty="0"/>
              <a:t>Depuis 1987, le développement durable est mis en avant. Le circuit court en fait </a:t>
            </a:r>
            <a:r>
              <a:rPr lang="fr-FR" b="1" dirty="0" smtClean="0"/>
              <a:t>partie.</a:t>
            </a:r>
            <a:endParaRPr lang="fr-FR" b="1" dirty="0"/>
          </a:p>
          <a:p>
            <a:r>
              <a:rPr lang="fr-FR" b="1" dirty="0"/>
              <a:t>On voit </a:t>
            </a:r>
            <a:r>
              <a:rPr lang="fr-FR" b="1" dirty="0" smtClean="0"/>
              <a:t>apparaître </a:t>
            </a:r>
            <a:r>
              <a:rPr lang="fr-FR" b="1" dirty="0"/>
              <a:t>depuis </a:t>
            </a:r>
            <a:r>
              <a:rPr lang="fr-FR" b="1" dirty="0" smtClean="0"/>
              <a:t>une dizaine d’années  </a:t>
            </a:r>
            <a:r>
              <a:rPr lang="fr-FR" b="1" dirty="0"/>
              <a:t>« </a:t>
            </a:r>
            <a:r>
              <a:rPr lang="fr-FR" b="1" i="1" dirty="0"/>
              <a:t>Les  Paysans </a:t>
            </a:r>
            <a:r>
              <a:rPr lang="fr-FR" b="1" i="1" dirty="0" smtClean="0"/>
              <a:t>Boulangers</a:t>
            </a:r>
            <a:r>
              <a:rPr lang="fr-FR" b="1" i="1" dirty="0"/>
              <a:t> ». </a:t>
            </a:r>
          </a:p>
          <a:p>
            <a:r>
              <a:rPr lang="fr-FR" b="1" dirty="0"/>
              <a:t>Ils</a:t>
            </a:r>
            <a:r>
              <a:rPr lang="fr-FR" b="1" i="1" dirty="0"/>
              <a:t> </a:t>
            </a:r>
            <a:r>
              <a:rPr lang="fr-FR" b="1" dirty="0"/>
              <a:t>maitrisent en culture biologique presque à 100% la filière </a:t>
            </a:r>
            <a:r>
              <a:rPr lang="fr-FR" b="1" i="1" dirty="0"/>
              <a:t>du grain au pain</a:t>
            </a:r>
            <a:r>
              <a:rPr lang="fr-FR" b="1" i="1" dirty="0" smtClean="0"/>
              <a:t>.</a:t>
            </a:r>
          </a:p>
          <a:p>
            <a:endParaRPr lang="fr-FR" b="1" i="1" dirty="0"/>
          </a:p>
          <a:p>
            <a:pPr algn="ctr"/>
            <a:r>
              <a:rPr lang="fr-FR" b="1" dirty="0"/>
              <a:t>Mais il y a des controverses </a:t>
            </a:r>
            <a:r>
              <a:rPr lang="fr-FR" b="1" dirty="0" smtClean="0"/>
              <a:t>:</a:t>
            </a:r>
          </a:p>
          <a:p>
            <a:pPr algn="ctr"/>
            <a:endParaRPr lang="fr-FR" b="1" dirty="0"/>
          </a:p>
          <a:p>
            <a:pPr algn="ctr"/>
            <a:r>
              <a:rPr lang="fr-FR" dirty="0" smtClean="0"/>
              <a:t>Les boulangers </a:t>
            </a:r>
            <a:r>
              <a:rPr lang="fr-FR" dirty="0"/>
              <a:t>conventionnels du monde </a:t>
            </a:r>
            <a:r>
              <a:rPr lang="fr-FR" dirty="0" smtClean="0"/>
              <a:t>rural ainsi que les grands moulins </a:t>
            </a:r>
            <a:r>
              <a:rPr lang="fr-FR" dirty="0"/>
              <a:t>voient </a:t>
            </a:r>
            <a:r>
              <a:rPr lang="fr-FR" dirty="0" smtClean="0"/>
              <a:t>venir d’un mauvais œil cette </a:t>
            </a:r>
            <a:r>
              <a:rPr lang="fr-FR" dirty="0"/>
              <a:t>nouvelle concurrence </a:t>
            </a:r>
            <a:r>
              <a:rPr lang="fr-FR" dirty="0" smtClean="0"/>
              <a:t>.</a:t>
            </a:r>
          </a:p>
          <a:p>
            <a:endParaRPr lang="fr-FR" dirty="0"/>
          </a:p>
          <a:p>
            <a:r>
              <a:rPr lang="fr-FR" dirty="0" smtClean="0"/>
              <a:t>En </a:t>
            </a:r>
            <a:r>
              <a:rPr lang="fr-FR" dirty="0"/>
              <a:t>effet</a:t>
            </a:r>
            <a:r>
              <a:rPr lang="fr-FR" i="1" dirty="0"/>
              <a:t>, </a:t>
            </a:r>
            <a:r>
              <a:rPr lang="fr-FR" b="1" i="1" dirty="0"/>
              <a:t>« Les Paysans Boulangers »</a:t>
            </a:r>
            <a:r>
              <a:rPr lang="fr-FR" i="1" dirty="0"/>
              <a:t> , </a:t>
            </a:r>
            <a:r>
              <a:rPr lang="fr-FR" dirty="0"/>
              <a:t>ne sont pas assujettis aux </a:t>
            </a:r>
            <a:r>
              <a:rPr lang="fr-FR" dirty="0" smtClean="0"/>
              <a:t>mêmes </a:t>
            </a:r>
            <a:r>
              <a:rPr lang="fr-FR" dirty="0"/>
              <a:t>règlementations.</a:t>
            </a:r>
          </a:p>
          <a:p>
            <a:pPr algn="ctr"/>
            <a:r>
              <a:rPr lang="fr-FR" sz="1600" b="1" dirty="0"/>
              <a:t> </a:t>
            </a:r>
          </a:p>
          <a:p>
            <a:pPr algn="ctr"/>
            <a:r>
              <a:rPr lang="fr-FR" sz="1600" b="1" dirty="0" smtClean="0"/>
              <a:t>POUR NOUS , LA </a:t>
            </a:r>
            <a:r>
              <a:rPr lang="fr-FR" sz="1600" b="1" dirty="0"/>
              <a:t>CULTURE  BIOLOGIQUE, C’EST L’AVENIR !</a:t>
            </a:r>
          </a:p>
          <a:p>
            <a:pPr algn="ctr"/>
            <a:endParaRPr lang="fr-FR" b="1" dirty="0">
              <a:solidFill>
                <a:srgbClr val="FF0000"/>
              </a:solidFill>
            </a:endParaRPr>
          </a:p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4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9654" y="481708"/>
            <a:ext cx="7554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Quelles sont les différences entre : </a:t>
            </a:r>
            <a:endParaRPr lang="fr-FR" b="1" dirty="0" smtClean="0">
              <a:solidFill>
                <a:srgbClr val="FF0000"/>
              </a:solidFill>
            </a:endParaRPr>
          </a:p>
          <a:p>
            <a:pPr algn="ctr"/>
            <a:r>
              <a:rPr lang="fr-FR" b="1" dirty="0" smtClean="0">
                <a:solidFill>
                  <a:srgbClr val="FF0000"/>
                </a:solidFill>
              </a:rPr>
              <a:t>l’agriculture </a:t>
            </a:r>
            <a:r>
              <a:rPr lang="fr-FR" b="1" dirty="0">
                <a:solidFill>
                  <a:srgbClr val="FF0000"/>
                </a:solidFill>
              </a:rPr>
              <a:t>conventionnelle                        et les agricultures biologiques ?</a:t>
            </a:r>
          </a:p>
          <a:p>
            <a:pPr algn="ctr"/>
            <a:endParaRPr lang="fr-FR" b="1" dirty="0">
              <a:solidFill>
                <a:srgbClr val="FF0000"/>
              </a:solidFill>
            </a:endParaRPr>
          </a:p>
          <a:p>
            <a:pPr algn="ctr"/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5" y="1578365"/>
            <a:ext cx="8989255" cy="431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6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152</Words>
  <Application>Microsoft Office PowerPoint</Application>
  <PresentationFormat>Affichage à l'écran (4:3)</PresentationFormat>
  <Paragraphs>41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2" baseType="lpstr">
      <vt:lpstr>Arial</vt:lpstr>
      <vt:lpstr>Arial Black</vt:lpstr>
      <vt:lpstr>Arial Narrow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ACADEMIE DE LYON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cmarsot</dc:creator>
  <cp:lastModifiedBy>RIBAT Christiane</cp:lastModifiedBy>
  <cp:revision>135</cp:revision>
  <cp:lastPrinted>2017-03-28T19:57:17Z</cp:lastPrinted>
  <dcterms:created xsi:type="dcterms:W3CDTF">2016-06-23T12:47:54Z</dcterms:created>
  <dcterms:modified xsi:type="dcterms:W3CDTF">2018-03-30T12:27:04Z</dcterms:modified>
</cp:coreProperties>
</file>