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tags/tag24.xml" ContentType="application/vnd.openxmlformats-officedocument.presentationml.tags+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tags/tag31.xml" ContentType="application/vnd.openxmlformats-officedocument.presentationml.tags+xml"/>
  <Override PartName="/ppt/tags/tag42.xml" ContentType="application/vnd.openxmlformats-officedocument.presentationml.tags+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webextensions/webextension1.xml" ContentType="application/vnd.ms-office.webextension+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webextensions/taskpanes.xml" ContentType="application/vnd.ms-office.webextensiontaskpan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diagrams/layout3.xml" ContentType="application/vnd.openxmlformats-officedocument.drawingml.diagramLayout+xml"/>
  <Override PartName="/ppt/tags/tag25.xml" ContentType="application/vnd.openxmlformats-officedocument.presentationml.tags+xml"/>
  <Override PartName="/ppt/diagrams/data4.xml" ContentType="application/vnd.openxmlformats-officedocument.drawingml.diagramData+xml"/>
  <Override PartName="/ppt/tags/tag43.xml" ContentType="application/vnd.openxmlformats-officedocument.presentationml.tags+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tags/tag32.xml" ContentType="application/vnd.openxmlformats-officedocument.presentationml.tag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diagrams/layout4.xml" ContentType="application/vnd.openxmlformats-officedocument.drawingml.diagramLayout+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tags/tag12.xml" ContentType="application/vnd.openxmlformats-officedocument.presentationml.tags+xml"/>
  <Override PartName="/ppt/tags/tag23.xml" ContentType="application/vnd.openxmlformats-officedocument.presentationml.tags+xml"/>
  <Override PartName="/ppt/diagrams/drawing7.xml" ContentType="application/vnd.ms-office.drawingml.diagramDrawing+xml"/>
  <Override PartName="/ppt/diagrams/layout1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61" r:id="rId5"/>
    <p:sldMasterId id="2147483659" r:id="rId6"/>
  </p:sldMasterIdLst>
  <p:notesMasterIdLst>
    <p:notesMasterId r:id="rId55"/>
  </p:notesMasterIdLst>
  <p:handoutMasterIdLst>
    <p:handoutMasterId r:id="rId56"/>
  </p:handoutMasterIdLst>
  <p:sldIdLst>
    <p:sldId id="524" r:id="rId7"/>
    <p:sldId id="445" r:id="rId8"/>
    <p:sldId id="526" r:id="rId9"/>
    <p:sldId id="527" r:id="rId10"/>
    <p:sldId id="528" r:id="rId11"/>
    <p:sldId id="529" r:id="rId12"/>
    <p:sldId id="530" r:id="rId13"/>
    <p:sldId id="531" r:id="rId14"/>
    <p:sldId id="532" r:id="rId15"/>
    <p:sldId id="533" r:id="rId16"/>
    <p:sldId id="534" r:id="rId17"/>
    <p:sldId id="535" r:id="rId18"/>
    <p:sldId id="537" r:id="rId19"/>
    <p:sldId id="558" r:id="rId20"/>
    <p:sldId id="559" r:id="rId21"/>
    <p:sldId id="560" r:id="rId22"/>
    <p:sldId id="550" r:id="rId23"/>
    <p:sldId id="546" r:id="rId24"/>
    <p:sldId id="538" r:id="rId25"/>
    <p:sldId id="544" r:id="rId26"/>
    <p:sldId id="551" r:id="rId27"/>
    <p:sldId id="521" r:id="rId28"/>
    <p:sldId id="483" r:id="rId29"/>
    <p:sldId id="557" r:id="rId30"/>
    <p:sldId id="553" r:id="rId31"/>
    <p:sldId id="581" r:id="rId32"/>
    <p:sldId id="576" r:id="rId33"/>
    <p:sldId id="577" r:id="rId34"/>
    <p:sldId id="578" r:id="rId35"/>
    <p:sldId id="579" r:id="rId36"/>
    <p:sldId id="582" r:id="rId37"/>
    <p:sldId id="562" r:id="rId38"/>
    <p:sldId id="583" r:id="rId39"/>
    <p:sldId id="575" r:id="rId40"/>
    <p:sldId id="570" r:id="rId41"/>
    <p:sldId id="571" r:id="rId42"/>
    <p:sldId id="584" r:id="rId43"/>
    <p:sldId id="446" r:id="rId44"/>
    <p:sldId id="580" r:id="rId45"/>
    <p:sldId id="585" r:id="rId46"/>
    <p:sldId id="586" r:id="rId47"/>
    <p:sldId id="518" r:id="rId48"/>
    <p:sldId id="587" r:id="rId49"/>
    <p:sldId id="572" r:id="rId50"/>
    <p:sldId id="574" r:id="rId51"/>
    <p:sldId id="545" r:id="rId52"/>
    <p:sldId id="543" r:id="rId53"/>
    <p:sldId id="561" r:id="rId54"/>
  </p:sldIdLst>
  <p:sldSz cx="12192000" cy="6858000"/>
  <p:notesSz cx="6888163" cy="10020300"/>
  <p:custDataLst>
    <p:tags r:id="rId57"/>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77DF52DC-86F0-43C0-ACE8-0BB4A6EDCDA3}">
          <p14:sldIdLst>
            <p14:sldId id="524"/>
            <p14:sldId id="445"/>
            <p14:sldId id="526"/>
            <p14:sldId id="527"/>
            <p14:sldId id="528"/>
            <p14:sldId id="529"/>
            <p14:sldId id="530"/>
            <p14:sldId id="531"/>
            <p14:sldId id="532"/>
            <p14:sldId id="533"/>
            <p14:sldId id="534"/>
            <p14:sldId id="535"/>
            <p14:sldId id="537"/>
            <p14:sldId id="558"/>
            <p14:sldId id="559"/>
            <p14:sldId id="560"/>
            <p14:sldId id="550"/>
            <p14:sldId id="546"/>
            <p14:sldId id="538"/>
            <p14:sldId id="544"/>
            <p14:sldId id="551"/>
            <p14:sldId id="521"/>
            <p14:sldId id="483"/>
            <p14:sldId id="557"/>
            <p14:sldId id="553"/>
            <p14:sldId id="581"/>
            <p14:sldId id="576"/>
            <p14:sldId id="577"/>
            <p14:sldId id="578"/>
            <p14:sldId id="579"/>
            <p14:sldId id="582"/>
            <p14:sldId id="562"/>
            <p14:sldId id="583"/>
            <p14:sldId id="575"/>
            <p14:sldId id="570"/>
            <p14:sldId id="571"/>
            <p14:sldId id="584"/>
            <p14:sldId id="446"/>
            <p14:sldId id="580"/>
            <p14:sldId id="518"/>
            <p14:sldId id="572"/>
            <p14:sldId id="574"/>
            <p14:sldId id="564"/>
            <p14:sldId id="573"/>
            <p14:sldId id="545"/>
            <p14:sldId id="543"/>
            <p14:sldId id="561"/>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IEU LAHAYE" initials="ML" lastIdx="8" clrIdx="0"/>
  <p:cmAuthor id="1" name="DIRCABADJ EN" initials="DE"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A0D57"/>
    <a:srgbClr val="66FFCC"/>
    <a:srgbClr val="43A5C1"/>
    <a:srgbClr val="EADDD4"/>
    <a:srgbClr val="00FFFF"/>
    <a:srgbClr val="FFCC00"/>
    <a:srgbClr val="FFFF99"/>
    <a:srgbClr val="EA0000"/>
    <a:srgbClr val="005E8B"/>
    <a:srgbClr val="6E90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3" autoAdjust="0"/>
    <p:restoredTop sz="74373" autoAdjust="0"/>
  </p:normalViewPr>
  <p:slideViewPr>
    <p:cSldViewPr snapToGrid="0" snapToObjects="1">
      <p:cViewPr>
        <p:scale>
          <a:sx n="70" d="100"/>
          <a:sy n="70" d="100"/>
        </p:scale>
        <p:origin x="-732" y="228"/>
      </p:cViewPr>
      <p:guideLst>
        <p:guide orient="horz" pos="2160"/>
        <p:guide pos="3840"/>
      </p:guideLst>
    </p:cSldViewPr>
  </p:slideViewPr>
  <p:outlineViewPr>
    <p:cViewPr>
      <p:scale>
        <a:sx n="33" d="100"/>
        <a:sy n="33" d="100"/>
      </p:scale>
      <p:origin x="0" y="6924"/>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49" d="100"/>
          <a:sy n="49" d="100"/>
        </p:scale>
        <p:origin x="2922"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Feuil1!$B$1</c:f>
              <c:strCache>
                <c:ptCount val="1"/>
                <c:pt idx="0">
                  <c:v>Colonne1</c:v>
                </c:pt>
              </c:strCache>
            </c:strRef>
          </c:tx>
          <c:dPt>
            <c:idx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92F7-43E5-9CB9-AB5877BB0E91}"/>
              </c:ext>
            </c:extLst>
          </c:dPt>
          <c:dPt>
            <c:idx val="1"/>
            <c:spPr>
              <a:solidFill>
                <a:schemeClr val="accent6">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2F7-43E5-9CB9-AB5877BB0E91}"/>
              </c:ext>
            </c:extLst>
          </c:dPt>
          <c:dPt>
            <c:idx val="2"/>
            <c:spPr>
              <a:solidFill>
                <a:schemeClr val="accent3">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2F7-43E5-9CB9-AB5877BB0E91}"/>
              </c:ext>
            </c:extLst>
          </c:dPt>
          <c:cat>
            <c:strRef>
              <c:f>Feuil1!$A$2:$A$4</c:f>
              <c:strCache>
                <c:ptCount val="3"/>
                <c:pt idx="0">
                  <c:v>chefs ets</c:v>
                </c:pt>
                <c:pt idx="1">
                  <c:v>IEN</c:v>
                </c:pt>
                <c:pt idx="2">
                  <c:v>Formateurs</c:v>
                </c:pt>
              </c:strCache>
            </c:strRef>
          </c:cat>
          <c:val>
            <c:numRef>
              <c:f>Feuil1!$B$2:$B$4</c:f>
              <c:numCache>
                <c:formatCode>General</c:formatCode>
                <c:ptCount val="3"/>
                <c:pt idx="0">
                  <c:v>10</c:v>
                </c:pt>
                <c:pt idx="1">
                  <c:v>23</c:v>
                </c:pt>
                <c:pt idx="2">
                  <c:v>20</c:v>
                </c:pt>
              </c:numCache>
            </c:numRef>
          </c:val>
          <c:extLst xmlns:c16r2="http://schemas.microsoft.com/office/drawing/2015/06/chart">
            <c:ext xmlns:c16="http://schemas.microsoft.com/office/drawing/2014/chart" uri="{C3380CC4-5D6E-409C-BE32-E72D297353CC}">
              <c16:uniqueId val="{00000000-92F7-43E5-9CB9-AB5877BB0E91}"/>
            </c:ext>
          </c:extLst>
        </c:ser>
      </c:pie3DChart>
      <c:spPr>
        <a:noFill/>
        <a:ln>
          <a:noFill/>
        </a:ln>
        <a:effectLst/>
      </c:spPr>
    </c:plotArea>
    <c:plotVisOnly val="1"/>
    <c:dispBlanksAs val="zero"/>
  </c:chart>
  <c:spPr>
    <a:noFill/>
    <a:ln>
      <a:noFill/>
    </a:ln>
    <a:effectLst/>
  </c:spPr>
  <c:txPr>
    <a:bodyPr/>
    <a:lstStyle/>
    <a:p>
      <a:pPr>
        <a:defRPr/>
      </a:pPr>
      <a:endParaRPr lang="fr-F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66393-3962-4AB8-9551-00D8B268AEF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31BE62F3-A2C5-4099-B71F-E7ECB8348D0C}">
      <dgm:prSet phldrT="[Texte]" custT="1"/>
      <dgm:spPr>
        <a:solidFill>
          <a:schemeClr val="accent2">
            <a:lumMod val="60000"/>
            <a:lumOff val="40000"/>
          </a:schemeClr>
        </a:solidFill>
      </dgm:spPr>
      <dgm:t>
        <a:bodyPr/>
        <a:lstStyle/>
        <a:p>
          <a:r>
            <a:rPr lang="fr-FR" sz="2000" dirty="0" smtClean="0">
              <a:solidFill>
                <a:schemeClr val="accent2">
                  <a:lumMod val="75000"/>
                </a:schemeClr>
              </a:solidFill>
              <a:hlinkClick xmlns:r="http://schemas.openxmlformats.org/officeDocument/2006/relationships" r:id="" action="ppaction://noaction"/>
            </a:rPr>
            <a:t>DANE</a:t>
          </a:r>
          <a:endParaRPr lang="fr-FR" sz="2000" dirty="0">
            <a:solidFill>
              <a:schemeClr val="accent2">
                <a:lumMod val="75000"/>
              </a:schemeClr>
            </a:solidFill>
          </a:endParaRPr>
        </a:p>
      </dgm:t>
    </dgm:pt>
    <dgm:pt modelId="{BF72293D-6DF8-4257-8871-F0208DAE384D}" type="parTrans" cxnId="{3960D354-78E8-4FE0-ABD0-535F2483808D}">
      <dgm:prSet/>
      <dgm:spPr/>
      <dgm:t>
        <a:bodyPr/>
        <a:lstStyle/>
        <a:p>
          <a:endParaRPr lang="fr-FR"/>
        </a:p>
      </dgm:t>
    </dgm:pt>
    <dgm:pt modelId="{64EFEC80-A956-41C2-8F1C-41426D102A17}" type="sibTrans" cxnId="{3960D354-78E8-4FE0-ABD0-535F2483808D}">
      <dgm:prSet custT="1"/>
      <dgm:spPr>
        <a:solidFill>
          <a:schemeClr val="accent6">
            <a:lumMod val="60000"/>
            <a:lumOff val="40000"/>
          </a:schemeClr>
        </a:solidFill>
      </dgm:spPr>
      <dgm:t>
        <a:bodyPr/>
        <a:lstStyle/>
        <a:p>
          <a:r>
            <a:rPr lang="fr-FR" sz="2000" dirty="0" smtClean="0">
              <a:solidFill>
                <a:schemeClr val="accent6">
                  <a:lumMod val="50000"/>
                </a:schemeClr>
              </a:solidFill>
            </a:rPr>
            <a:t>DFIE</a:t>
          </a:r>
          <a:endParaRPr lang="fr-FR" sz="2000" dirty="0">
            <a:solidFill>
              <a:schemeClr val="accent6">
                <a:lumMod val="50000"/>
              </a:schemeClr>
            </a:solidFill>
          </a:endParaRPr>
        </a:p>
      </dgm:t>
    </dgm:pt>
    <dgm:pt modelId="{4540F08E-FF54-4073-9CC9-CAAD93599D35}">
      <dgm:prSet phldrT="[Texte]" custT="1"/>
      <dgm:spPr/>
      <dgm:t>
        <a:bodyPr/>
        <a:lstStyle/>
        <a:p>
          <a:r>
            <a:rPr lang="fr-FR" sz="1600" dirty="0" smtClean="0"/>
            <a:t>Renforcement de l’utilisation du numérique</a:t>
          </a:r>
        </a:p>
        <a:p>
          <a:r>
            <a:rPr lang="fr-FR" sz="1600" dirty="0" smtClean="0"/>
            <a:t>Référents numériques</a:t>
          </a:r>
        </a:p>
        <a:p>
          <a:r>
            <a:rPr lang="fr-FR" sz="1600" dirty="0" err="1" smtClean="0"/>
            <a:t>M@gistere</a:t>
          </a:r>
          <a:endParaRPr lang="fr-FR" sz="1600" dirty="0"/>
        </a:p>
      </dgm:t>
      <dgm:extLst>
        <a:ext uri="{E40237B7-FDA0-4F09-8148-C483321AD2D9}">
          <dgm14:cNvPr xmlns="" xmlns:dgm14="http://schemas.microsoft.com/office/drawing/2010/diagram" id="0" name="">
            <a:hlinkClick xmlns:r="http://schemas.openxmlformats.org/officeDocument/2006/relationships" r:id="" action="ppaction://noaction"/>
          </dgm14:cNvPr>
        </a:ext>
      </dgm:extLst>
    </dgm:pt>
    <dgm:pt modelId="{3E77ED7D-4803-4122-BEBB-7A8E8399C112}" type="parTrans" cxnId="{4CC4B345-40D0-49F3-A3B2-893C6EE4368E}">
      <dgm:prSet/>
      <dgm:spPr/>
      <dgm:t>
        <a:bodyPr/>
        <a:lstStyle/>
        <a:p>
          <a:endParaRPr lang="fr-FR"/>
        </a:p>
      </dgm:t>
    </dgm:pt>
    <dgm:pt modelId="{ADAD6DFB-2C4D-4082-B325-5424F659710B}" type="sibTrans" cxnId="{4CC4B345-40D0-49F3-A3B2-893C6EE4368E}">
      <dgm:prSet/>
      <dgm:spPr/>
      <dgm:t>
        <a:bodyPr/>
        <a:lstStyle/>
        <a:p>
          <a:endParaRPr lang="fr-FR"/>
        </a:p>
      </dgm:t>
    </dgm:pt>
    <dgm:pt modelId="{76838BC4-E4AA-4C42-BEEA-C6E179ACF06B}">
      <dgm:prSet phldrT="[Texte]"/>
      <dgm:spPr>
        <a:solidFill>
          <a:schemeClr val="accent3">
            <a:lumMod val="60000"/>
            <a:lumOff val="40000"/>
          </a:schemeClr>
        </a:solidFill>
      </dgm:spPr>
      <dgm:t>
        <a:bodyPr/>
        <a:lstStyle/>
        <a:p>
          <a:r>
            <a:rPr lang="fr-FR" b="1" dirty="0" smtClean="0">
              <a:solidFill>
                <a:schemeClr val="accent3">
                  <a:lumMod val="50000"/>
                </a:schemeClr>
              </a:solidFill>
            </a:rPr>
            <a:t>DAP</a:t>
          </a:r>
        </a:p>
        <a:p>
          <a:r>
            <a:rPr lang="fr-FR" b="1" dirty="0" smtClean="0">
              <a:solidFill>
                <a:schemeClr val="accent3">
                  <a:lumMod val="50000"/>
                </a:schemeClr>
              </a:solidFill>
            </a:rPr>
            <a:t>Inspecteurs</a:t>
          </a:r>
          <a:endParaRPr lang="fr-FR" dirty="0">
            <a:solidFill>
              <a:schemeClr val="accent3">
                <a:lumMod val="50000"/>
              </a:schemeClr>
            </a:solidFill>
          </a:endParaRPr>
        </a:p>
      </dgm:t>
    </dgm:pt>
    <dgm:pt modelId="{77DF1019-BC1D-471E-9DD7-DA8CA9CDB3E2}" type="parTrans" cxnId="{532974B8-260B-4990-ADE7-9798BE490F69}">
      <dgm:prSet/>
      <dgm:spPr/>
      <dgm:t>
        <a:bodyPr/>
        <a:lstStyle/>
        <a:p>
          <a:endParaRPr lang="fr-FR"/>
        </a:p>
      </dgm:t>
    </dgm:pt>
    <dgm:pt modelId="{23950DBE-F96E-49F9-A697-42CCC731C97A}" type="sibTrans" cxnId="{532974B8-260B-4990-ADE7-9798BE490F69}">
      <dgm:prSet custT="1"/>
      <dgm:spPr>
        <a:noFill/>
      </dgm:spPr>
      <dgm:t>
        <a:bodyPr/>
        <a:lstStyle/>
        <a:p>
          <a:endParaRPr lang="fr-FR" sz="1800" dirty="0"/>
        </a:p>
      </dgm:t>
    </dgm:pt>
    <dgm:pt modelId="{B70E60B1-B581-4BF9-BD98-3BE8C158741E}">
      <dgm:prSet phldrT="[Texte]" custT="1"/>
      <dgm:spPr>
        <a:solidFill>
          <a:schemeClr val="accent4">
            <a:lumMod val="60000"/>
            <a:lumOff val="40000"/>
          </a:schemeClr>
        </a:solidFill>
      </dgm:spPr>
      <dgm:t>
        <a:bodyPr/>
        <a:lstStyle/>
        <a:p>
          <a:r>
            <a:rPr lang="fr-FR" sz="2000" dirty="0" smtClean="0">
              <a:solidFill>
                <a:schemeClr val="accent4">
                  <a:lumMod val="75000"/>
                </a:schemeClr>
              </a:solidFill>
            </a:rPr>
            <a:t>DAFPIC</a:t>
          </a:r>
          <a:endParaRPr lang="fr-FR" sz="2000" dirty="0">
            <a:solidFill>
              <a:schemeClr val="accent4">
                <a:lumMod val="75000"/>
              </a:schemeClr>
            </a:solidFill>
          </a:endParaRPr>
        </a:p>
      </dgm:t>
    </dgm:pt>
    <dgm:pt modelId="{CD9836DF-5E30-4F3F-A0F5-92B86C12F31A}" type="parTrans" cxnId="{517B7DD0-C474-4EED-A98D-3BEBFF2FA01B}">
      <dgm:prSet/>
      <dgm:spPr/>
      <dgm:t>
        <a:bodyPr/>
        <a:lstStyle/>
        <a:p>
          <a:endParaRPr lang="fr-FR"/>
        </a:p>
      </dgm:t>
    </dgm:pt>
    <dgm:pt modelId="{74BCD322-154F-453D-9139-3444E52C0486}" type="sibTrans" cxnId="{517B7DD0-C474-4EED-A98D-3BEBFF2FA01B}">
      <dgm:prSet custT="1"/>
      <dgm:spPr>
        <a:solidFill>
          <a:srgbClr val="FFFF99"/>
        </a:solidFill>
      </dgm:spPr>
      <dgm:t>
        <a:bodyPr/>
        <a:lstStyle/>
        <a:p>
          <a:r>
            <a:rPr lang="fr-FR" sz="2000" b="1" dirty="0" err="1" smtClean="0">
              <a:solidFill>
                <a:schemeClr val="accent6">
                  <a:lumMod val="75000"/>
                </a:schemeClr>
              </a:solidFill>
            </a:rPr>
            <a:t>DORé</a:t>
          </a:r>
          <a:endParaRPr lang="fr-FR" sz="2000" b="1" dirty="0">
            <a:solidFill>
              <a:schemeClr val="accent6">
                <a:lumMod val="75000"/>
              </a:schemeClr>
            </a:solidFill>
          </a:endParaRPr>
        </a:p>
      </dgm:t>
      <dgm:extLst>
        <a:ext uri="{E40237B7-FDA0-4F09-8148-C483321AD2D9}">
          <dgm14:cNvPr xmlns="" xmlns:dgm14="http://schemas.microsoft.com/office/drawing/2010/diagram" id="0" name="">
            <a:hlinkClick xmlns:r="http://schemas.openxmlformats.org/officeDocument/2006/relationships" r:id="" action="ppaction://noaction"/>
          </dgm14:cNvPr>
        </a:ext>
      </dgm:extLst>
    </dgm:pt>
    <dgm:pt modelId="{6B90B189-26B9-4A7A-A1CD-470644799978}" type="pres">
      <dgm:prSet presAssocID="{BF066393-3962-4AB8-9551-00D8B268AEF7}" presName="Name0" presStyleCnt="0">
        <dgm:presLayoutVars>
          <dgm:chMax/>
          <dgm:chPref/>
          <dgm:dir/>
          <dgm:animLvl val="lvl"/>
        </dgm:presLayoutVars>
      </dgm:prSet>
      <dgm:spPr/>
      <dgm:t>
        <a:bodyPr/>
        <a:lstStyle/>
        <a:p>
          <a:endParaRPr lang="fr-FR"/>
        </a:p>
      </dgm:t>
    </dgm:pt>
    <dgm:pt modelId="{D2FC5919-3502-48A9-AF70-8FE267FA92EC}" type="pres">
      <dgm:prSet presAssocID="{31BE62F3-A2C5-4099-B71F-E7ECB8348D0C}" presName="composite" presStyleCnt="0"/>
      <dgm:spPr/>
    </dgm:pt>
    <dgm:pt modelId="{8007931E-EB99-4C11-9807-161F962C2C06}" type="pres">
      <dgm:prSet presAssocID="{31BE62F3-A2C5-4099-B71F-E7ECB8348D0C}" presName="Parent1" presStyleLbl="node1" presStyleIdx="0" presStyleCnt="6" custScaleX="89338" custScaleY="83038" custLinFactNeighborX="-5933" custLinFactNeighborY="-8533">
        <dgm:presLayoutVars>
          <dgm:chMax val="1"/>
          <dgm:chPref val="1"/>
          <dgm:bulletEnabled val="1"/>
        </dgm:presLayoutVars>
      </dgm:prSet>
      <dgm:spPr/>
      <dgm:t>
        <a:bodyPr/>
        <a:lstStyle/>
        <a:p>
          <a:endParaRPr lang="fr-FR"/>
        </a:p>
      </dgm:t>
    </dgm:pt>
    <dgm:pt modelId="{1058587E-FC05-43DF-8CE0-303386794970}" type="pres">
      <dgm:prSet presAssocID="{31BE62F3-A2C5-4099-B71F-E7ECB8348D0C}" presName="Childtext1" presStyleLbl="revTx" presStyleIdx="0" presStyleCnt="3" custScaleX="149518" custLinFactNeighborX="20453" custLinFactNeighborY="-11373">
        <dgm:presLayoutVars>
          <dgm:chMax val="0"/>
          <dgm:chPref val="0"/>
          <dgm:bulletEnabled val="1"/>
        </dgm:presLayoutVars>
      </dgm:prSet>
      <dgm:spPr/>
      <dgm:t>
        <a:bodyPr/>
        <a:lstStyle/>
        <a:p>
          <a:endParaRPr lang="fr-FR"/>
        </a:p>
      </dgm:t>
    </dgm:pt>
    <dgm:pt modelId="{8D3BF721-19AA-4930-A039-E27190068C4E}" type="pres">
      <dgm:prSet presAssocID="{31BE62F3-A2C5-4099-B71F-E7ECB8348D0C}" presName="BalanceSpacing" presStyleCnt="0"/>
      <dgm:spPr/>
    </dgm:pt>
    <dgm:pt modelId="{52C7AF68-3976-4364-8574-E4ED5F1FD4C1}" type="pres">
      <dgm:prSet presAssocID="{31BE62F3-A2C5-4099-B71F-E7ECB8348D0C}" presName="BalanceSpacing1" presStyleCnt="0"/>
      <dgm:spPr/>
    </dgm:pt>
    <dgm:pt modelId="{37279873-5D97-44AD-945A-E733DE7171C3}" type="pres">
      <dgm:prSet presAssocID="{64EFEC80-A956-41C2-8F1C-41426D102A17}" presName="Accent1Text" presStyleLbl="node1" presStyleIdx="1" presStyleCnt="6" custScaleX="84807" custScaleY="79303" custLinFactNeighborX="-1535" custLinFactNeighborY="-7341"/>
      <dgm:spPr/>
      <dgm:t>
        <a:bodyPr/>
        <a:lstStyle/>
        <a:p>
          <a:endParaRPr lang="fr-FR"/>
        </a:p>
      </dgm:t>
    </dgm:pt>
    <dgm:pt modelId="{EDE67E15-2F29-42B1-B160-EA291B034089}" type="pres">
      <dgm:prSet presAssocID="{64EFEC80-A956-41C2-8F1C-41426D102A17}" presName="spaceBetweenRectangles" presStyleCnt="0"/>
      <dgm:spPr/>
    </dgm:pt>
    <dgm:pt modelId="{5CE98E8B-38EE-45C7-A19E-4B64F1440DDB}" type="pres">
      <dgm:prSet presAssocID="{76838BC4-E4AA-4C42-BEEA-C6E179ACF06B}" presName="composite" presStyleCnt="0"/>
      <dgm:spPr/>
    </dgm:pt>
    <dgm:pt modelId="{8FBE1A92-F4A4-4E7E-B0F7-2FBE004B3874}" type="pres">
      <dgm:prSet presAssocID="{76838BC4-E4AA-4C42-BEEA-C6E179ACF06B}" presName="Parent1" presStyleLbl="node1" presStyleIdx="2" presStyleCnt="6" custScaleX="131761" custScaleY="113449" custLinFactNeighborX="-19236" custLinFactNeighborY="-3347">
        <dgm:presLayoutVars>
          <dgm:chMax val="1"/>
          <dgm:chPref val="1"/>
          <dgm:bulletEnabled val="1"/>
        </dgm:presLayoutVars>
      </dgm:prSet>
      <dgm:spPr/>
      <dgm:t>
        <a:bodyPr/>
        <a:lstStyle/>
        <a:p>
          <a:endParaRPr lang="fr-FR"/>
        </a:p>
      </dgm:t>
    </dgm:pt>
    <dgm:pt modelId="{C4C729DF-7AD4-46EE-B2A8-32A5D0E7E4CE}" type="pres">
      <dgm:prSet presAssocID="{76838BC4-E4AA-4C42-BEEA-C6E179ACF06B}" presName="Childtext1" presStyleLbl="revTx" presStyleIdx="1" presStyleCnt="3">
        <dgm:presLayoutVars>
          <dgm:chMax val="0"/>
          <dgm:chPref val="0"/>
          <dgm:bulletEnabled val="1"/>
        </dgm:presLayoutVars>
      </dgm:prSet>
      <dgm:spPr/>
    </dgm:pt>
    <dgm:pt modelId="{7FF35CC5-4FC0-4A24-A451-9B0F3EC1993F}" type="pres">
      <dgm:prSet presAssocID="{76838BC4-E4AA-4C42-BEEA-C6E179ACF06B}" presName="BalanceSpacing" presStyleCnt="0"/>
      <dgm:spPr/>
    </dgm:pt>
    <dgm:pt modelId="{00CF89FD-5E64-4814-8B3F-4CA4D29D72E1}" type="pres">
      <dgm:prSet presAssocID="{76838BC4-E4AA-4C42-BEEA-C6E179ACF06B}" presName="BalanceSpacing1" presStyleCnt="0"/>
      <dgm:spPr/>
    </dgm:pt>
    <dgm:pt modelId="{5156FA01-A31E-490E-8502-17CF883877EA}" type="pres">
      <dgm:prSet presAssocID="{23950DBE-F96E-49F9-A697-42CCC731C97A}" presName="Accent1Text" presStyleLbl="node1" presStyleIdx="3" presStyleCnt="6" custScaleX="105235" custScaleY="94694" custLinFactX="21703" custLinFactNeighborX="100000" custLinFactNeighborY="5218"/>
      <dgm:spPr/>
      <dgm:t>
        <a:bodyPr/>
        <a:lstStyle/>
        <a:p>
          <a:endParaRPr lang="fr-FR"/>
        </a:p>
      </dgm:t>
    </dgm:pt>
    <dgm:pt modelId="{6EF76410-632A-4CEC-BBF6-6F04137F72E6}" type="pres">
      <dgm:prSet presAssocID="{23950DBE-F96E-49F9-A697-42CCC731C97A}" presName="spaceBetweenRectangles" presStyleCnt="0"/>
      <dgm:spPr/>
    </dgm:pt>
    <dgm:pt modelId="{F0DB39F5-8FCB-478D-985C-E1CAC3F5A1E7}" type="pres">
      <dgm:prSet presAssocID="{B70E60B1-B581-4BF9-BD98-3BE8C158741E}" presName="composite" presStyleCnt="0"/>
      <dgm:spPr/>
    </dgm:pt>
    <dgm:pt modelId="{001CD583-2940-49B6-9C78-B9DA598A8266}" type="pres">
      <dgm:prSet presAssocID="{B70E60B1-B581-4BF9-BD98-3BE8C158741E}" presName="Parent1" presStyleLbl="node1" presStyleIdx="4" presStyleCnt="6" custScaleX="96966" custScaleY="89727" custLinFactNeighborX="-15389" custLinFactNeighborY="-1384">
        <dgm:presLayoutVars>
          <dgm:chMax val="1"/>
          <dgm:chPref val="1"/>
          <dgm:bulletEnabled val="1"/>
        </dgm:presLayoutVars>
      </dgm:prSet>
      <dgm:spPr/>
      <dgm:t>
        <a:bodyPr/>
        <a:lstStyle/>
        <a:p>
          <a:endParaRPr lang="fr-FR"/>
        </a:p>
      </dgm:t>
    </dgm:pt>
    <dgm:pt modelId="{FC4245E0-8885-4112-87C5-4DCD79B10F9E}" type="pres">
      <dgm:prSet presAssocID="{B70E60B1-B581-4BF9-BD98-3BE8C158741E}" presName="Childtext1" presStyleLbl="revTx" presStyleIdx="2" presStyleCnt="3">
        <dgm:presLayoutVars>
          <dgm:chMax val="0"/>
          <dgm:chPref val="0"/>
          <dgm:bulletEnabled val="1"/>
        </dgm:presLayoutVars>
      </dgm:prSet>
      <dgm:spPr/>
    </dgm:pt>
    <dgm:pt modelId="{22285623-58D6-40F8-888A-3572CCC4C418}" type="pres">
      <dgm:prSet presAssocID="{B70E60B1-B581-4BF9-BD98-3BE8C158741E}" presName="BalanceSpacing" presStyleCnt="0"/>
      <dgm:spPr/>
    </dgm:pt>
    <dgm:pt modelId="{8ED27BB6-7713-4A82-AB18-6B26C8B61A4C}" type="pres">
      <dgm:prSet presAssocID="{B70E60B1-B581-4BF9-BD98-3BE8C158741E}" presName="BalanceSpacing1" presStyleCnt="0"/>
      <dgm:spPr/>
    </dgm:pt>
    <dgm:pt modelId="{B8BDAD49-0D81-4BE1-A492-CD246C028284}" type="pres">
      <dgm:prSet presAssocID="{74BCD322-154F-453D-9139-3444E52C0486}" presName="Accent1Text" presStyleLbl="node1" presStyleIdx="5" presStyleCnt="6" custScaleX="109309" custLinFactNeighborX="-24018" custLinFactNeighborY="324"/>
      <dgm:spPr/>
      <dgm:t>
        <a:bodyPr/>
        <a:lstStyle/>
        <a:p>
          <a:endParaRPr lang="fr-FR"/>
        </a:p>
      </dgm:t>
    </dgm:pt>
  </dgm:ptLst>
  <dgm:cxnLst>
    <dgm:cxn modelId="{0F6B6DBD-94AD-4D70-BAC9-860DABDBE29A}" type="presOf" srcId="{23950DBE-F96E-49F9-A697-42CCC731C97A}" destId="{5156FA01-A31E-490E-8502-17CF883877EA}" srcOrd="0" destOrd="0" presId="urn:microsoft.com/office/officeart/2008/layout/AlternatingHexagons"/>
    <dgm:cxn modelId="{4CC4B345-40D0-49F3-A3B2-893C6EE4368E}" srcId="{31BE62F3-A2C5-4099-B71F-E7ECB8348D0C}" destId="{4540F08E-FF54-4073-9CC9-CAAD93599D35}" srcOrd="0" destOrd="0" parTransId="{3E77ED7D-4803-4122-BEBB-7A8E8399C112}" sibTransId="{ADAD6DFB-2C4D-4082-B325-5424F659710B}"/>
    <dgm:cxn modelId="{517B7DD0-C474-4EED-A98D-3BEBFF2FA01B}" srcId="{BF066393-3962-4AB8-9551-00D8B268AEF7}" destId="{B70E60B1-B581-4BF9-BD98-3BE8C158741E}" srcOrd="2" destOrd="0" parTransId="{CD9836DF-5E30-4F3F-A0F5-92B86C12F31A}" sibTransId="{74BCD322-154F-453D-9139-3444E52C0486}"/>
    <dgm:cxn modelId="{532974B8-260B-4990-ADE7-9798BE490F69}" srcId="{BF066393-3962-4AB8-9551-00D8B268AEF7}" destId="{76838BC4-E4AA-4C42-BEEA-C6E179ACF06B}" srcOrd="1" destOrd="0" parTransId="{77DF1019-BC1D-471E-9DD7-DA8CA9CDB3E2}" sibTransId="{23950DBE-F96E-49F9-A697-42CCC731C97A}"/>
    <dgm:cxn modelId="{682023F9-A865-4BF2-AF60-B7D324A0058A}" type="presOf" srcId="{76838BC4-E4AA-4C42-BEEA-C6E179ACF06B}" destId="{8FBE1A92-F4A4-4E7E-B0F7-2FBE004B3874}" srcOrd="0" destOrd="0" presId="urn:microsoft.com/office/officeart/2008/layout/AlternatingHexagons"/>
    <dgm:cxn modelId="{E86CF422-776E-4A08-8D1F-388D0322CA7E}" type="presOf" srcId="{B70E60B1-B581-4BF9-BD98-3BE8C158741E}" destId="{001CD583-2940-49B6-9C78-B9DA598A8266}" srcOrd="0" destOrd="0" presId="urn:microsoft.com/office/officeart/2008/layout/AlternatingHexagons"/>
    <dgm:cxn modelId="{64FE2A70-F6EE-4D4F-8EFE-615A32E8B1B4}" type="presOf" srcId="{74BCD322-154F-453D-9139-3444E52C0486}" destId="{B8BDAD49-0D81-4BE1-A492-CD246C028284}" srcOrd="0" destOrd="0" presId="urn:microsoft.com/office/officeart/2008/layout/AlternatingHexagons"/>
    <dgm:cxn modelId="{1965BD8F-0257-4DDE-BCCC-723D414CB4FA}" type="presOf" srcId="{64EFEC80-A956-41C2-8F1C-41426D102A17}" destId="{37279873-5D97-44AD-945A-E733DE7171C3}" srcOrd="0" destOrd="0" presId="urn:microsoft.com/office/officeart/2008/layout/AlternatingHexagons"/>
    <dgm:cxn modelId="{9DDE97FD-C1BD-47E9-A6AD-06D837E9299E}" type="presOf" srcId="{4540F08E-FF54-4073-9CC9-CAAD93599D35}" destId="{1058587E-FC05-43DF-8CE0-303386794970}" srcOrd="0" destOrd="0" presId="urn:microsoft.com/office/officeart/2008/layout/AlternatingHexagons"/>
    <dgm:cxn modelId="{1E5CDB39-B701-4F7E-932A-372D804F4AF1}" type="presOf" srcId="{31BE62F3-A2C5-4099-B71F-E7ECB8348D0C}" destId="{8007931E-EB99-4C11-9807-161F962C2C06}" srcOrd="0" destOrd="0" presId="urn:microsoft.com/office/officeart/2008/layout/AlternatingHexagons"/>
    <dgm:cxn modelId="{3960D354-78E8-4FE0-ABD0-535F2483808D}" srcId="{BF066393-3962-4AB8-9551-00D8B268AEF7}" destId="{31BE62F3-A2C5-4099-B71F-E7ECB8348D0C}" srcOrd="0" destOrd="0" parTransId="{BF72293D-6DF8-4257-8871-F0208DAE384D}" sibTransId="{64EFEC80-A956-41C2-8F1C-41426D102A17}"/>
    <dgm:cxn modelId="{9404ECA0-42D6-4C3B-B908-70B7093F0F88}" type="presOf" srcId="{BF066393-3962-4AB8-9551-00D8B268AEF7}" destId="{6B90B189-26B9-4A7A-A1CD-470644799978}" srcOrd="0" destOrd="0" presId="urn:microsoft.com/office/officeart/2008/layout/AlternatingHexagons"/>
    <dgm:cxn modelId="{746DDC84-32D3-4B4A-9F77-2861AC88556C}" type="presParOf" srcId="{6B90B189-26B9-4A7A-A1CD-470644799978}" destId="{D2FC5919-3502-48A9-AF70-8FE267FA92EC}" srcOrd="0" destOrd="0" presId="urn:microsoft.com/office/officeart/2008/layout/AlternatingHexagons"/>
    <dgm:cxn modelId="{D2CAA55B-B492-4A82-9248-4370A705B642}" type="presParOf" srcId="{D2FC5919-3502-48A9-AF70-8FE267FA92EC}" destId="{8007931E-EB99-4C11-9807-161F962C2C06}" srcOrd="0" destOrd="0" presId="urn:microsoft.com/office/officeart/2008/layout/AlternatingHexagons"/>
    <dgm:cxn modelId="{BB08D883-BC97-4BC0-9571-D76A452AF4B8}" type="presParOf" srcId="{D2FC5919-3502-48A9-AF70-8FE267FA92EC}" destId="{1058587E-FC05-43DF-8CE0-303386794970}" srcOrd="1" destOrd="0" presId="urn:microsoft.com/office/officeart/2008/layout/AlternatingHexagons"/>
    <dgm:cxn modelId="{32FF5EA2-EEA8-410B-AE37-A56BEEEEB8D5}" type="presParOf" srcId="{D2FC5919-3502-48A9-AF70-8FE267FA92EC}" destId="{8D3BF721-19AA-4930-A039-E27190068C4E}" srcOrd="2" destOrd="0" presId="urn:microsoft.com/office/officeart/2008/layout/AlternatingHexagons"/>
    <dgm:cxn modelId="{E6BB65EC-A0AB-4786-9C17-14C1FA6DCD3D}" type="presParOf" srcId="{D2FC5919-3502-48A9-AF70-8FE267FA92EC}" destId="{52C7AF68-3976-4364-8574-E4ED5F1FD4C1}" srcOrd="3" destOrd="0" presId="urn:microsoft.com/office/officeart/2008/layout/AlternatingHexagons"/>
    <dgm:cxn modelId="{4BC2BD34-DF00-433F-BD04-49442F4A4D10}" type="presParOf" srcId="{D2FC5919-3502-48A9-AF70-8FE267FA92EC}" destId="{37279873-5D97-44AD-945A-E733DE7171C3}" srcOrd="4" destOrd="0" presId="urn:microsoft.com/office/officeart/2008/layout/AlternatingHexagons"/>
    <dgm:cxn modelId="{17B033D1-6D7D-474B-98A4-6CEB8BB6C2F6}" type="presParOf" srcId="{6B90B189-26B9-4A7A-A1CD-470644799978}" destId="{EDE67E15-2F29-42B1-B160-EA291B034089}" srcOrd="1" destOrd="0" presId="urn:microsoft.com/office/officeart/2008/layout/AlternatingHexagons"/>
    <dgm:cxn modelId="{574C725E-45E1-4FED-B9F5-318ECFC5E452}" type="presParOf" srcId="{6B90B189-26B9-4A7A-A1CD-470644799978}" destId="{5CE98E8B-38EE-45C7-A19E-4B64F1440DDB}" srcOrd="2" destOrd="0" presId="urn:microsoft.com/office/officeart/2008/layout/AlternatingHexagons"/>
    <dgm:cxn modelId="{9BC3C4FB-0022-4F05-B25D-2F26143AF317}" type="presParOf" srcId="{5CE98E8B-38EE-45C7-A19E-4B64F1440DDB}" destId="{8FBE1A92-F4A4-4E7E-B0F7-2FBE004B3874}" srcOrd="0" destOrd="0" presId="urn:microsoft.com/office/officeart/2008/layout/AlternatingHexagons"/>
    <dgm:cxn modelId="{3FA441E9-88F6-4239-B5F2-630CC32EFF5B}" type="presParOf" srcId="{5CE98E8B-38EE-45C7-A19E-4B64F1440DDB}" destId="{C4C729DF-7AD4-46EE-B2A8-32A5D0E7E4CE}" srcOrd="1" destOrd="0" presId="urn:microsoft.com/office/officeart/2008/layout/AlternatingHexagons"/>
    <dgm:cxn modelId="{615ABD5E-B7FB-45BD-AF57-AFB9A63EAB65}" type="presParOf" srcId="{5CE98E8B-38EE-45C7-A19E-4B64F1440DDB}" destId="{7FF35CC5-4FC0-4A24-A451-9B0F3EC1993F}" srcOrd="2" destOrd="0" presId="urn:microsoft.com/office/officeart/2008/layout/AlternatingHexagons"/>
    <dgm:cxn modelId="{83270137-0082-4E4F-BC5E-A210B3C15297}" type="presParOf" srcId="{5CE98E8B-38EE-45C7-A19E-4B64F1440DDB}" destId="{00CF89FD-5E64-4814-8B3F-4CA4D29D72E1}" srcOrd="3" destOrd="0" presId="urn:microsoft.com/office/officeart/2008/layout/AlternatingHexagons"/>
    <dgm:cxn modelId="{A6FBD768-1151-4F6B-9842-513CD745E5E5}" type="presParOf" srcId="{5CE98E8B-38EE-45C7-A19E-4B64F1440DDB}" destId="{5156FA01-A31E-490E-8502-17CF883877EA}" srcOrd="4" destOrd="0" presId="urn:microsoft.com/office/officeart/2008/layout/AlternatingHexagons"/>
    <dgm:cxn modelId="{A3DF80D4-A6A9-47F9-8700-9E6AB1AD5F6A}" type="presParOf" srcId="{6B90B189-26B9-4A7A-A1CD-470644799978}" destId="{6EF76410-632A-4CEC-BBF6-6F04137F72E6}" srcOrd="3" destOrd="0" presId="urn:microsoft.com/office/officeart/2008/layout/AlternatingHexagons"/>
    <dgm:cxn modelId="{C7E1CAED-8D54-4CE6-9FCD-C8BD9B619B26}" type="presParOf" srcId="{6B90B189-26B9-4A7A-A1CD-470644799978}" destId="{F0DB39F5-8FCB-478D-985C-E1CAC3F5A1E7}" srcOrd="4" destOrd="0" presId="urn:microsoft.com/office/officeart/2008/layout/AlternatingHexagons"/>
    <dgm:cxn modelId="{6C250A63-EAD0-4C2B-ABD3-666FB2F3DD26}" type="presParOf" srcId="{F0DB39F5-8FCB-478D-985C-E1CAC3F5A1E7}" destId="{001CD583-2940-49B6-9C78-B9DA598A8266}" srcOrd="0" destOrd="0" presId="urn:microsoft.com/office/officeart/2008/layout/AlternatingHexagons"/>
    <dgm:cxn modelId="{150DB75E-E560-45C6-B924-1C5458B3FBAF}" type="presParOf" srcId="{F0DB39F5-8FCB-478D-985C-E1CAC3F5A1E7}" destId="{FC4245E0-8885-4112-87C5-4DCD79B10F9E}" srcOrd="1" destOrd="0" presId="urn:microsoft.com/office/officeart/2008/layout/AlternatingHexagons"/>
    <dgm:cxn modelId="{2778BB76-2A70-4F60-81CA-EFCD6F3105B7}" type="presParOf" srcId="{F0DB39F5-8FCB-478D-985C-E1CAC3F5A1E7}" destId="{22285623-58D6-40F8-888A-3572CCC4C418}" srcOrd="2" destOrd="0" presId="urn:microsoft.com/office/officeart/2008/layout/AlternatingHexagons"/>
    <dgm:cxn modelId="{6ADE9377-F92D-4985-ACCB-328D067A9A5F}" type="presParOf" srcId="{F0DB39F5-8FCB-478D-985C-E1CAC3F5A1E7}" destId="{8ED27BB6-7713-4A82-AB18-6B26C8B61A4C}" srcOrd="3" destOrd="0" presId="urn:microsoft.com/office/officeart/2008/layout/AlternatingHexagons"/>
    <dgm:cxn modelId="{FA630B70-F447-4201-AC56-4B619F5C9DD1}" type="presParOf" srcId="{F0DB39F5-8FCB-478D-985C-E1CAC3F5A1E7}" destId="{B8BDAD49-0D81-4BE1-A492-CD246C028284}" srcOrd="4" destOrd="0" presId="urn:microsoft.com/office/officeart/2008/layout/AlternatingHexagons"/>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07/02</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Journée de réflexion dans les  LP</a:t>
          </a:r>
        </a:p>
        <a:p>
          <a:r>
            <a:rPr lang="fr-FR" dirty="0" smtClean="0"/>
            <a:t>Mars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52F4765D-256E-4A40-8BC1-0E2A1EC4B25F}" type="presOf" srcId="{626A7C2F-FCB7-421A-9A27-B63A0E06730A}" destId="{421A11B8-6FE0-4372-8F6A-29A9406CFD66}" srcOrd="0" destOrd="0" presId="urn:microsoft.com/office/officeart/2005/8/layout/cycle2"/>
    <dgm:cxn modelId="{E7E4B6A4-48C0-4529-84EF-F56120A03F86}" type="presOf" srcId="{547B4106-D84C-4524-B2F9-ECC14C26C112}" destId="{F462E3E7-8F1D-407F-88D0-9EAD6DD77495}" srcOrd="0" destOrd="0" presId="urn:microsoft.com/office/officeart/2005/8/layout/cycle2"/>
    <dgm:cxn modelId="{BDB7E94E-1348-4C3E-B8FE-4A6ADEEBD3D5}" srcId="{547B4106-D84C-4524-B2F9-ECC14C26C112}" destId="{626A7C2F-FCB7-421A-9A27-B63A0E06730A}" srcOrd="1" destOrd="0" parTransId="{3D56AD5D-AFBF-4E54-A286-F17ECFAC5BAD}" sibTransId="{4E7C15FF-8D6D-45E2-94F3-626257425325}"/>
    <dgm:cxn modelId="{4076D591-9B54-449E-878C-4F441CFCEB13}" type="presOf" srcId="{4E7C15FF-8D6D-45E2-94F3-626257425325}" destId="{1AEE4C4D-87EA-4CFB-BB68-D3F1E04CB961}" srcOrd="1" destOrd="0" presId="urn:microsoft.com/office/officeart/2005/8/layout/cycle2"/>
    <dgm:cxn modelId="{F6EBFD9A-9140-4729-9786-2ACD7C109AE7}" type="presOf" srcId="{089E3138-88EA-450D-A2A8-687FB4CF3693}" destId="{57F00199-489F-4081-9CF7-97E6F9086E18}" srcOrd="0" destOrd="0" presId="urn:microsoft.com/office/officeart/2005/8/layout/cycle2"/>
    <dgm:cxn modelId="{C17BDB4C-8D3D-4144-9FB7-5090E7381843}" srcId="{547B4106-D84C-4524-B2F9-ECC14C26C112}" destId="{B630E4BA-985D-4D8C-A48E-D3C2F039E979}" srcOrd="0" destOrd="0" parTransId="{464C544D-C97A-48B4-8BEF-51DCA7BB75DE}" sibTransId="{089E3138-88EA-450D-A2A8-687FB4CF3693}"/>
    <dgm:cxn modelId="{FD749DB2-819A-4360-91D8-293907D9EE71}" type="presOf" srcId="{4E7C15FF-8D6D-45E2-94F3-626257425325}" destId="{27FB341F-6F91-496E-B41B-F6EB94E0F1F1}" srcOrd="0" destOrd="0" presId="urn:microsoft.com/office/officeart/2005/8/layout/cycle2"/>
    <dgm:cxn modelId="{18AA0D92-BED4-4C32-A5EB-067661B8BB2B}" type="presOf" srcId="{089E3138-88EA-450D-A2A8-687FB4CF3693}" destId="{03D118C7-D3C2-407D-9C4C-8DB46191E146}" srcOrd="1" destOrd="0" presId="urn:microsoft.com/office/officeart/2005/8/layout/cycle2"/>
    <dgm:cxn modelId="{DCA27CBA-4302-4DD1-B09A-D0296A665524}" type="presOf" srcId="{B630E4BA-985D-4D8C-A48E-D3C2F039E979}" destId="{C0024D68-8427-4035-B652-A05C36ECA4FC}" srcOrd="0" destOrd="0" presId="urn:microsoft.com/office/officeart/2005/8/layout/cycle2"/>
    <dgm:cxn modelId="{17F52EC2-9FCD-4A7F-9949-AF91E080D92C}" type="presParOf" srcId="{F462E3E7-8F1D-407F-88D0-9EAD6DD77495}" destId="{C0024D68-8427-4035-B652-A05C36ECA4FC}" srcOrd="0" destOrd="0" presId="urn:microsoft.com/office/officeart/2005/8/layout/cycle2"/>
    <dgm:cxn modelId="{7D9DF5CE-CE3C-4176-AF5B-A209E33FBD0F}" type="presParOf" srcId="{F462E3E7-8F1D-407F-88D0-9EAD6DD77495}" destId="{57F00199-489F-4081-9CF7-97E6F9086E18}" srcOrd="1" destOrd="0" presId="urn:microsoft.com/office/officeart/2005/8/layout/cycle2"/>
    <dgm:cxn modelId="{EB4251F2-526F-412C-99F5-B37660362DB6}" type="presParOf" srcId="{57F00199-489F-4081-9CF7-97E6F9086E18}" destId="{03D118C7-D3C2-407D-9C4C-8DB46191E146}" srcOrd="0" destOrd="0" presId="urn:microsoft.com/office/officeart/2005/8/layout/cycle2"/>
    <dgm:cxn modelId="{CB0A2E6D-7E8A-48D6-822C-F546F8D692A1}" type="presParOf" srcId="{F462E3E7-8F1D-407F-88D0-9EAD6DD77495}" destId="{421A11B8-6FE0-4372-8F6A-29A9406CFD66}" srcOrd="2" destOrd="0" presId="urn:microsoft.com/office/officeart/2005/8/layout/cycle2"/>
    <dgm:cxn modelId="{64F66189-9CA0-4A8B-9709-085C0EA6F71D}" type="presParOf" srcId="{F462E3E7-8F1D-407F-88D0-9EAD6DD77495}" destId="{27FB341F-6F91-496E-B41B-F6EB94E0F1F1}" srcOrd="3" destOrd="0" presId="urn:microsoft.com/office/officeart/2005/8/layout/cycle2"/>
    <dgm:cxn modelId="{B481A31B-6C43-4295-8052-F359BCC5B23A}"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07/02</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Journée de réflexion dans les  LP</a:t>
          </a:r>
        </a:p>
        <a:p>
          <a:r>
            <a:rPr lang="fr-FR" dirty="0" smtClean="0"/>
            <a:t>Mars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BDB7E94E-1348-4C3E-B8FE-4A6ADEEBD3D5}" srcId="{547B4106-D84C-4524-B2F9-ECC14C26C112}" destId="{626A7C2F-FCB7-421A-9A27-B63A0E06730A}" srcOrd="1" destOrd="0" parTransId="{3D56AD5D-AFBF-4E54-A286-F17ECFAC5BAD}" sibTransId="{4E7C15FF-8D6D-45E2-94F3-626257425325}"/>
    <dgm:cxn modelId="{D25D0348-9E03-448B-8C30-2C26A135C94C}" type="presOf" srcId="{4E7C15FF-8D6D-45E2-94F3-626257425325}" destId="{27FB341F-6F91-496E-B41B-F6EB94E0F1F1}" srcOrd="0" destOrd="0" presId="urn:microsoft.com/office/officeart/2005/8/layout/cycle2"/>
    <dgm:cxn modelId="{8BC5CA88-016A-4542-B764-810F322AC145}" type="presOf" srcId="{626A7C2F-FCB7-421A-9A27-B63A0E06730A}" destId="{421A11B8-6FE0-4372-8F6A-29A9406CFD66}" srcOrd="0" destOrd="0" presId="urn:microsoft.com/office/officeart/2005/8/layout/cycle2"/>
    <dgm:cxn modelId="{7E9C4860-9720-4A6F-8BB6-A5B32B367179}" type="presOf" srcId="{B630E4BA-985D-4D8C-A48E-D3C2F039E979}" destId="{C0024D68-8427-4035-B652-A05C36ECA4FC}" srcOrd="0" destOrd="0" presId="urn:microsoft.com/office/officeart/2005/8/layout/cycle2"/>
    <dgm:cxn modelId="{C17BDB4C-8D3D-4144-9FB7-5090E7381843}" srcId="{547B4106-D84C-4524-B2F9-ECC14C26C112}" destId="{B630E4BA-985D-4D8C-A48E-D3C2F039E979}" srcOrd="0" destOrd="0" parTransId="{464C544D-C97A-48B4-8BEF-51DCA7BB75DE}" sibTransId="{089E3138-88EA-450D-A2A8-687FB4CF3693}"/>
    <dgm:cxn modelId="{BD363A5F-CBC5-4FD2-8A8F-B54C17AE8E57}" type="presOf" srcId="{089E3138-88EA-450D-A2A8-687FB4CF3693}" destId="{03D118C7-D3C2-407D-9C4C-8DB46191E146}" srcOrd="1" destOrd="0" presId="urn:microsoft.com/office/officeart/2005/8/layout/cycle2"/>
    <dgm:cxn modelId="{C6B23230-1B97-4EFF-8AEA-7969425FD8A5}" type="presOf" srcId="{4E7C15FF-8D6D-45E2-94F3-626257425325}" destId="{1AEE4C4D-87EA-4CFB-BB68-D3F1E04CB961}" srcOrd="1" destOrd="0" presId="urn:microsoft.com/office/officeart/2005/8/layout/cycle2"/>
    <dgm:cxn modelId="{5DD7B45F-51A6-4331-91A5-DDD67A073D14}" type="presOf" srcId="{089E3138-88EA-450D-A2A8-687FB4CF3693}" destId="{57F00199-489F-4081-9CF7-97E6F9086E18}" srcOrd="0" destOrd="0" presId="urn:microsoft.com/office/officeart/2005/8/layout/cycle2"/>
    <dgm:cxn modelId="{757046C7-8F42-44C2-8B45-56DCFA90B574}" type="presOf" srcId="{547B4106-D84C-4524-B2F9-ECC14C26C112}" destId="{F462E3E7-8F1D-407F-88D0-9EAD6DD77495}" srcOrd="0" destOrd="0" presId="urn:microsoft.com/office/officeart/2005/8/layout/cycle2"/>
    <dgm:cxn modelId="{18C3A0D0-28B1-4C8E-878F-BEF003626B2D}" type="presParOf" srcId="{F462E3E7-8F1D-407F-88D0-9EAD6DD77495}" destId="{C0024D68-8427-4035-B652-A05C36ECA4FC}" srcOrd="0" destOrd="0" presId="urn:microsoft.com/office/officeart/2005/8/layout/cycle2"/>
    <dgm:cxn modelId="{D63A9C67-7BB6-40D2-BE52-CD6EF7ED30EE}" type="presParOf" srcId="{F462E3E7-8F1D-407F-88D0-9EAD6DD77495}" destId="{57F00199-489F-4081-9CF7-97E6F9086E18}" srcOrd="1" destOrd="0" presId="urn:microsoft.com/office/officeart/2005/8/layout/cycle2"/>
    <dgm:cxn modelId="{F9694DDA-FC03-4DD6-A419-B426DF6C50C2}" type="presParOf" srcId="{57F00199-489F-4081-9CF7-97E6F9086E18}" destId="{03D118C7-D3C2-407D-9C4C-8DB46191E146}" srcOrd="0" destOrd="0" presId="urn:microsoft.com/office/officeart/2005/8/layout/cycle2"/>
    <dgm:cxn modelId="{381FB3F1-9057-423F-985B-B70C2CD6578F}" type="presParOf" srcId="{F462E3E7-8F1D-407F-88D0-9EAD6DD77495}" destId="{421A11B8-6FE0-4372-8F6A-29A9406CFD66}" srcOrd="2" destOrd="0" presId="urn:microsoft.com/office/officeart/2005/8/layout/cycle2"/>
    <dgm:cxn modelId="{A065B00B-AA9D-4FAE-AF34-45386CA92E81}" type="presParOf" srcId="{F462E3E7-8F1D-407F-88D0-9EAD6DD77495}" destId="{27FB341F-6F91-496E-B41B-F6EB94E0F1F1}" srcOrd="3" destOrd="0" presId="urn:microsoft.com/office/officeart/2005/8/layout/cycle2"/>
    <dgm:cxn modelId="{ECA7B25E-452F-4606-AEBD-7452AB6453F7}"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AE98B4-BE61-5E41-9F1F-610AFE5A4825}" type="doc">
      <dgm:prSet loTypeId="urn:microsoft.com/office/officeart/2009/3/layout/RandomtoResultProcess" loCatId="" qsTypeId="urn:microsoft.com/office/officeart/2005/8/quickstyle/simple1" qsCatId="simple" csTypeId="urn:microsoft.com/office/officeart/2005/8/colors/colorful1#2" csCatId="colorful" phldr="1"/>
      <dgm:spPr/>
      <dgm:t>
        <a:bodyPr/>
        <a:lstStyle/>
        <a:p>
          <a:endParaRPr lang="fr-FR"/>
        </a:p>
      </dgm:t>
    </dgm:pt>
    <dgm:pt modelId="{77E6E84F-0C45-2E49-9A5B-0EE178777816}">
      <dgm:prSet phldrT="[Texte]" custT="1"/>
      <dgm:spPr>
        <a:gradFill flip="none" rotWithShape="1">
          <a:gsLst>
            <a:gs pos="0">
              <a:schemeClr val="accent1">
                <a:lumMod val="40000"/>
                <a:lumOff val="60000"/>
              </a:schemeClr>
            </a:gs>
            <a:gs pos="75000">
              <a:schemeClr val="accent1">
                <a:lumMod val="95000"/>
                <a:lumOff val="5000"/>
              </a:schemeClr>
            </a:gs>
            <a:gs pos="100000">
              <a:schemeClr val="accent1">
                <a:lumMod val="60000"/>
              </a:schemeClr>
            </a:gs>
          </a:gsLst>
          <a:path path="circle">
            <a:fillToRect l="50000" t="130000" r="50000" b="-30000"/>
          </a:path>
          <a:tileRect/>
        </a:gradFill>
        <a:ln w="19050"/>
        <a:effectLst>
          <a:outerShdw blurRad="50800" dist="50800" dir="5400000" algn="ctr" rotWithShape="0">
            <a:srgbClr val="000000">
              <a:alpha val="57000"/>
            </a:srgbClr>
          </a:outerShdw>
        </a:effectLst>
      </dgm:spPr>
      <dgm:t>
        <a:bodyPr/>
        <a:lstStyle/>
        <a:p>
          <a:r>
            <a:rPr lang="fr-FR" sz="2000" b="1" dirty="0">
              <a:solidFill>
                <a:schemeClr val="bg1"/>
              </a:solidFill>
              <a:latin typeface="Arial" panose="020B0604020202020204" pitchFamily="34" charset="0"/>
              <a:cs typeface="Arial" panose="020B0604020202020204" pitchFamily="34" charset="0"/>
            </a:rPr>
            <a:t> ORAL EN TERMINALE </a:t>
          </a:r>
          <a:r>
            <a:rPr lang="fr-FR" sz="2000" b="0" dirty="0">
              <a:solidFill>
                <a:schemeClr val="bg1"/>
              </a:solidFill>
              <a:latin typeface="Arial" panose="020B0604020202020204" pitchFamily="34" charset="0"/>
              <a:cs typeface="Arial" panose="020B0604020202020204" pitchFamily="34" charset="0"/>
            </a:rPr>
            <a:t>CAP ou BAC PRO</a:t>
          </a:r>
        </a:p>
      </dgm:t>
    </dgm:pt>
    <dgm:pt modelId="{EFB799C6-5465-8940-8386-CD5FDB71599A}" type="parTrans" cxnId="{1413C4BA-30E1-AB4C-B31D-25D452F9C150}">
      <dgm:prSet/>
      <dgm:spPr/>
      <dgm:t>
        <a:bodyPr/>
        <a:lstStyle/>
        <a:p>
          <a:endParaRPr lang="fr-FR"/>
        </a:p>
      </dgm:t>
    </dgm:pt>
    <dgm:pt modelId="{5DF83F55-8F35-2143-9237-CB6912A9C5F2}" type="sibTrans" cxnId="{1413C4BA-30E1-AB4C-B31D-25D452F9C150}">
      <dgm:prSet/>
      <dgm:spPr/>
      <dgm:t>
        <a:bodyPr/>
        <a:lstStyle/>
        <a:p>
          <a:endParaRPr lang="fr-FR"/>
        </a:p>
      </dgm:t>
    </dgm:pt>
    <dgm:pt modelId="{10D0A130-9523-C24B-B8D2-DF653AB53AEF}">
      <dgm:prSet phldrT="[Texte]"/>
      <dgm:spPr/>
      <dgm:t>
        <a:bodyPr/>
        <a:lstStyle/>
        <a:p>
          <a:endParaRPr lang="fr-FR" dirty="0">
            <a:latin typeface="Arial" panose="020B0604020202020204" pitchFamily="34" charset="0"/>
            <a:cs typeface="Arial" panose="020B0604020202020204" pitchFamily="34" charset="0"/>
          </a:endParaRPr>
        </a:p>
      </dgm:t>
    </dgm:pt>
    <dgm:pt modelId="{67EC4553-D03F-3842-9F7B-3EF8A0D00461}" type="sibTrans" cxnId="{6B79D35A-1A8F-A14E-A777-E7ECFB93A25C}">
      <dgm:prSet/>
      <dgm:spPr/>
      <dgm:t>
        <a:bodyPr/>
        <a:lstStyle/>
        <a:p>
          <a:endParaRPr lang="fr-FR"/>
        </a:p>
      </dgm:t>
    </dgm:pt>
    <dgm:pt modelId="{922A86C3-184E-9B48-9E1E-97490B17506D}" type="parTrans" cxnId="{6B79D35A-1A8F-A14E-A777-E7ECFB93A25C}">
      <dgm:prSet/>
      <dgm:spPr/>
      <dgm:t>
        <a:bodyPr/>
        <a:lstStyle/>
        <a:p>
          <a:endParaRPr lang="fr-FR"/>
        </a:p>
      </dgm:t>
    </dgm:pt>
    <dgm:pt modelId="{F4182145-ACED-1940-9DE9-2D98F66CF4B1}">
      <dgm:prSet/>
      <dgm:spPr/>
      <dgm:t>
        <a:bodyPr/>
        <a:lstStyle/>
        <a:p>
          <a:endParaRPr lang="fr-FR" b="1" dirty="0"/>
        </a:p>
      </dgm:t>
    </dgm:pt>
    <dgm:pt modelId="{D03D1B99-8213-3143-B961-062AD64AC535}" type="sibTrans" cxnId="{5E0F8736-E5A1-5C4D-B1E8-693D9E4ECA80}">
      <dgm:prSet/>
      <dgm:spPr/>
      <dgm:t>
        <a:bodyPr/>
        <a:lstStyle/>
        <a:p>
          <a:endParaRPr lang="fr-FR"/>
        </a:p>
      </dgm:t>
    </dgm:pt>
    <dgm:pt modelId="{1469EAD8-AC12-D84B-AE9F-93185C2E038D}" type="parTrans" cxnId="{5E0F8736-E5A1-5C4D-B1E8-693D9E4ECA80}">
      <dgm:prSet/>
      <dgm:spPr/>
      <dgm:t>
        <a:bodyPr/>
        <a:lstStyle/>
        <a:p>
          <a:endParaRPr lang="fr-FR"/>
        </a:p>
      </dgm:t>
    </dgm:pt>
    <dgm:pt modelId="{FBF63767-796B-E045-9E94-694F9B47E6B3}" type="pres">
      <dgm:prSet presAssocID="{A9AE98B4-BE61-5E41-9F1F-610AFE5A4825}" presName="Name0" presStyleCnt="0">
        <dgm:presLayoutVars>
          <dgm:dir/>
          <dgm:animOne val="branch"/>
          <dgm:animLvl val="lvl"/>
        </dgm:presLayoutVars>
      </dgm:prSet>
      <dgm:spPr/>
      <dgm:t>
        <a:bodyPr/>
        <a:lstStyle/>
        <a:p>
          <a:endParaRPr lang="fr-FR"/>
        </a:p>
      </dgm:t>
    </dgm:pt>
    <dgm:pt modelId="{53F64442-EF68-4544-AF3B-6EC7A2120382}" type="pres">
      <dgm:prSet presAssocID="{10D0A130-9523-C24B-B8D2-DF653AB53AEF}" presName="chaos" presStyleCnt="0"/>
      <dgm:spPr/>
    </dgm:pt>
    <dgm:pt modelId="{01911F53-3CAA-9448-8920-528E59AB3645}" type="pres">
      <dgm:prSet presAssocID="{10D0A130-9523-C24B-B8D2-DF653AB53AEF}" presName="parTx1" presStyleLbl="revTx" presStyleIdx="0" presStyleCnt="2" custLinFactY="-111436" custLinFactNeighborX="52568" custLinFactNeighborY="-200000"/>
      <dgm:spPr/>
      <dgm:t>
        <a:bodyPr/>
        <a:lstStyle/>
        <a:p>
          <a:endParaRPr lang="fr-FR"/>
        </a:p>
      </dgm:t>
    </dgm:pt>
    <dgm:pt modelId="{80ECE1B7-AE99-A444-BC76-EB87CD6DFDC2}" type="pres">
      <dgm:prSet presAssocID="{10D0A130-9523-C24B-B8D2-DF653AB53AEF}" presName="c1" presStyleLbl="node1" presStyleIdx="0" presStyleCnt="19" custLinFactX="600000" custLinFactY="-64089" custLinFactNeighborX="695924" custLinFactNeighborY="-100000"/>
      <dgm:spPr/>
    </dgm:pt>
    <dgm:pt modelId="{B3302D8F-DB76-EA49-BC0D-86E0B5394250}" type="pres">
      <dgm:prSet presAssocID="{10D0A130-9523-C24B-B8D2-DF653AB53AEF}" presName="c2" presStyleLbl="node1" presStyleIdx="1" presStyleCnt="19" custLinFactX="-52223" custLinFactY="-311554" custLinFactNeighborX="-100000" custLinFactNeighborY="-400000"/>
      <dgm:spPr/>
    </dgm:pt>
    <dgm:pt modelId="{B99F305C-BD75-414A-BA9B-E9EC461343AB}" type="pres">
      <dgm:prSet presAssocID="{10D0A130-9523-C24B-B8D2-DF653AB53AEF}" presName="c3" presStyleLbl="node1" presStyleIdx="2" presStyleCnt="19" custFlipVert="1" custFlipHor="1" custScaleX="76477" custScaleY="58350" custLinFactY="300000" custLinFactNeighborX="24297" custLinFactNeighborY="312417"/>
      <dgm:spPr/>
    </dgm:pt>
    <dgm:pt modelId="{855067EC-502B-3949-9547-39199BE5FBE7}" type="pres">
      <dgm:prSet presAssocID="{10D0A130-9523-C24B-B8D2-DF653AB53AEF}" presName="c4" presStyleLbl="node1" presStyleIdx="3" presStyleCnt="19" custScaleX="543431" custScaleY="517699" custLinFactX="1478712" custLinFactY="200000" custLinFactNeighborX="1500000" custLinFactNeighborY="262969"/>
      <dgm:spPr/>
    </dgm:pt>
    <dgm:pt modelId="{AEA17CBE-2A94-0945-ABC2-5632C613AA49}" type="pres">
      <dgm:prSet presAssocID="{10D0A130-9523-C24B-B8D2-DF653AB53AEF}" presName="c5" presStyleLbl="node1" presStyleIdx="4" presStyleCnt="19" custLinFactX="900000" custLinFactY="-235963" custLinFactNeighborX="938024" custLinFactNeighborY="-300000"/>
      <dgm:spPr/>
    </dgm:pt>
    <dgm:pt modelId="{A8B2CCD7-20B0-634A-9A2A-6BA683E68203}" type="pres">
      <dgm:prSet presAssocID="{10D0A130-9523-C24B-B8D2-DF653AB53AEF}" presName="c6" presStyleLbl="node1" presStyleIdx="5" presStyleCnt="19" custLinFactX="826753" custLinFactY="736731" custLinFactNeighborX="900000" custLinFactNeighborY="800000"/>
      <dgm:spPr/>
    </dgm:pt>
    <dgm:pt modelId="{4B4816C7-01D3-E145-9531-DE17AF409496}" type="pres">
      <dgm:prSet presAssocID="{10D0A130-9523-C24B-B8D2-DF653AB53AEF}" presName="c7" presStyleLbl="node1" presStyleIdx="6" presStyleCnt="19" custFlipVert="1" custFlipHor="0" custScaleX="86678" custScaleY="86947" custLinFactX="647488" custLinFactY="100000" custLinFactNeighborX="700000" custLinFactNeighborY="148978"/>
      <dgm:spPr/>
    </dgm:pt>
    <dgm:pt modelId="{DF4D7602-63DD-0A45-94DC-8315AEE24C5B}" type="pres">
      <dgm:prSet presAssocID="{10D0A130-9523-C24B-B8D2-DF653AB53AEF}" presName="c8" presStyleLbl="node1" presStyleIdx="7" presStyleCnt="19" custLinFactX="1015988" custLinFactNeighborX="1100000" custLinFactNeighborY="11565"/>
      <dgm:spPr/>
    </dgm:pt>
    <dgm:pt modelId="{D4F47841-A93D-D04E-8587-27E6180EA28C}" type="pres">
      <dgm:prSet presAssocID="{10D0A130-9523-C24B-B8D2-DF653AB53AEF}" presName="c9" presStyleLbl="node1" presStyleIdx="8" presStyleCnt="19" custLinFactX="-397051" custLinFactY="-197558" custLinFactNeighborX="-400000" custLinFactNeighborY="-200000"/>
      <dgm:spPr/>
    </dgm:pt>
    <dgm:pt modelId="{609D0E9C-D484-CD43-98A4-CE12948F0A90}" type="pres">
      <dgm:prSet presAssocID="{10D0A130-9523-C24B-B8D2-DF653AB53AEF}" presName="c10" presStyleLbl="node1" presStyleIdx="9" presStyleCnt="19" custScaleX="175593" custScaleY="154650" custLinFactX="200000" custLinFactNeighborX="207874" custLinFactNeighborY="38604"/>
      <dgm:spPr/>
    </dgm:pt>
    <dgm:pt modelId="{6073D130-00AD-A942-B17F-61EFC149A9C8}" type="pres">
      <dgm:prSet presAssocID="{10D0A130-9523-C24B-B8D2-DF653AB53AEF}" presName="c11" presStyleLbl="node1" presStyleIdx="10" presStyleCnt="19" custScaleX="169917" custScaleY="181149" custLinFactX="147458" custLinFactY="-267399" custLinFactNeighborX="200000" custLinFactNeighborY="-300000"/>
      <dgm:spPr/>
    </dgm:pt>
    <dgm:pt modelId="{B682509E-6B42-4643-B2B4-7F10D3FEED8A}" type="pres">
      <dgm:prSet presAssocID="{10D0A130-9523-C24B-B8D2-DF653AB53AEF}" presName="c12" presStyleLbl="node1" presStyleIdx="11" presStyleCnt="19" custLinFactX="405562" custLinFactY="-231914" custLinFactNeighborX="500000" custLinFactNeighborY="-300000"/>
      <dgm:spPr/>
    </dgm:pt>
    <dgm:pt modelId="{F8C7DD61-69E6-FB40-B898-AAF773953612}" type="pres">
      <dgm:prSet presAssocID="{10D0A130-9523-C24B-B8D2-DF653AB53AEF}" presName="c13" presStyleLbl="node1" presStyleIdx="12" presStyleCnt="19" custScaleX="110971" custScaleY="99779" custLinFactX="500000" custLinFactY="107530" custLinFactNeighborX="549688" custLinFactNeighborY="200000"/>
      <dgm:spPr/>
    </dgm:pt>
    <dgm:pt modelId="{C7D4B257-4D62-BF40-9691-C09171707428}" type="pres">
      <dgm:prSet presAssocID="{10D0A130-9523-C24B-B8D2-DF653AB53AEF}" presName="c14" presStyleLbl="node1" presStyleIdx="13" presStyleCnt="19" custLinFactX="1173220" custLinFactNeighborX="1200000" custLinFactNeighborY="34522"/>
      <dgm:spPr/>
    </dgm:pt>
    <dgm:pt modelId="{6EE4A85B-4780-8A4F-A700-30971FEAFE2B}" type="pres">
      <dgm:prSet presAssocID="{10D0A130-9523-C24B-B8D2-DF653AB53AEF}" presName="c15" presStyleLbl="node1" presStyleIdx="14" presStyleCnt="19" custLinFactX="-162118" custLinFactY="100000" custLinFactNeighborX="-200000" custLinFactNeighborY="135317"/>
      <dgm:spPr/>
    </dgm:pt>
    <dgm:pt modelId="{CBAD8C0C-341F-804C-86DF-6D6186CE52C7}" type="pres">
      <dgm:prSet presAssocID="{10D0A130-9523-C24B-B8D2-DF653AB53AEF}" presName="c16" presStyleLbl="node1" presStyleIdx="15" presStyleCnt="19" custLinFactX="1191662" custLinFactY="-400000" custLinFactNeighborX="1200000" custLinFactNeighborY="-414098"/>
      <dgm:spPr/>
    </dgm:pt>
    <dgm:pt modelId="{553BDE23-82CF-0946-8E45-D59547C03DF6}" type="pres">
      <dgm:prSet presAssocID="{10D0A130-9523-C24B-B8D2-DF653AB53AEF}" presName="c17" presStyleLbl="node1" presStyleIdx="16" presStyleCnt="19" custScaleX="169301" custScaleY="168830" custLinFactX="-104212" custLinFactY="100000" custLinFactNeighborX="-200000" custLinFactNeighborY="119243"/>
      <dgm:spPr/>
    </dgm:pt>
    <dgm:pt modelId="{6E50DF31-0361-7B4D-8ADB-E26E1128B51D}" type="pres">
      <dgm:prSet presAssocID="{10D0A130-9523-C24B-B8D2-DF653AB53AEF}" presName="c18" presStyleLbl="node1" presStyleIdx="17" presStyleCnt="19" custLinFactX="100000" custLinFactY="-200000" custLinFactNeighborX="133926" custLinFactNeighborY="-257203"/>
      <dgm:spPr/>
    </dgm:pt>
    <dgm:pt modelId="{3AEED58D-0891-7D4E-B4EC-23A242857730}" type="pres">
      <dgm:prSet presAssocID="{67EC4553-D03F-3842-9F7B-3EF8A0D00461}" presName="chevronComposite1" presStyleCnt="0"/>
      <dgm:spPr/>
    </dgm:pt>
    <dgm:pt modelId="{108F8C88-89A0-4846-995F-D085324A44D3}" type="pres">
      <dgm:prSet presAssocID="{67EC4553-D03F-3842-9F7B-3EF8A0D00461}" presName="chevron1" presStyleLbl="sibTrans2D1" presStyleIdx="0" presStyleCnt="2" custScaleX="140969" custLinFactX="31870" custLinFactNeighborX="100000" custLinFactNeighborY="-1683"/>
      <dgm:spPr>
        <a:effectLst>
          <a:outerShdw dist="50800" dir="4080000" algn="ctr" rotWithShape="0">
            <a:schemeClr val="accent1">
              <a:lumMod val="50000"/>
            </a:schemeClr>
          </a:outerShdw>
        </a:effectLst>
      </dgm:spPr>
    </dgm:pt>
    <dgm:pt modelId="{BCBCBD17-C02D-6247-92FD-454490234322}" type="pres">
      <dgm:prSet presAssocID="{67EC4553-D03F-3842-9F7B-3EF8A0D00461}" presName="spChevron1" presStyleCnt="0"/>
      <dgm:spPr/>
    </dgm:pt>
    <dgm:pt modelId="{59DB5C16-0D94-F940-A821-D27B481D6CFD}" type="pres">
      <dgm:prSet presAssocID="{F4182145-ACED-1940-9DE9-2D98F66CF4B1}" presName="middle" presStyleCnt="0"/>
      <dgm:spPr/>
    </dgm:pt>
    <dgm:pt modelId="{02166FFF-EBD5-A54D-A0BA-70A60B4C041D}" type="pres">
      <dgm:prSet presAssocID="{F4182145-ACED-1940-9DE9-2D98F66CF4B1}" presName="parTxMid" presStyleLbl="revTx" presStyleIdx="1" presStyleCnt="2" custScaleX="127172" custScaleY="48363"/>
      <dgm:spPr/>
      <dgm:t>
        <a:bodyPr/>
        <a:lstStyle/>
        <a:p>
          <a:endParaRPr lang="fr-FR"/>
        </a:p>
      </dgm:t>
    </dgm:pt>
    <dgm:pt modelId="{099AD03F-A3F3-EE4C-B8D9-A2917DA02DAD}" type="pres">
      <dgm:prSet presAssocID="{F4182145-ACED-1940-9DE9-2D98F66CF4B1}" presName="spMid" presStyleCnt="0"/>
      <dgm:spPr/>
    </dgm:pt>
    <dgm:pt modelId="{F02E67A2-C576-4B4E-BE30-E402AE39BF1D}" type="pres">
      <dgm:prSet presAssocID="{D03D1B99-8213-3143-B961-062AD64AC535}" presName="chevronComposite1" presStyleCnt="0"/>
      <dgm:spPr/>
    </dgm:pt>
    <dgm:pt modelId="{896F35A6-057D-6A4A-9A6E-33FB574CB053}" type="pres">
      <dgm:prSet presAssocID="{D03D1B99-8213-3143-B961-062AD64AC535}" presName="chevron1" presStyleLbl="sibTrans2D1" presStyleIdx="1" presStyleCnt="2" custScaleX="130982" custLinFactNeighborX="-39846" custLinFactNeighborY="-5235"/>
      <dgm:spPr>
        <a:solidFill>
          <a:srgbClr val="FFC000"/>
        </a:solidFill>
        <a:effectLst>
          <a:outerShdw blurRad="50800" dist="50800" dir="5400000" algn="ctr" rotWithShape="0">
            <a:srgbClr val="FF0000"/>
          </a:outerShdw>
        </a:effectLst>
      </dgm:spPr>
    </dgm:pt>
    <dgm:pt modelId="{F47C2426-0506-374D-82AD-0C2FE6E21D01}" type="pres">
      <dgm:prSet presAssocID="{D03D1B99-8213-3143-B961-062AD64AC535}" presName="spChevron1" presStyleCnt="0"/>
      <dgm:spPr/>
    </dgm:pt>
    <dgm:pt modelId="{4D8C2503-45FE-7C4A-9B96-020A2B5E97AD}" type="pres">
      <dgm:prSet presAssocID="{77E6E84F-0C45-2E49-9A5B-0EE178777816}" presName="last" presStyleCnt="0"/>
      <dgm:spPr/>
    </dgm:pt>
    <dgm:pt modelId="{540949FF-EB1A-EA49-84CE-0EE647371054}" type="pres">
      <dgm:prSet presAssocID="{77E6E84F-0C45-2E49-9A5B-0EE178777816}" presName="circleTx" presStyleLbl="node1" presStyleIdx="18" presStyleCnt="19" custScaleX="136383" custScaleY="123869"/>
      <dgm:spPr/>
      <dgm:t>
        <a:bodyPr/>
        <a:lstStyle/>
        <a:p>
          <a:endParaRPr lang="fr-FR"/>
        </a:p>
      </dgm:t>
    </dgm:pt>
    <dgm:pt modelId="{87BEF90B-9C96-3349-8824-78E6DDE1C718}" type="pres">
      <dgm:prSet presAssocID="{77E6E84F-0C45-2E49-9A5B-0EE178777816}" presName="spN" presStyleCnt="0"/>
      <dgm:spPr/>
    </dgm:pt>
  </dgm:ptLst>
  <dgm:cxnLst>
    <dgm:cxn modelId="{397A8526-9596-4C22-9B74-F189C1B8B7EB}" type="presOf" srcId="{F4182145-ACED-1940-9DE9-2D98F66CF4B1}" destId="{02166FFF-EBD5-A54D-A0BA-70A60B4C041D}" srcOrd="0" destOrd="0" presId="urn:microsoft.com/office/officeart/2009/3/layout/RandomtoResultProcess"/>
    <dgm:cxn modelId="{CBD17C7F-CE78-4ECB-80B5-6E94CAD6DE8C}" type="presOf" srcId="{10D0A130-9523-C24B-B8D2-DF653AB53AEF}" destId="{01911F53-3CAA-9448-8920-528E59AB3645}" srcOrd="0" destOrd="0" presId="urn:microsoft.com/office/officeart/2009/3/layout/RandomtoResultProcess"/>
    <dgm:cxn modelId="{1413C4BA-30E1-AB4C-B31D-25D452F9C150}" srcId="{A9AE98B4-BE61-5E41-9F1F-610AFE5A4825}" destId="{77E6E84F-0C45-2E49-9A5B-0EE178777816}" srcOrd="2" destOrd="0" parTransId="{EFB799C6-5465-8940-8386-CD5FDB71599A}" sibTransId="{5DF83F55-8F35-2143-9237-CB6912A9C5F2}"/>
    <dgm:cxn modelId="{5E0F8736-E5A1-5C4D-B1E8-693D9E4ECA80}" srcId="{A9AE98B4-BE61-5E41-9F1F-610AFE5A4825}" destId="{F4182145-ACED-1940-9DE9-2D98F66CF4B1}" srcOrd="1" destOrd="0" parTransId="{1469EAD8-AC12-D84B-AE9F-93185C2E038D}" sibTransId="{D03D1B99-8213-3143-B961-062AD64AC535}"/>
    <dgm:cxn modelId="{6B79D35A-1A8F-A14E-A777-E7ECFB93A25C}" srcId="{A9AE98B4-BE61-5E41-9F1F-610AFE5A4825}" destId="{10D0A130-9523-C24B-B8D2-DF653AB53AEF}" srcOrd="0" destOrd="0" parTransId="{922A86C3-184E-9B48-9E1E-97490B17506D}" sibTransId="{67EC4553-D03F-3842-9F7B-3EF8A0D00461}"/>
    <dgm:cxn modelId="{A5F43B4F-6713-48C1-ABF7-46ED66A192E1}" type="presOf" srcId="{77E6E84F-0C45-2E49-9A5B-0EE178777816}" destId="{540949FF-EB1A-EA49-84CE-0EE647371054}" srcOrd="0" destOrd="0" presId="urn:microsoft.com/office/officeart/2009/3/layout/RandomtoResultProcess"/>
    <dgm:cxn modelId="{CCA2DCB9-0D69-40FA-B784-CB58C02CD960}" type="presOf" srcId="{A9AE98B4-BE61-5E41-9F1F-610AFE5A4825}" destId="{FBF63767-796B-E045-9E94-694F9B47E6B3}" srcOrd="0" destOrd="0" presId="urn:microsoft.com/office/officeart/2009/3/layout/RandomtoResultProcess"/>
    <dgm:cxn modelId="{817D17CC-3B79-44AE-871C-C9A3ECA5CDAD}" type="presParOf" srcId="{FBF63767-796B-E045-9E94-694F9B47E6B3}" destId="{53F64442-EF68-4544-AF3B-6EC7A2120382}" srcOrd="0" destOrd="0" presId="urn:microsoft.com/office/officeart/2009/3/layout/RandomtoResultProcess"/>
    <dgm:cxn modelId="{176230F1-28A8-4346-88EA-B03745777F0A}" type="presParOf" srcId="{53F64442-EF68-4544-AF3B-6EC7A2120382}" destId="{01911F53-3CAA-9448-8920-528E59AB3645}" srcOrd="0" destOrd="0" presId="urn:microsoft.com/office/officeart/2009/3/layout/RandomtoResultProcess"/>
    <dgm:cxn modelId="{5C119DCB-C4C1-47E3-9434-1B0341E50477}" type="presParOf" srcId="{53F64442-EF68-4544-AF3B-6EC7A2120382}" destId="{80ECE1B7-AE99-A444-BC76-EB87CD6DFDC2}" srcOrd="1" destOrd="0" presId="urn:microsoft.com/office/officeart/2009/3/layout/RandomtoResultProcess"/>
    <dgm:cxn modelId="{B9F328DA-840C-456A-9179-EE4341D486B1}" type="presParOf" srcId="{53F64442-EF68-4544-AF3B-6EC7A2120382}" destId="{B3302D8F-DB76-EA49-BC0D-86E0B5394250}" srcOrd="2" destOrd="0" presId="urn:microsoft.com/office/officeart/2009/3/layout/RandomtoResultProcess"/>
    <dgm:cxn modelId="{65B47201-18FF-46D2-B757-EEB17A9FA369}" type="presParOf" srcId="{53F64442-EF68-4544-AF3B-6EC7A2120382}" destId="{B99F305C-BD75-414A-BA9B-E9EC461343AB}" srcOrd="3" destOrd="0" presId="urn:microsoft.com/office/officeart/2009/3/layout/RandomtoResultProcess"/>
    <dgm:cxn modelId="{43EACCBD-474F-4AB9-86A5-024F84290156}" type="presParOf" srcId="{53F64442-EF68-4544-AF3B-6EC7A2120382}" destId="{855067EC-502B-3949-9547-39199BE5FBE7}" srcOrd="4" destOrd="0" presId="urn:microsoft.com/office/officeart/2009/3/layout/RandomtoResultProcess"/>
    <dgm:cxn modelId="{86CFDD9A-B418-4BA9-8B37-66B10BA02260}" type="presParOf" srcId="{53F64442-EF68-4544-AF3B-6EC7A2120382}" destId="{AEA17CBE-2A94-0945-ABC2-5632C613AA49}" srcOrd="5" destOrd="0" presId="urn:microsoft.com/office/officeart/2009/3/layout/RandomtoResultProcess"/>
    <dgm:cxn modelId="{8315EB34-9EB7-41D6-A259-929BEE47EF07}" type="presParOf" srcId="{53F64442-EF68-4544-AF3B-6EC7A2120382}" destId="{A8B2CCD7-20B0-634A-9A2A-6BA683E68203}" srcOrd="6" destOrd="0" presId="urn:microsoft.com/office/officeart/2009/3/layout/RandomtoResultProcess"/>
    <dgm:cxn modelId="{16941862-DB03-40BD-8417-C6887C91A525}" type="presParOf" srcId="{53F64442-EF68-4544-AF3B-6EC7A2120382}" destId="{4B4816C7-01D3-E145-9531-DE17AF409496}" srcOrd="7" destOrd="0" presId="urn:microsoft.com/office/officeart/2009/3/layout/RandomtoResultProcess"/>
    <dgm:cxn modelId="{1144061B-ED40-422F-90FA-FEF811CBA496}" type="presParOf" srcId="{53F64442-EF68-4544-AF3B-6EC7A2120382}" destId="{DF4D7602-63DD-0A45-94DC-8315AEE24C5B}" srcOrd="8" destOrd="0" presId="urn:microsoft.com/office/officeart/2009/3/layout/RandomtoResultProcess"/>
    <dgm:cxn modelId="{169B92BB-4616-4CD7-8A81-74C4F1DC7065}" type="presParOf" srcId="{53F64442-EF68-4544-AF3B-6EC7A2120382}" destId="{D4F47841-A93D-D04E-8587-27E6180EA28C}" srcOrd="9" destOrd="0" presId="urn:microsoft.com/office/officeart/2009/3/layout/RandomtoResultProcess"/>
    <dgm:cxn modelId="{CD2C88F8-AE80-4A83-82EB-FA26DDDC07AF}" type="presParOf" srcId="{53F64442-EF68-4544-AF3B-6EC7A2120382}" destId="{609D0E9C-D484-CD43-98A4-CE12948F0A90}" srcOrd="10" destOrd="0" presId="urn:microsoft.com/office/officeart/2009/3/layout/RandomtoResultProcess"/>
    <dgm:cxn modelId="{3FD0DE29-8D5E-4440-8749-CB750CE556B6}" type="presParOf" srcId="{53F64442-EF68-4544-AF3B-6EC7A2120382}" destId="{6073D130-00AD-A942-B17F-61EFC149A9C8}" srcOrd="11" destOrd="0" presId="urn:microsoft.com/office/officeart/2009/3/layout/RandomtoResultProcess"/>
    <dgm:cxn modelId="{46A5B734-FCA2-4140-B5E9-2B41AD3D151E}" type="presParOf" srcId="{53F64442-EF68-4544-AF3B-6EC7A2120382}" destId="{B682509E-6B42-4643-B2B4-7F10D3FEED8A}" srcOrd="12" destOrd="0" presId="urn:microsoft.com/office/officeart/2009/3/layout/RandomtoResultProcess"/>
    <dgm:cxn modelId="{6CDDAE19-2954-4F89-82AF-80AB8C3C2AA5}" type="presParOf" srcId="{53F64442-EF68-4544-AF3B-6EC7A2120382}" destId="{F8C7DD61-69E6-FB40-B898-AAF773953612}" srcOrd="13" destOrd="0" presId="urn:microsoft.com/office/officeart/2009/3/layout/RandomtoResultProcess"/>
    <dgm:cxn modelId="{97BE6B7F-1306-4FFB-AAF3-86D55CDC5448}" type="presParOf" srcId="{53F64442-EF68-4544-AF3B-6EC7A2120382}" destId="{C7D4B257-4D62-BF40-9691-C09171707428}" srcOrd="14" destOrd="0" presId="urn:microsoft.com/office/officeart/2009/3/layout/RandomtoResultProcess"/>
    <dgm:cxn modelId="{87840CE5-C427-4A29-A570-61C608658233}" type="presParOf" srcId="{53F64442-EF68-4544-AF3B-6EC7A2120382}" destId="{6EE4A85B-4780-8A4F-A700-30971FEAFE2B}" srcOrd="15" destOrd="0" presId="urn:microsoft.com/office/officeart/2009/3/layout/RandomtoResultProcess"/>
    <dgm:cxn modelId="{20D8F97F-0624-42BE-91A2-A07EA06CF7C2}" type="presParOf" srcId="{53F64442-EF68-4544-AF3B-6EC7A2120382}" destId="{CBAD8C0C-341F-804C-86DF-6D6186CE52C7}" srcOrd="16" destOrd="0" presId="urn:microsoft.com/office/officeart/2009/3/layout/RandomtoResultProcess"/>
    <dgm:cxn modelId="{6BE23DF3-3A76-49BB-A3BE-0BE48B7FFBC3}" type="presParOf" srcId="{53F64442-EF68-4544-AF3B-6EC7A2120382}" destId="{553BDE23-82CF-0946-8E45-D59547C03DF6}" srcOrd="17" destOrd="0" presId="urn:microsoft.com/office/officeart/2009/3/layout/RandomtoResultProcess"/>
    <dgm:cxn modelId="{088C17D8-27C8-499A-A560-5C88BB345CD5}" type="presParOf" srcId="{53F64442-EF68-4544-AF3B-6EC7A2120382}" destId="{6E50DF31-0361-7B4D-8ADB-E26E1128B51D}" srcOrd="18" destOrd="0" presId="urn:microsoft.com/office/officeart/2009/3/layout/RandomtoResultProcess"/>
    <dgm:cxn modelId="{221CC0F0-3A09-49E0-826E-E77D0BFDBC93}" type="presParOf" srcId="{FBF63767-796B-E045-9E94-694F9B47E6B3}" destId="{3AEED58D-0891-7D4E-B4EC-23A242857730}" srcOrd="1" destOrd="0" presId="urn:microsoft.com/office/officeart/2009/3/layout/RandomtoResultProcess"/>
    <dgm:cxn modelId="{9C3F8C6E-CC28-441D-8100-31BE114396C1}" type="presParOf" srcId="{3AEED58D-0891-7D4E-B4EC-23A242857730}" destId="{108F8C88-89A0-4846-995F-D085324A44D3}" srcOrd="0" destOrd="0" presId="urn:microsoft.com/office/officeart/2009/3/layout/RandomtoResultProcess"/>
    <dgm:cxn modelId="{EE2D83FE-27B2-4CF1-9298-FB306C2BE2AC}" type="presParOf" srcId="{3AEED58D-0891-7D4E-B4EC-23A242857730}" destId="{BCBCBD17-C02D-6247-92FD-454490234322}" srcOrd="1" destOrd="0" presId="urn:microsoft.com/office/officeart/2009/3/layout/RandomtoResultProcess"/>
    <dgm:cxn modelId="{82E98768-50BD-4ADD-8524-A76D9A71CDC9}" type="presParOf" srcId="{FBF63767-796B-E045-9E94-694F9B47E6B3}" destId="{59DB5C16-0D94-F940-A821-D27B481D6CFD}" srcOrd="2" destOrd="0" presId="urn:microsoft.com/office/officeart/2009/3/layout/RandomtoResultProcess"/>
    <dgm:cxn modelId="{D76B39C9-B57E-4BE9-972A-6907B6F2616B}" type="presParOf" srcId="{59DB5C16-0D94-F940-A821-D27B481D6CFD}" destId="{02166FFF-EBD5-A54D-A0BA-70A60B4C041D}" srcOrd="0" destOrd="0" presId="urn:microsoft.com/office/officeart/2009/3/layout/RandomtoResultProcess"/>
    <dgm:cxn modelId="{41EF2EE3-41C9-4C98-AEEB-02FF69825821}" type="presParOf" srcId="{59DB5C16-0D94-F940-A821-D27B481D6CFD}" destId="{099AD03F-A3F3-EE4C-B8D9-A2917DA02DAD}" srcOrd="1" destOrd="0" presId="urn:microsoft.com/office/officeart/2009/3/layout/RandomtoResultProcess"/>
    <dgm:cxn modelId="{78F059DF-7CF8-4C96-AC1F-D9DB941DE0C1}" type="presParOf" srcId="{FBF63767-796B-E045-9E94-694F9B47E6B3}" destId="{F02E67A2-C576-4B4E-BE30-E402AE39BF1D}" srcOrd="3" destOrd="0" presId="urn:microsoft.com/office/officeart/2009/3/layout/RandomtoResultProcess"/>
    <dgm:cxn modelId="{0F2ACF2B-C6E7-4CCD-8705-B21EB3982EBF}" type="presParOf" srcId="{F02E67A2-C576-4B4E-BE30-E402AE39BF1D}" destId="{896F35A6-057D-6A4A-9A6E-33FB574CB053}" srcOrd="0" destOrd="0" presId="urn:microsoft.com/office/officeart/2009/3/layout/RandomtoResultProcess"/>
    <dgm:cxn modelId="{8586667C-BD4A-4215-8B7D-1D104A665555}" type="presParOf" srcId="{F02E67A2-C576-4B4E-BE30-E402AE39BF1D}" destId="{F47C2426-0506-374D-82AD-0C2FE6E21D01}" srcOrd="1" destOrd="0" presId="urn:microsoft.com/office/officeart/2009/3/layout/RandomtoResultProcess"/>
    <dgm:cxn modelId="{F2EE055E-3F07-418E-8B76-5179AFBB34D2}" type="presParOf" srcId="{FBF63767-796B-E045-9E94-694F9B47E6B3}" destId="{4D8C2503-45FE-7C4A-9B96-020A2B5E97AD}" srcOrd="4" destOrd="0" presId="urn:microsoft.com/office/officeart/2009/3/layout/RandomtoResultProcess"/>
    <dgm:cxn modelId="{97ED81B3-4D92-498D-B426-804BCD50D917}" type="presParOf" srcId="{4D8C2503-45FE-7C4A-9B96-020A2B5E97AD}" destId="{540949FF-EB1A-EA49-84CE-0EE647371054}" srcOrd="0" destOrd="0" presId="urn:microsoft.com/office/officeart/2009/3/layout/RandomtoResultProcess"/>
    <dgm:cxn modelId="{4C36F88F-D005-4076-BA3B-95BA9D10111F}" type="presParOf" srcId="{4D8C2503-45FE-7C4A-9B96-020A2B5E97AD}" destId="{87BEF90B-9C96-3349-8824-78E6DDE1C718}" srcOrd="1" destOrd="0" presId="urn:microsoft.com/office/officeart/2009/3/layout/RandomtoResultProcess"/>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reflection stA="45000" endPos="38000" dist="50800" dir="5400000" sy="-100000" algn="bl" rotWithShape="0"/>
    </a:effectLst>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A94AB3-F02E-4852-848E-9A8ED7B886DE}"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6CA999DE-0263-494D-83AF-499370309E75}">
      <dgm:prSet phldrT="[Texte]" custT="1"/>
      <dgm:spPr/>
      <dgm:t>
        <a:bodyPr/>
        <a:lstStyle/>
        <a:p>
          <a:r>
            <a:rPr lang="fr-FR" sz="1200" dirty="0" smtClean="0">
              <a:latin typeface="Arial Black" pitchFamily="34" charset="0"/>
            </a:rPr>
            <a:t>Thème choisi : Repas caritatif</a:t>
          </a:r>
        </a:p>
        <a:p>
          <a:r>
            <a:rPr lang="fr-FR" sz="1200" dirty="0" smtClean="0">
              <a:latin typeface="Arial Black" pitchFamily="34" charset="0"/>
            </a:rPr>
            <a:t>Compétence 1 et 2 du pôle 1. </a:t>
          </a:r>
        </a:p>
        <a:p>
          <a:r>
            <a:rPr lang="fr-FR" sz="1200" dirty="0" smtClean="0">
              <a:latin typeface="Arial Black" pitchFamily="34" charset="0"/>
            </a:rPr>
            <a:t>Compétence 3 et 4 du pôle 2.</a:t>
          </a:r>
          <a:endParaRPr lang="fr-FR" sz="1200" dirty="0">
            <a:latin typeface="Arial Black" pitchFamily="34" charset="0"/>
          </a:endParaRPr>
        </a:p>
      </dgm:t>
    </dgm:pt>
    <dgm:pt modelId="{92FDAE5D-981F-46BA-AB63-3EE64E62A887}" type="parTrans" cxnId="{0E5F941A-A9FE-4EEE-80F2-71F86C7911C9}">
      <dgm:prSet/>
      <dgm:spPr/>
      <dgm:t>
        <a:bodyPr/>
        <a:lstStyle/>
        <a:p>
          <a:endParaRPr lang="fr-FR"/>
        </a:p>
      </dgm:t>
    </dgm:pt>
    <dgm:pt modelId="{647141B1-FF54-4BE3-B324-7EE60AB7D164}" type="sibTrans" cxnId="{0E5F941A-A9FE-4EEE-80F2-71F86C7911C9}">
      <dgm:prSet/>
      <dgm:spPr/>
      <dgm:t>
        <a:bodyPr/>
        <a:lstStyle/>
        <a:p>
          <a:endParaRPr lang="fr-FR"/>
        </a:p>
      </dgm:t>
    </dgm:pt>
    <dgm:pt modelId="{F71BEEFD-AE2C-413B-A716-445BAA7954EC}">
      <dgm:prSet phldrT="[Texte]" custT="1"/>
      <dgm:spPr/>
      <dgm:t>
        <a:bodyPr/>
        <a:lstStyle/>
        <a:p>
          <a:pPr algn="just"/>
          <a:r>
            <a:rPr lang="fr-FR" sz="1000" dirty="0" smtClean="0">
              <a:latin typeface="Arial Black" pitchFamily="34" charset="0"/>
            </a:rPr>
            <a:t>Création  d’un restaurant éphémère :</a:t>
          </a:r>
        </a:p>
        <a:p>
          <a:pPr algn="just"/>
          <a:r>
            <a:rPr lang="fr-FR" sz="1000" dirty="0" smtClean="0">
              <a:latin typeface="Arial Black" pitchFamily="34" charset="0"/>
            </a:rPr>
            <a:t>Objectifs : </a:t>
          </a:r>
        </a:p>
        <a:p>
          <a:pPr algn="just"/>
          <a:r>
            <a:rPr lang="fr-FR" sz="1000" b="1" u="sng" dirty="0" smtClean="0">
              <a:latin typeface="Arial Black" pitchFamily="34" charset="0"/>
            </a:rPr>
            <a:t>C2. Collecter  les informations et ordonnancer ses activités</a:t>
          </a:r>
          <a:endParaRPr lang="fr-FR" sz="1000" dirty="0" smtClean="0">
            <a:latin typeface="Arial Black" pitchFamily="34" charset="0"/>
          </a:endParaRPr>
        </a:p>
        <a:p>
          <a:pPr algn="just"/>
          <a:r>
            <a:rPr lang="fr-FR" sz="1000" dirty="0" smtClean="0">
              <a:latin typeface="Arial Black" pitchFamily="34" charset="0"/>
            </a:rPr>
            <a:t>TD 6 : dresser la liste prévisionnelle des produits nécessaire  à la prestation : Fiche techniques, planning d’occupation, </a:t>
          </a:r>
        </a:p>
        <a:p>
          <a:pPr algn="just"/>
          <a:r>
            <a:rPr lang="fr-FR" sz="1000" dirty="0" smtClean="0">
              <a:latin typeface="Arial Black" pitchFamily="34" charset="0"/>
            </a:rPr>
            <a:t>TD  7 : Identifier et sélectionner les matériel nécessaire à l’activité</a:t>
          </a:r>
        </a:p>
        <a:p>
          <a:pPr algn="just"/>
          <a:r>
            <a:rPr lang="fr-FR" sz="1000" dirty="0" smtClean="0">
              <a:latin typeface="Arial Black" pitchFamily="34" charset="0"/>
            </a:rPr>
            <a:t>Accueillir, prendre en charge  et renseigner le client et contribuer à la vente des prestations</a:t>
          </a:r>
        </a:p>
        <a:p>
          <a:pPr algn="just"/>
          <a:r>
            <a:rPr lang="fr-FR" sz="1000" b="1" u="sng" dirty="0" smtClean="0">
              <a:latin typeface="Arial Black" pitchFamily="34" charset="0"/>
            </a:rPr>
            <a:t>C1 : Réceptionner contrôler et stocker : TD1, 2, 3 4</a:t>
          </a:r>
          <a:endParaRPr lang="fr-FR" sz="1000" dirty="0" smtClean="0">
            <a:latin typeface="Arial Black" pitchFamily="34" charset="0"/>
          </a:endParaRPr>
        </a:p>
        <a:p>
          <a:pPr algn="just"/>
          <a:r>
            <a:rPr lang="fr-FR" sz="1000" b="1" u="sng" dirty="0" smtClean="0">
              <a:latin typeface="Arial Black" pitchFamily="34" charset="0"/>
            </a:rPr>
            <a:t>C3 : Compétences opérationnelles</a:t>
          </a:r>
          <a:endParaRPr lang="fr-FR" sz="1000" dirty="0" smtClean="0">
            <a:latin typeface="Arial Black" pitchFamily="34" charset="0"/>
          </a:endParaRPr>
        </a:p>
        <a:p>
          <a:pPr algn="just"/>
          <a:r>
            <a:rPr lang="fr-FR" sz="1000" dirty="0" smtClean="0">
              <a:latin typeface="Arial Black" pitchFamily="34" charset="0"/>
            </a:rPr>
            <a:t>Mettre en œuvre les techniques  de mise en place  et de prestation</a:t>
          </a:r>
        </a:p>
        <a:p>
          <a:pPr algn="just"/>
          <a:r>
            <a:rPr lang="fr-FR" sz="1000" dirty="0" smtClean="0">
              <a:latin typeface="Arial Black" pitchFamily="34" charset="0"/>
            </a:rPr>
            <a:t>Mettre en œuvre les techniques professionnelles, assurer la prestation  et son suivi</a:t>
          </a:r>
        </a:p>
        <a:p>
          <a:pPr algn="just"/>
          <a:r>
            <a:rPr lang="fr-FR" sz="1000" dirty="0" smtClean="0">
              <a:latin typeface="Arial Black" pitchFamily="34" charset="0"/>
            </a:rPr>
            <a:t>Communiquer en fonction du contexte professionnel et en respectant les usages de la profession</a:t>
          </a:r>
        </a:p>
        <a:p>
          <a:pPr algn="l"/>
          <a:endParaRPr lang="fr-FR" sz="1000" dirty="0">
            <a:latin typeface="Arial Black" pitchFamily="34" charset="0"/>
          </a:endParaRPr>
        </a:p>
      </dgm:t>
    </dgm:pt>
    <dgm:pt modelId="{BC19AA4A-D9A9-49F4-A7C1-9A2B023F7FD5}" type="parTrans" cxnId="{C5B357A5-5CC8-429D-8F37-9AB9BB29FA92}">
      <dgm:prSet/>
      <dgm:spPr/>
      <dgm:t>
        <a:bodyPr/>
        <a:lstStyle/>
        <a:p>
          <a:endParaRPr lang="fr-FR"/>
        </a:p>
      </dgm:t>
    </dgm:pt>
    <dgm:pt modelId="{3BF1E502-3AD5-44C8-9950-3DB34B94062D}" type="sibTrans" cxnId="{C5B357A5-5CC8-429D-8F37-9AB9BB29FA92}">
      <dgm:prSet/>
      <dgm:spPr/>
      <dgm:t>
        <a:bodyPr/>
        <a:lstStyle/>
        <a:p>
          <a:endParaRPr lang="fr-FR"/>
        </a:p>
      </dgm:t>
    </dgm:pt>
    <dgm:pt modelId="{08F49294-98BB-4D0A-A384-F60D291C91B6}" type="pres">
      <dgm:prSet presAssocID="{68A94AB3-F02E-4852-848E-9A8ED7B886DE}" presName="compositeShape" presStyleCnt="0">
        <dgm:presLayoutVars>
          <dgm:chMax val="2"/>
          <dgm:dir/>
          <dgm:resizeHandles val="exact"/>
        </dgm:presLayoutVars>
      </dgm:prSet>
      <dgm:spPr/>
      <dgm:t>
        <a:bodyPr/>
        <a:lstStyle/>
        <a:p>
          <a:endParaRPr lang="fr-FR"/>
        </a:p>
      </dgm:t>
    </dgm:pt>
    <dgm:pt modelId="{8C7160E1-C881-4530-801B-5222A4D2BDB4}" type="pres">
      <dgm:prSet presAssocID="{6CA999DE-0263-494D-83AF-499370309E75}" presName="upArrow" presStyleLbl="node1" presStyleIdx="0" presStyleCnt="2"/>
      <dgm:spPr/>
    </dgm:pt>
    <dgm:pt modelId="{6313664D-CD94-44A3-A4AF-8CCA52973E27}" type="pres">
      <dgm:prSet presAssocID="{6CA999DE-0263-494D-83AF-499370309E75}" presName="upArrowText" presStyleLbl="revTx" presStyleIdx="0" presStyleCnt="2">
        <dgm:presLayoutVars>
          <dgm:chMax val="0"/>
          <dgm:bulletEnabled val="1"/>
        </dgm:presLayoutVars>
      </dgm:prSet>
      <dgm:spPr/>
      <dgm:t>
        <a:bodyPr/>
        <a:lstStyle/>
        <a:p>
          <a:endParaRPr lang="fr-FR"/>
        </a:p>
      </dgm:t>
    </dgm:pt>
    <dgm:pt modelId="{29219B47-E84E-49C5-9FCA-50194672622E}" type="pres">
      <dgm:prSet presAssocID="{F71BEEFD-AE2C-413B-A716-445BAA7954EC}" presName="downArrow" presStyleLbl="node1" presStyleIdx="1" presStyleCnt="2"/>
      <dgm:spPr/>
    </dgm:pt>
    <dgm:pt modelId="{59C25598-320C-47CD-BAB6-C27575428CD2}" type="pres">
      <dgm:prSet presAssocID="{F71BEEFD-AE2C-413B-A716-445BAA7954EC}" presName="downArrowText" presStyleLbl="revTx" presStyleIdx="1" presStyleCnt="2">
        <dgm:presLayoutVars>
          <dgm:chMax val="0"/>
          <dgm:bulletEnabled val="1"/>
        </dgm:presLayoutVars>
      </dgm:prSet>
      <dgm:spPr/>
      <dgm:t>
        <a:bodyPr/>
        <a:lstStyle/>
        <a:p>
          <a:endParaRPr lang="fr-FR"/>
        </a:p>
      </dgm:t>
    </dgm:pt>
  </dgm:ptLst>
  <dgm:cxnLst>
    <dgm:cxn modelId="{0E5F941A-A9FE-4EEE-80F2-71F86C7911C9}" srcId="{68A94AB3-F02E-4852-848E-9A8ED7B886DE}" destId="{6CA999DE-0263-494D-83AF-499370309E75}" srcOrd="0" destOrd="0" parTransId="{92FDAE5D-981F-46BA-AB63-3EE64E62A887}" sibTransId="{647141B1-FF54-4BE3-B324-7EE60AB7D164}"/>
    <dgm:cxn modelId="{6BAA4385-9FA9-4454-B588-3A69C5A12AF1}" type="presOf" srcId="{F71BEEFD-AE2C-413B-A716-445BAA7954EC}" destId="{59C25598-320C-47CD-BAB6-C27575428CD2}" srcOrd="0" destOrd="0" presId="urn:microsoft.com/office/officeart/2005/8/layout/arrow4"/>
    <dgm:cxn modelId="{54D4DAB2-702B-49CD-84D5-B1BC43C6C966}" type="presOf" srcId="{68A94AB3-F02E-4852-848E-9A8ED7B886DE}" destId="{08F49294-98BB-4D0A-A384-F60D291C91B6}" srcOrd="0" destOrd="0" presId="urn:microsoft.com/office/officeart/2005/8/layout/arrow4"/>
    <dgm:cxn modelId="{6C112CB0-085D-4553-A1D1-F005C46415EF}" type="presOf" srcId="{6CA999DE-0263-494D-83AF-499370309E75}" destId="{6313664D-CD94-44A3-A4AF-8CCA52973E27}" srcOrd="0" destOrd="0" presId="urn:microsoft.com/office/officeart/2005/8/layout/arrow4"/>
    <dgm:cxn modelId="{C5B357A5-5CC8-429D-8F37-9AB9BB29FA92}" srcId="{68A94AB3-F02E-4852-848E-9A8ED7B886DE}" destId="{F71BEEFD-AE2C-413B-A716-445BAA7954EC}" srcOrd="1" destOrd="0" parTransId="{BC19AA4A-D9A9-49F4-A7C1-9A2B023F7FD5}" sibTransId="{3BF1E502-3AD5-44C8-9950-3DB34B94062D}"/>
    <dgm:cxn modelId="{88F03F0C-A1C2-43B1-A53C-02C92465EBDF}" type="presParOf" srcId="{08F49294-98BB-4D0A-A384-F60D291C91B6}" destId="{8C7160E1-C881-4530-801B-5222A4D2BDB4}" srcOrd="0" destOrd="0" presId="urn:microsoft.com/office/officeart/2005/8/layout/arrow4"/>
    <dgm:cxn modelId="{18CA4A6F-9565-499A-BC03-9412E64529F3}" type="presParOf" srcId="{08F49294-98BB-4D0A-A384-F60D291C91B6}" destId="{6313664D-CD94-44A3-A4AF-8CCA52973E27}" srcOrd="1" destOrd="0" presId="urn:microsoft.com/office/officeart/2005/8/layout/arrow4"/>
    <dgm:cxn modelId="{68A43711-10A6-40B1-ABAE-14839E502C6C}" type="presParOf" srcId="{08F49294-98BB-4D0A-A384-F60D291C91B6}" destId="{29219B47-E84E-49C5-9FCA-50194672622E}" srcOrd="2" destOrd="0" presId="urn:microsoft.com/office/officeart/2005/8/layout/arrow4"/>
    <dgm:cxn modelId="{381D7CA6-C2D4-4DAE-873E-40FD2E8A5DFB}" type="presParOf" srcId="{08F49294-98BB-4D0A-A384-F60D291C91B6}" destId="{59C25598-320C-47CD-BAB6-C27575428CD2}"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17E844-713B-4AC6-AAB6-4D114AE56EF9}" type="doc">
      <dgm:prSet loTypeId="urn:microsoft.com/office/officeart/2005/8/layout/hList9" loCatId="list" qsTypeId="urn:microsoft.com/office/officeart/2005/8/quickstyle/3d3" qsCatId="3D" csTypeId="urn:microsoft.com/office/officeart/2005/8/colors/accent1_2" csCatId="accent1" phldr="1"/>
      <dgm:spPr/>
    </dgm:pt>
    <dgm:pt modelId="{6D20E111-5C5C-4E5D-88ED-648B37AD31B7}">
      <dgm:prSet phldrT="[Texte]"/>
      <dgm:spPr/>
      <dgm:t>
        <a:bodyPr/>
        <a:lstStyle/>
        <a:p>
          <a:r>
            <a:rPr lang="fr-FR" dirty="0" smtClean="0">
              <a:latin typeface="Arial Black" pitchFamily="34" charset="0"/>
            </a:rPr>
            <a:t>Chef d’</a:t>
          </a:r>
          <a:r>
            <a:rPr lang="fr-FR" dirty="0" err="1" smtClean="0">
              <a:latin typeface="Arial Black" pitchFamily="34" charset="0"/>
            </a:rPr>
            <a:t>Oeuvre</a:t>
          </a:r>
          <a:endParaRPr lang="fr-FR" dirty="0">
            <a:latin typeface="Arial Black" pitchFamily="34" charset="0"/>
          </a:endParaRPr>
        </a:p>
      </dgm:t>
    </dgm:pt>
    <dgm:pt modelId="{3B8D1AEC-08B2-4574-A348-16553FEC5934}" type="parTrans" cxnId="{32F93DBF-9314-44EF-9C24-E6A6AE7E0393}">
      <dgm:prSet/>
      <dgm:spPr/>
      <dgm:t>
        <a:bodyPr/>
        <a:lstStyle/>
        <a:p>
          <a:endParaRPr lang="fr-FR"/>
        </a:p>
      </dgm:t>
    </dgm:pt>
    <dgm:pt modelId="{904280E1-6F37-43EF-9EF3-D6923BFBD7D1}" type="sibTrans" cxnId="{32F93DBF-9314-44EF-9C24-E6A6AE7E0393}">
      <dgm:prSet/>
      <dgm:spPr/>
      <dgm:t>
        <a:bodyPr/>
        <a:lstStyle/>
        <a:p>
          <a:endParaRPr lang="fr-FR"/>
        </a:p>
      </dgm:t>
    </dgm:pt>
    <dgm:pt modelId="{E00B5DD4-256F-4B6E-9400-731ED5949E5F}">
      <dgm:prSet phldrT="[Texte]" custT="1"/>
      <dgm:spPr/>
      <dgm:t>
        <a:bodyPr/>
        <a:lstStyle/>
        <a:p>
          <a:r>
            <a:rPr lang="fr-FR" sz="2400" dirty="0" smtClean="0">
              <a:latin typeface="Arial Black" pitchFamily="34" charset="0"/>
            </a:rPr>
            <a:t>Co-intervention</a:t>
          </a:r>
          <a:endParaRPr lang="fr-FR" sz="2400" dirty="0">
            <a:latin typeface="Arial Black" pitchFamily="34" charset="0"/>
          </a:endParaRPr>
        </a:p>
      </dgm:t>
    </dgm:pt>
    <dgm:pt modelId="{D658C128-5ADD-49A0-BA30-2F4D1C22E54D}" type="parTrans" cxnId="{C359B57F-A0B5-4792-910D-EDF72F0E8375}">
      <dgm:prSet/>
      <dgm:spPr/>
      <dgm:t>
        <a:bodyPr/>
        <a:lstStyle/>
        <a:p>
          <a:endParaRPr lang="fr-FR"/>
        </a:p>
      </dgm:t>
    </dgm:pt>
    <dgm:pt modelId="{6CF8CB18-AE8C-4727-A44E-1A4435113A90}" type="sibTrans" cxnId="{C359B57F-A0B5-4792-910D-EDF72F0E8375}">
      <dgm:prSet/>
      <dgm:spPr/>
      <dgm:t>
        <a:bodyPr/>
        <a:lstStyle/>
        <a:p>
          <a:endParaRPr lang="fr-FR"/>
        </a:p>
      </dgm:t>
    </dgm:pt>
    <dgm:pt modelId="{E4A3E63C-3875-4E2B-A2B0-EDF2CCACE917}">
      <dgm:prSet custT="1"/>
      <dgm:spPr/>
      <dgm:t>
        <a:bodyPr/>
        <a:lstStyle/>
        <a:p>
          <a:pPr algn="just"/>
          <a:endParaRPr lang="fr-FR" sz="1400" dirty="0" smtClean="0"/>
        </a:p>
        <a:p>
          <a:pPr algn="just"/>
          <a:endParaRPr lang="fr-FR" sz="1400" dirty="0" smtClean="0"/>
        </a:p>
        <a:p>
          <a:pPr algn="just"/>
          <a:endParaRPr lang="fr-FR" sz="1400" dirty="0" smtClean="0">
            <a:latin typeface="Arial" pitchFamily="34" charset="0"/>
            <a:cs typeface="Arial" pitchFamily="34" charset="0"/>
          </a:endParaRPr>
        </a:p>
        <a:p>
          <a:pPr algn="just"/>
          <a:endParaRPr lang="fr-FR" sz="1400" dirty="0" smtClean="0">
            <a:latin typeface="Arial" pitchFamily="34" charset="0"/>
            <a:cs typeface="Arial" pitchFamily="34" charset="0"/>
          </a:endParaRPr>
        </a:p>
        <a:p>
          <a:pPr algn="just"/>
          <a:r>
            <a:rPr lang="fr-FR" sz="1400" dirty="0" smtClean="0">
              <a:latin typeface="Arial" pitchFamily="34" charset="0"/>
              <a:cs typeface="Arial" pitchFamily="34" charset="0"/>
            </a:rPr>
            <a:t>* Le Chef d’Œuvre est avant tout </a:t>
          </a:r>
          <a:r>
            <a:rPr lang="fr-FR" sz="1400" b="1" dirty="0" smtClean="0">
              <a:latin typeface="Arial" pitchFamily="34" charset="0"/>
              <a:cs typeface="Arial" pitchFamily="34" charset="0"/>
            </a:rPr>
            <a:t>le projet de l’élève </a:t>
          </a:r>
          <a:r>
            <a:rPr lang="fr-FR" sz="1400" dirty="0" smtClean="0">
              <a:latin typeface="Arial" pitchFamily="34" charset="0"/>
              <a:cs typeface="Arial" pitchFamily="34" charset="0"/>
            </a:rPr>
            <a:t>individuel ou collectif</a:t>
          </a:r>
        </a:p>
        <a:p>
          <a:pPr algn="just"/>
          <a:endParaRPr lang="fr-FR" sz="1400" dirty="0" smtClean="0">
            <a:latin typeface="Arial" pitchFamily="34" charset="0"/>
            <a:cs typeface="Arial" pitchFamily="34" charset="0"/>
          </a:endParaRPr>
        </a:p>
        <a:p>
          <a:pPr algn="just"/>
          <a:r>
            <a:rPr lang="fr-FR" sz="1400" dirty="0" smtClean="0">
              <a:latin typeface="Arial" pitchFamily="34" charset="0"/>
              <a:cs typeface="Arial" pitchFamily="34" charset="0"/>
            </a:rPr>
            <a:t> * Veiller à ce que le Chef d’Œuvre soit bien représentatif du métier et </a:t>
          </a:r>
          <a:r>
            <a:rPr lang="fr-FR" sz="1400" b="1" dirty="0" smtClean="0">
              <a:latin typeface="Arial" pitchFamily="34" charset="0"/>
              <a:cs typeface="Arial" pitchFamily="34" charset="0"/>
            </a:rPr>
            <a:t>d’une culture partagée autour du métier</a:t>
          </a:r>
        </a:p>
        <a:p>
          <a:pPr algn="just"/>
          <a:endParaRPr lang="fr-FR" sz="1400" dirty="0" smtClean="0">
            <a:latin typeface="Arial" pitchFamily="34" charset="0"/>
            <a:cs typeface="Arial" pitchFamily="34" charset="0"/>
          </a:endParaRPr>
        </a:p>
        <a:p>
          <a:pPr algn="just"/>
          <a:r>
            <a:rPr lang="fr-FR" sz="1400" dirty="0" smtClean="0">
              <a:latin typeface="Arial" pitchFamily="34" charset="0"/>
              <a:cs typeface="Arial" pitchFamily="34" charset="0"/>
            </a:rPr>
            <a:t>* Intégrer le Chef d’Œuvre dans la </a:t>
          </a:r>
          <a:r>
            <a:rPr lang="fr-FR" sz="1400" b="1" dirty="0" smtClean="0">
              <a:latin typeface="Arial" pitchFamily="34" charset="0"/>
              <a:cs typeface="Arial" pitchFamily="34" charset="0"/>
            </a:rPr>
            <a:t>Stratégie globale ou Plan ou Projet de formation</a:t>
          </a:r>
        </a:p>
        <a:p>
          <a:pPr algn="just"/>
          <a:endParaRPr lang="fr-FR" sz="1400" dirty="0" smtClean="0">
            <a:latin typeface="Arial" pitchFamily="34" charset="0"/>
            <a:cs typeface="Arial" pitchFamily="34" charset="0"/>
          </a:endParaRPr>
        </a:p>
        <a:p>
          <a:pPr algn="l"/>
          <a:r>
            <a:rPr lang="fr-FR" sz="1400" dirty="0" smtClean="0">
              <a:latin typeface="Arial" pitchFamily="34" charset="0"/>
              <a:cs typeface="Arial" pitchFamily="34" charset="0"/>
            </a:rPr>
            <a:t>* S’interroger en </a:t>
          </a:r>
          <a:r>
            <a:rPr lang="fr-FR" sz="1400" b="1" dirty="0" smtClean="0">
              <a:latin typeface="Arial" pitchFamily="34" charset="0"/>
              <a:cs typeface="Arial" pitchFamily="34" charset="0"/>
            </a:rPr>
            <a:t>équipe </a:t>
          </a:r>
          <a:r>
            <a:rPr lang="fr-FR" sz="1400" dirty="0" smtClean="0">
              <a:latin typeface="Arial" pitchFamily="34" charset="0"/>
              <a:cs typeface="Arial" pitchFamily="34" charset="0"/>
            </a:rPr>
            <a:t>quant à l’intégration du chef d’Œuvre dans </a:t>
          </a:r>
          <a:r>
            <a:rPr lang="fr-FR" sz="1400" b="1" dirty="0" smtClean="0">
              <a:latin typeface="Arial" pitchFamily="34" charset="0"/>
              <a:cs typeface="Arial" pitchFamily="34" charset="0"/>
            </a:rPr>
            <a:t>un cadre plus large</a:t>
          </a:r>
          <a:r>
            <a:rPr lang="fr-FR" sz="1400" dirty="0" smtClean="0">
              <a:latin typeface="Arial" pitchFamily="34" charset="0"/>
              <a:cs typeface="Arial" pitchFamily="34" charset="0"/>
            </a:rPr>
            <a:t> : projet d’établissement, projet de la discipline, environnement professionnel, autre …</a:t>
          </a:r>
        </a:p>
        <a:p>
          <a:pPr algn="just"/>
          <a:endParaRPr lang="fr-FR" sz="1400" dirty="0" smtClean="0"/>
        </a:p>
        <a:p>
          <a:pPr algn="just"/>
          <a:endParaRPr lang="fr-FR" sz="1400" dirty="0" smtClean="0"/>
        </a:p>
        <a:p>
          <a:pPr algn="just"/>
          <a:endParaRPr lang="fr-FR" sz="1400" dirty="0" smtClean="0"/>
        </a:p>
        <a:p>
          <a:pPr algn="just"/>
          <a:endParaRPr lang="fr-FR" sz="1400" dirty="0"/>
        </a:p>
      </dgm:t>
    </dgm:pt>
    <dgm:pt modelId="{ACF57E18-A2C4-4008-9A7F-4083A2FCF95C}" type="parTrans" cxnId="{CD03B169-8975-4081-8432-9CBEE93AA8D3}">
      <dgm:prSet/>
      <dgm:spPr/>
      <dgm:t>
        <a:bodyPr/>
        <a:lstStyle/>
        <a:p>
          <a:endParaRPr lang="fr-FR"/>
        </a:p>
      </dgm:t>
    </dgm:pt>
    <dgm:pt modelId="{4F11FD30-4603-467A-AB22-E0DE14CA0F8C}" type="sibTrans" cxnId="{CD03B169-8975-4081-8432-9CBEE93AA8D3}">
      <dgm:prSet/>
      <dgm:spPr/>
      <dgm:t>
        <a:bodyPr/>
        <a:lstStyle/>
        <a:p>
          <a:endParaRPr lang="fr-FR"/>
        </a:p>
      </dgm:t>
    </dgm:pt>
    <dgm:pt modelId="{84C1ECF4-C6B7-4266-9E2D-8584F986C1FF}">
      <dgm:prSet custT="1"/>
      <dgm:spPr/>
      <dgm:t>
        <a:bodyPr/>
        <a:lstStyle/>
        <a:p>
          <a:r>
            <a:rPr lang="fr-FR" sz="1900" dirty="0" smtClean="0"/>
            <a:t> </a:t>
          </a:r>
          <a:r>
            <a:rPr lang="fr-FR" sz="1400" dirty="0" smtClean="0">
              <a:latin typeface="Arial" pitchFamily="34" charset="0"/>
              <a:cs typeface="Arial" pitchFamily="34" charset="0"/>
            </a:rPr>
            <a:t>* Une vision qui articule </a:t>
          </a:r>
          <a:r>
            <a:rPr lang="fr-FR" sz="1400" b="1" dirty="0" smtClean="0">
              <a:latin typeface="Arial" pitchFamily="34" charset="0"/>
              <a:cs typeface="Arial" pitchFamily="34" charset="0"/>
            </a:rPr>
            <a:t>situation professionnelle et élargissement du champ</a:t>
          </a:r>
          <a:r>
            <a:rPr lang="fr-FR" sz="1400" dirty="0" smtClean="0">
              <a:latin typeface="Arial" pitchFamily="34" charset="0"/>
              <a:cs typeface="Arial" pitchFamily="34" charset="0"/>
            </a:rPr>
            <a:t>, pour faire jouer la dimension « générale » des enseignements généraux</a:t>
          </a:r>
        </a:p>
        <a:p>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 L’enjeu pédagogique est de partir d’une </a:t>
          </a:r>
          <a:r>
            <a:rPr lang="fr-FR" sz="1400" b="1" dirty="0" smtClean="0">
              <a:latin typeface="Arial" pitchFamily="34" charset="0"/>
              <a:cs typeface="Arial" pitchFamily="34" charset="0"/>
            </a:rPr>
            <a:t>activité concrète</a:t>
          </a:r>
          <a:r>
            <a:rPr lang="fr-FR" sz="1400" dirty="0" smtClean="0">
              <a:latin typeface="Arial" pitchFamily="34" charset="0"/>
              <a:cs typeface="Arial" pitchFamily="34" charset="0"/>
            </a:rPr>
            <a:t> accomplie par l’élève, et de remonter à partir d’elle vers </a:t>
          </a:r>
          <a:r>
            <a:rPr lang="fr-FR" sz="1400" b="1" dirty="0" smtClean="0">
              <a:latin typeface="Arial" pitchFamily="34" charset="0"/>
              <a:cs typeface="Arial" pitchFamily="34" charset="0"/>
            </a:rPr>
            <a:t>une généralisation</a:t>
          </a:r>
          <a:r>
            <a:rPr lang="fr-FR" sz="1400" dirty="0" smtClean="0">
              <a:latin typeface="Arial" pitchFamily="34" charset="0"/>
              <a:cs typeface="Arial" pitchFamily="34" charset="0"/>
            </a:rPr>
            <a:t>. </a:t>
          </a:r>
        </a:p>
        <a:p>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On peut formuler les choses en termes de « contexte » (offert par la situation ou l’activité professionnelle) et de « </a:t>
          </a:r>
          <a:r>
            <a:rPr lang="fr-FR" sz="1400" dirty="0" err="1" smtClean="0">
              <a:latin typeface="Arial" pitchFamily="34" charset="0"/>
              <a:cs typeface="Arial" pitchFamily="34" charset="0"/>
            </a:rPr>
            <a:t>décontextualisation</a:t>
          </a:r>
          <a:r>
            <a:rPr lang="fr-FR" sz="1400" dirty="0" smtClean="0">
              <a:latin typeface="Arial" pitchFamily="34" charset="0"/>
              <a:cs typeface="Arial" pitchFamily="34" charset="0"/>
            </a:rPr>
            <a:t> » (proposée et élargie par l’enseignement général).</a:t>
          </a:r>
          <a:endParaRPr lang="fr-FR" sz="1400" dirty="0">
            <a:latin typeface="Arial" pitchFamily="34" charset="0"/>
            <a:cs typeface="Arial" pitchFamily="34" charset="0"/>
          </a:endParaRPr>
        </a:p>
      </dgm:t>
    </dgm:pt>
    <dgm:pt modelId="{305FB128-83F5-48EF-B94F-03950A5092AE}" type="parTrans" cxnId="{F38EFEE8-A476-4C6D-B903-4CF7D1C17D00}">
      <dgm:prSet/>
      <dgm:spPr/>
      <dgm:t>
        <a:bodyPr/>
        <a:lstStyle/>
        <a:p>
          <a:endParaRPr lang="fr-FR"/>
        </a:p>
      </dgm:t>
    </dgm:pt>
    <dgm:pt modelId="{D5B99789-F88F-4696-802A-AAEA98D21205}" type="sibTrans" cxnId="{F38EFEE8-A476-4C6D-B903-4CF7D1C17D00}">
      <dgm:prSet/>
      <dgm:spPr/>
      <dgm:t>
        <a:bodyPr/>
        <a:lstStyle/>
        <a:p>
          <a:endParaRPr lang="fr-FR"/>
        </a:p>
      </dgm:t>
    </dgm:pt>
    <dgm:pt modelId="{78B04314-9C84-4F38-9CD1-D3748F2F0EE5}" type="pres">
      <dgm:prSet presAssocID="{F217E844-713B-4AC6-AAB6-4D114AE56EF9}" presName="list" presStyleCnt="0">
        <dgm:presLayoutVars>
          <dgm:dir/>
          <dgm:animLvl val="lvl"/>
        </dgm:presLayoutVars>
      </dgm:prSet>
      <dgm:spPr/>
    </dgm:pt>
    <dgm:pt modelId="{221D1A49-5979-42F6-9821-E6AACBC9AD5E}" type="pres">
      <dgm:prSet presAssocID="{6D20E111-5C5C-4E5D-88ED-648B37AD31B7}" presName="posSpace" presStyleCnt="0"/>
      <dgm:spPr/>
    </dgm:pt>
    <dgm:pt modelId="{A47DBF46-05FC-45DE-AC9F-CBD6C38F94E7}" type="pres">
      <dgm:prSet presAssocID="{6D20E111-5C5C-4E5D-88ED-648B37AD31B7}" presName="vertFlow" presStyleCnt="0"/>
      <dgm:spPr/>
    </dgm:pt>
    <dgm:pt modelId="{5553B232-31E9-4F88-BBF0-D6B1CC149D90}" type="pres">
      <dgm:prSet presAssocID="{6D20E111-5C5C-4E5D-88ED-648B37AD31B7}" presName="topSpace" presStyleCnt="0"/>
      <dgm:spPr/>
    </dgm:pt>
    <dgm:pt modelId="{990C9601-4F0F-45E5-A39A-478CBEA59EAC}" type="pres">
      <dgm:prSet presAssocID="{6D20E111-5C5C-4E5D-88ED-648B37AD31B7}" presName="firstComp" presStyleCnt="0"/>
      <dgm:spPr/>
    </dgm:pt>
    <dgm:pt modelId="{7634B287-1D4C-4839-B71C-1DCAB58FC779}" type="pres">
      <dgm:prSet presAssocID="{6D20E111-5C5C-4E5D-88ED-648B37AD31B7}" presName="firstChild" presStyleLbl="bgAccFollowNode1" presStyleIdx="0" presStyleCnt="2" custScaleY="171450"/>
      <dgm:spPr/>
      <dgm:t>
        <a:bodyPr/>
        <a:lstStyle/>
        <a:p>
          <a:endParaRPr lang="fr-FR"/>
        </a:p>
      </dgm:t>
    </dgm:pt>
    <dgm:pt modelId="{9BC67279-3E8F-41DD-955C-BC486E495391}" type="pres">
      <dgm:prSet presAssocID="{6D20E111-5C5C-4E5D-88ED-648B37AD31B7}" presName="firstChildTx" presStyleLbl="bgAccFollowNode1" presStyleIdx="0" presStyleCnt="2">
        <dgm:presLayoutVars>
          <dgm:bulletEnabled val="1"/>
        </dgm:presLayoutVars>
      </dgm:prSet>
      <dgm:spPr/>
      <dgm:t>
        <a:bodyPr/>
        <a:lstStyle/>
        <a:p>
          <a:endParaRPr lang="fr-FR"/>
        </a:p>
      </dgm:t>
    </dgm:pt>
    <dgm:pt modelId="{CD381C8C-7A8D-49CB-A2DB-C913BD76A34D}" type="pres">
      <dgm:prSet presAssocID="{6D20E111-5C5C-4E5D-88ED-648B37AD31B7}" presName="negSpace" presStyleCnt="0"/>
      <dgm:spPr/>
    </dgm:pt>
    <dgm:pt modelId="{AD56DBE3-5F27-458D-B0F0-0D40C38379B1}" type="pres">
      <dgm:prSet presAssocID="{6D20E111-5C5C-4E5D-88ED-648B37AD31B7}" presName="circle" presStyleLbl="node1" presStyleIdx="0" presStyleCnt="2" custLinFactNeighborX="-12867" custLinFactNeighborY="17305"/>
      <dgm:spPr/>
      <dgm:t>
        <a:bodyPr/>
        <a:lstStyle/>
        <a:p>
          <a:endParaRPr lang="fr-FR"/>
        </a:p>
      </dgm:t>
    </dgm:pt>
    <dgm:pt modelId="{BD8495D1-FCA8-4A5C-AF47-82EEDC8D29AA}" type="pres">
      <dgm:prSet presAssocID="{904280E1-6F37-43EF-9EF3-D6923BFBD7D1}" presName="transSpace" presStyleCnt="0"/>
      <dgm:spPr/>
    </dgm:pt>
    <dgm:pt modelId="{6FC32D32-EC90-4C6E-B511-308937409AE1}" type="pres">
      <dgm:prSet presAssocID="{E00B5DD4-256F-4B6E-9400-731ED5949E5F}" presName="posSpace" presStyleCnt="0"/>
      <dgm:spPr/>
    </dgm:pt>
    <dgm:pt modelId="{AA109C43-F58C-446A-B72D-05A42A86356C}" type="pres">
      <dgm:prSet presAssocID="{E00B5DD4-256F-4B6E-9400-731ED5949E5F}" presName="vertFlow" presStyleCnt="0"/>
      <dgm:spPr/>
    </dgm:pt>
    <dgm:pt modelId="{4D90BB54-993B-47FB-A1D6-0BB3AE1637BC}" type="pres">
      <dgm:prSet presAssocID="{E00B5DD4-256F-4B6E-9400-731ED5949E5F}" presName="topSpace" presStyleCnt="0"/>
      <dgm:spPr/>
    </dgm:pt>
    <dgm:pt modelId="{17CDFBDF-6C67-4279-B328-545AA9ED7599}" type="pres">
      <dgm:prSet presAssocID="{E00B5DD4-256F-4B6E-9400-731ED5949E5F}" presName="firstComp" presStyleCnt="0"/>
      <dgm:spPr/>
    </dgm:pt>
    <dgm:pt modelId="{BE006710-7161-4130-AFEC-137CCAFA6474}" type="pres">
      <dgm:prSet presAssocID="{E00B5DD4-256F-4B6E-9400-731ED5949E5F}" presName="firstChild" presStyleLbl="bgAccFollowNode1" presStyleIdx="1" presStyleCnt="2" custScaleY="176870" custLinFactNeighborX="63"/>
      <dgm:spPr/>
      <dgm:t>
        <a:bodyPr/>
        <a:lstStyle/>
        <a:p>
          <a:endParaRPr lang="fr-FR"/>
        </a:p>
      </dgm:t>
    </dgm:pt>
    <dgm:pt modelId="{FB12F955-5573-4CD2-A337-B84719CED3C6}" type="pres">
      <dgm:prSet presAssocID="{E00B5DD4-256F-4B6E-9400-731ED5949E5F}" presName="firstChildTx" presStyleLbl="bgAccFollowNode1" presStyleIdx="1" presStyleCnt="2">
        <dgm:presLayoutVars>
          <dgm:bulletEnabled val="1"/>
        </dgm:presLayoutVars>
      </dgm:prSet>
      <dgm:spPr/>
      <dgm:t>
        <a:bodyPr/>
        <a:lstStyle/>
        <a:p>
          <a:endParaRPr lang="fr-FR"/>
        </a:p>
      </dgm:t>
    </dgm:pt>
    <dgm:pt modelId="{48B4FBE4-FD7F-49E1-879B-A024B594C79A}" type="pres">
      <dgm:prSet presAssocID="{E00B5DD4-256F-4B6E-9400-731ED5949E5F}" presName="negSpace" presStyleCnt="0"/>
      <dgm:spPr/>
    </dgm:pt>
    <dgm:pt modelId="{11CD0BD3-DE38-4E64-B7C5-F0EC40A9C283}" type="pres">
      <dgm:prSet presAssocID="{E00B5DD4-256F-4B6E-9400-731ED5949E5F}" presName="circle" presStyleLbl="node1" presStyleIdx="1" presStyleCnt="2" custScaleX="102307" custLinFactNeighborX="-5437" custLinFactNeighborY="17305"/>
      <dgm:spPr/>
      <dgm:t>
        <a:bodyPr/>
        <a:lstStyle/>
        <a:p>
          <a:endParaRPr lang="fr-FR"/>
        </a:p>
      </dgm:t>
    </dgm:pt>
  </dgm:ptLst>
  <dgm:cxnLst>
    <dgm:cxn modelId="{CD03B169-8975-4081-8432-9CBEE93AA8D3}" srcId="{6D20E111-5C5C-4E5D-88ED-648B37AD31B7}" destId="{E4A3E63C-3875-4E2B-A2B0-EDF2CCACE917}" srcOrd="0" destOrd="0" parTransId="{ACF57E18-A2C4-4008-9A7F-4083A2FCF95C}" sibTransId="{4F11FD30-4603-467A-AB22-E0DE14CA0F8C}"/>
    <dgm:cxn modelId="{46EFDB67-12E1-4D94-8566-218A157A29FA}" type="presOf" srcId="{E4A3E63C-3875-4E2B-A2B0-EDF2CCACE917}" destId="{9BC67279-3E8F-41DD-955C-BC486E495391}" srcOrd="1" destOrd="0" presId="urn:microsoft.com/office/officeart/2005/8/layout/hList9"/>
    <dgm:cxn modelId="{45E02273-8F1B-4493-A30C-132E033D51A3}" type="presOf" srcId="{E4A3E63C-3875-4E2B-A2B0-EDF2CCACE917}" destId="{7634B287-1D4C-4839-B71C-1DCAB58FC779}" srcOrd="0" destOrd="0" presId="urn:microsoft.com/office/officeart/2005/8/layout/hList9"/>
    <dgm:cxn modelId="{32F93DBF-9314-44EF-9C24-E6A6AE7E0393}" srcId="{F217E844-713B-4AC6-AAB6-4D114AE56EF9}" destId="{6D20E111-5C5C-4E5D-88ED-648B37AD31B7}" srcOrd="0" destOrd="0" parTransId="{3B8D1AEC-08B2-4574-A348-16553FEC5934}" sibTransId="{904280E1-6F37-43EF-9EF3-D6923BFBD7D1}"/>
    <dgm:cxn modelId="{C359B57F-A0B5-4792-910D-EDF72F0E8375}" srcId="{F217E844-713B-4AC6-AAB6-4D114AE56EF9}" destId="{E00B5DD4-256F-4B6E-9400-731ED5949E5F}" srcOrd="1" destOrd="0" parTransId="{D658C128-5ADD-49A0-BA30-2F4D1C22E54D}" sibTransId="{6CF8CB18-AE8C-4727-A44E-1A4435113A90}"/>
    <dgm:cxn modelId="{383457E6-5B81-403B-B9B2-10A392CBF2A2}" type="presOf" srcId="{6D20E111-5C5C-4E5D-88ED-648B37AD31B7}" destId="{AD56DBE3-5F27-458D-B0F0-0D40C38379B1}" srcOrd="0" destOrd="0" presId="urn:microsoft.com/office/officeart/2005/8/layout/hList9"/>
    <dgm:cxn modelId="{ADCB3A73-2287-4FDF-A4FD-81721E7C04C5}" type="presOf" srcId="{E00B5DD4-256F-4B6E-9400-731ED5949E5F}" destId="{11CD0BD3-DE38-4E64-B7C5-F0EC40A9C283}" srcOrd="0" destOrd="0" presId="urn:microsoft.com/office/officeart/2005/8/layout/hList9"/>
    <dgm:cxn modelId="{E8074417-5B2C-47E7-9EC8-CF890687388A}" type="presOf" srcId="{84C1ECF4-C6B7-4266-9E2D-8584F986C1FF}" destId="{FB12F955-5573-4CD2-A337-B84719CED3C6}" srcOrd="1" destOrd="0" presId="urn:microsoft.com/office/officeart/2005/8/layout/hList9"/>
    <dgm:cxn modelId="{F38EFEE8-A476-4C6D-B903-4CF7D1C17D00}" srcId="{E00B5DD4-256F-4B6E-9400-731ED5949E5F}" destId="{84C1ECF4-C6B7-4266-9E2D-8584F986C1FF}" srcOrd="0" destOrd="0" parTransId="{305FB128-83F5-48EF-B94F-03950A5092AE}" sibTransId="{D5B99789-F88F-4696-802A-AAEA98D21205}"/>
    <dgm:cxn modelId="{5830B868-54C3-48A2-A6E4-7CA3B56309FC}" type="presOf" srcId="{F217E844-713B-4AC6-AAB6-4D114AE56EF9}" destId="{78B04314-9C84-4F38-9CD1-D3748F2F0EE5}" srcOrd="0" destOrd="0" presId="urn:microsoft.com/office/officeart/2005/8/layout/hList9"/>
    <dgm:cxn modelId="{4D44F1D4-6187-4089-90BF-885E9B000FB0}" type="presOf" srcId="{84C1ECF4-C6B7-4266-9E2D-8584F986C1FF}" destId="{BE006710-7161-4130-AFEC-137CCAFA6474}" srcOrd="0" destOrd="0" presId="urn:microsoft.com/office/officeart/2005/8/layout/hList9"/>
    <dgm:cxn modelId="{33B2EE96-B35F-499E-A7E7-D8CFFFAA9DBA}" type="presParOf" srcId="{78B04314-9C84-4F38-9CD1-D3748F2F0EE5}" destId="{221D1A49-5979-42F6-9821-E6AACBC9AD5E}" srcOrd="0" destOrd="0" presId="urn:microsoft.com/office/officeart/2005/8/layout/hList9"/>
    <dgm:cxn modelId="{FC4FA504-0F8F-46CF-822B-B7FB3E949904}" type="presParOf" srcId="{78B04314-9C84-4F38-9CD1-D3748F2F0EE5}" destId="{A47DBF46-05FC-45DE-AC9F-CBD6C38F94E7}" srcOrd="1" destOrd="0" presId="urn:microsoft.com/office/officeart/2005/8/layout/hList9"/>
    <dgm:cxn modelId="{FDB8D6FB-718F-4858-BB4F-5983EA7A520F}" type="presParOf" srcId="{A47DBF46-05FC-45DE-AC9F-CBD6C38F94E7}" destId="{5553B232-31E9-4F88-BBF0-D6B1CC149D90}" srcOrd="0" destOrd="0" presId="urn:microsoft.com/office/officeart/2005/8/layout/hList9"/>
    <dgm:cxn modelId="{6F65C734-4BD0-40F6-A737-330925252D85}" type="presParOf" srcId="{A47DBF46-05FC-45DE-AC9F-CBD6C38F94E7}" destId="{990C9601-4F0F-45E5-A39A-478CBEA59EAC}" srcOrd="1" destOrd="0" presId="urn:microsoft.com/office/officeart/2005/8/layout/hList9"/>
    <dgm:cxn modelId="{C9A40C0E-FBC0-4C31-A50E-B82D09E4A223}" type="presParOf" srcId="{990C9601-4F0F-45E5-A39A-478CBEA59EAC}" destId="{7634B287-1D4C-4839-B71C-1DCAB58FC779}" srcOrd="0" destOrd="0" presId="urn:microsoft.com/office/officeart/2005/8/layout/hList9"/>
    <dgm:cxn modelId="{04721DD2-6C0F-4FE9-ADB4-40DB11748FDA}" type="presParOf" srcId="{990C9601-4F0F-45E5-A39A-478CBEA59EAC}" destId="{9BC67279-3E8F-41DD-955C-BC486E495391}" srcOrd="1" destOrd="0" presId="urn:microsoft.com/office/officeart/2005/8/layout/hList9"/>
    <dgm:cxn modelId="{DCABDF9F-94E0-4A76-BCBE-6D0B7FB4DD26}" type="presParOf" srcId="{78B04314-9C84-4F38-9CD1-D3748F2F0EE5}" destId="{CD381C8C-7A8D-49CB-A2DB-C913BD76A34D}" srcOrd="2" destOrd="0" presId="urn:microsoft.com/office/officeart/2005/8/layout/hList9"/>
    <dgm:cxn modelId="{6810017B-767F-499A-9F31-CC04B5FD6340}" type="presParOf" srcId="{78B04314-9C84-4F38-9CD1-D3748F2F0EE5}" destId="{AD56DBE3-5F27-458D-B0F0-0D40C38379B1}" srcOrd="3" destOrd="0" presId="urn:microsoft.com/office/officeart/2005/8/layout/hList9"/>
    <dgm:cxn modelId="{1D62787F-8002-4FE1-8880-9828075C4A50}" type="presParOf" srcId="{78B04314-9C84-4F38-9CD1-D3748F2F0EE5}" destId="{BD8495D1-FCA8-4A5C-AF47-82EEDC8D29AA}" srcOrd="4" destOrd="0" presId="urn:microsoft.com/office/officeart/2005/8/layout/hList9"/>
    <dgm:cxn modelId="{F86F5276-6539-449B-9D8C-D94E1E7DB299}" type="presParOf" srcId="{78B04314-9C84-4F38-9CD1-D3748F2F0EE5}" destId="{6FC32D32-EC90-4C6E-B511-308937409AE1}" srcOrd="5" destOrd="0" presId="urn:microsoft.com/office/officeart/2005/8/layout/hList9"/>
    <dgm:cxn modelId="{96DBA78C-2846-400C-87AA-87A015A0CAAD}" type="presParOf" srcId="{78B04314-9C84-4F38-9CD1-D3748F2F0EE5}" destId="{AA109C43-F58C-446A-B72D-05A42A86356C}" srcOrd="6" destOrd="0" presId="urn:microsoft.com/office/officeart/2005/8/layout/hList9"/>
    <dgm:cxn modelId="{42B14575-F9A9-4B80-9E28-A22765F88C30}" type="presParOf" srcId="{AA109C43-F58C-446A-B72D-05A42A86356C}" destId="{4D90BB54-993B-47FB-A1D6-0BB3AE1637BC}" srcOrd="0" destOrd="0" presId="urn:microsoft.com/office/officeart/2005/8/layout/hList9"/>
    <dgm:cxn modelId="{F1B391FC-7B4E-48CA-8653-378CFC4B652D}" type="presParOf" srcId="{AA109C43-F58C-446A-B72D-05A42A86356C}" destId="{17CDFBDF-6C67-4279-B328-545AA9ED7599}" srcOrd="1" destOrd="0" presId="urn:microsoft.com/office/officeart/2005/8/layout/hList9"/>
    <dgm:cxn modelId="{BBA9CCF3-FAFC-4C16-B6E3-4AADE160438F}" type="presParOf" srcId="{17CDFBDF-6C67-4279-B328-545AA9ED7599}" destId="{BE006710-7161-4130-AFEC-137CCAFA6474}" srcOrd="0" destOrd="0" presId="urn:microsoft.com/office/officeart/2005/8/layout/hList9"/>
    <dgm:cxn modelId="{2A86F949-F699-4319-85B6-6CF575DD17B3}" type="presParOf" srcId="{17CDFBDF-6C67-4279-B328-545AA9ED7599}" destId="{FB12F955-5573-4CD2-A337-B84719CED3C6}" srcOrd="1" destOrd="0" presId="urn:microsoft.com/office/officeart/2005/8/layout/hList9"/>
    <dgm:cxn modelId="{7434A8B6-ADF6-4E3C-85CB-B128BDF92A36}" type="presParOf" srcId="{78B04314-9C84-4F38-9CD1-D3748F2F0EE5}" destId="{48B4FBE4-FD7F-49E1-879B-A024B594C79A}" srcOrd="7" destOrd="0" presId="urn:microsoft.com/office/officeart/2005/8/layout/hList9"/>
    <dgm:cxn modelId="{D23FAA05-528C-4A1E-B494-22C2416EE76F}" type="presParOf" srcId="{78B04314-9C84-4F38-9CD1-D3748F2F0EE5}" destId="{11CD0BD3-DE38-4E64-B7C5-F0EC40A9C283}"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1E089-EB40-46DE-AA86-FC7BA310A3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5EA5C203-AC8D-4D5B-9733-A6206DD664E7}">
      <dgm:prSet phldrT="[Texte]" custT="1"/>
      <dgm:spPr>
        <a:solidFill>
          <a:srgbClr val="92D050">
            <a:alpha val="50000"/>
          </a:srgbClr>
        </a:solidFill>
      </dgm:spPr>
      <dgm:t>
        <a:bodyPr/>
        <a:lstStyle/>
        <a:p>
          <a:pPr algn="l"/>
          <a:r>
            <a:rPr lang="fr-FR" sz="2000" dirty="0" smtClean="0"/>
            <a:t>Inspecteurs</a:t>
          </a:r>
        </a:p>
        <a:p>
          <a:pPr algn="l"/>
          <a:r>
            <a:rPr lang="fr-FR" sz="2000" dirty="0" smtClean="0"/>
            <a:t>ET-EG-IO</a:t>
          </a:r>
        </a:p>
        <a:p>
          <a:pPr algn="ctr"/>
          <a:endParaRPr lang="fr-FR" sz="1400" dirty="0"/>
        </a:p>
      </dgm:t>
    </dgm:pt>
    <dgm:pt modelId="{3B8E0763-6B71-439D-9F8B-278EA9548000}" type="parTrans" cxnId="{421983E6-63D9-4CAA-8592-3C40B711C2FD}">
      <dgm:prSet/>
      <dgm:spPr/>
      <dgm:t>
        <a:bodyPr/>
        <a:lstStyle/>
        <a:p>
          <a:endParaRPr lang="fr-FR"/>
        </a:p>
      </dgm:t>
    </dgm:pt>
    <dgm:pt modelId="{6F622495-7C9A-4989-87C0-3934E29DB610}" type="sibTrans" cxnId="{421983E6-63D9-4CAA-8592-3C40B711C2FD}">
      <dgm:prSet/>
      <dgm:spPr/>
      <dgm:t>
        <a:bodyPr/>
        <a:lstStyle/>
        <a:p>
          <a:endParaRPr lang="fr-FR"/>
        </a:p>
      </dgm:t>
    </dgm:pt>
    <dgm:pt modelId="{04AA947F-9E51-491C-97AD-F4A6C0602175}">
      <dgm:prSet phldrT="[Texte]" custT="1"/>
      <dgm:spPr/>
      <dgm:t>
        <a:bodyPr lIns="0" tIns="0" rIns="0" bIns="0"/>
        <a:lstStyle/>
        <a:p>
          <a:pPr algn="r"/>
          <a:r>
            <a:rPr lang="fr-FR" sz="2000" dirty="0" smtClean="0"/>
            <a:t>Proviseurs</a:t>
          </a:r>
          <a:endParaRPr lang="fr-FR" sz="2000" dirty="0"/>
        </a:p>
      </dgm:t>
    </dgm:pt>
    <dgm:pt modelId="{C25635F6-2E37-48CE-8CDC-B1B811527DC8}" type="parTrans" cxnId="{C62B379C-D8B4-4E92-89AD-F82068B7EFA1}">
      <dgm:prSet/>
      <dgm:spPr/>
      <dgm:t>
        <a:bodyPr/>
        <a:lstStyle/>
        <a:p>
          <a:endParaRPr lang="fr-FR"/>
        </a:p>
      </dgm:t>
    </dgm:pt>
    <dgm:pt modelId="{30B4FFCB-C2B9-435B-8D4F-B16382A70A5D}" type="sibTrans" cxnId="{C62B379C-D8B4-4E92-89AD-F82068B7EFA1}">
      <dgm:prSet/>
      <dgm:spPr/>
      <dgm:t>
        <a:bodyPr/>
        <a:lstStyle/>
        <a:p>
          <a:endParaRPr lang="fr-FR"/>
        </a:p>
      </dgm:t>
    </dgm:pt>
    <dgm:pt modelId="{D0DC4E12-BFB6-4A98-AA68-F6F3B17A4408}" type="pres">
      <dgm:prSet presAssocID="{FCE1E089-EB40-46DE-AA86-FC7BA310A354}" presName="composite" presStyleCnt="0">
        <dgm:presLayoutVars>
          <dgm:chMax val="1"/>
          <dgm:dir/>
          <dgm:resizeHandles val="exact"/>
        </dgm:presLayoutVars>
      </dgm:prSet>
      <dgm:spPr/>
      <dgm:t>
        <a:bodyPr/>
        <a:lstStyle/>
        <a:p>
          <a:endParaRPr lang="fr-FR"/>
        </a:p>
      </dgm:t>
    </dgm:pt>
    <dgm:pt modelId="{84481B1F-0BA3-412B-A48B-DE72EFE0423E}" type="pres">
      <dgm:prSet presAssocID="{FCE1E089-EB40-46DE-AA86-FC7BA310A354}" presName="radial" presStyleCnt="0">
        <dgm:presLayoutVars>
          <dgm:animLvl val="ctr"/>
        </dgm:presLayoutVars>
      </dgm:prSet>
      <dgm:spPr/>
    </dgm:pt>
    <dgm:pt modelId="{586A7680-38CC-4F01-BABE-8360A960B0F5}" type="pres">
      <dgm:prSet presAssocID="{5EA5C203-AC8D-4D5B-9733-A6206DD664E7}" presName="centerShape" presStyleLbl="vennNode1" presStyleIdx="0" presStyleCnt="2" custScaleX="175871" custScaleY="92928" custLinFactNeighborX="437" custLinFactNeighborY="-9701"/>
      <dgm:spPr/>
      <dgm:t>
        <a:bodyPr/>
        <a:lstStyle/>
        <a:p>
          <a:endParaRPr lang="fr-FR"/>
        </a:p>
      </dgm:t>
    </dgm:pt>
    <dgm:pt modelId="{6D0FE246-76BA-4BC8-96EF-CBC2C5C934D4}" type="pres">
      <dgm:prSet presAssocID="{04AA947F-9E51-491C-97AD-F4A6C0602175}" presName="node" presStyleLbl="vennNode1" presStyleIdx="1" presStyleCnt="2" custScaleX="341891" custScaleY="173588" custRadScaleRad="121519" custRadScaleInc="-2604">
        <dgm:presLayoutVars>
          <dgm:bulletEnabled val="1"/>
        </dgm:presLayoutVars>
      </dgm:prSet>
      <dgm:spPr/>
      <dgm:t>
        <a:bodyPr/>
        <a:lstStyle/>
        <a:p>
          <a:endParaRPr lang="fr-FR"/>
        </a:p>
      </dgm:t>
    </dgm:pt>
  </dgm:ptLst>
  <dgm:cxnLst>
    <dgm:cxn modelId="{C62B379C-D8B4-4E92-89AD-F82068B7EFA1}" srcId="{5EA5C203-AC8D-4D5B-9733-A6206DD664E7}" destId="{04AA947F-9E51-491C-97AD-F4A6C0602175}" srcOrd="0" destOrd="0" parTransId="{C25635F6-2E37-48CE-8CDC-B1B811527DC8}" sibTransId="{30B4FFCB-C2B9-435B-8D4F-B16382A70A5D}"/>
    <dgm:cxn modelId="{421983E6-63D9-4CAA-8592-3C40B711C2FD}" srcId="{FCE1E089-EB40-46DE-AA86-FC7BA310A354}" destId="{5EA5C203-AC8D-4D5B-9733-A6206DD664E7}" srcOrd="0" destOrd="0" parTransId="{3B8E0763-6B71-439D-9F8B-278EA9548000}" sibTransId="{6F622495-7C9A-4989-87C0-3934E29DB610}"/>
    <dgm:cxn modelId="{C5657133-DBF6-45DD-92AF-2855F03B21AB}" type="presOf" srcId="{FCE1E089-EB40-46DE-AA86-FC7BA310A354}" destId="{D0DC4E12-BFB6-4A98-AA68-F6F3B17A4408}" srcOrd="0" destOrd="0" presId="urn:microsoft.com/office/officeart/2005/8/layout/radial3"/>
    <dgm:cxn modelId="{BCCAA6C0-BCD5-42DD-BF62-752402CC8523}" type="presOf" srcId="{5EA5C203-AC8D-4D5B-9733-A6206DD664E7}" destId="{586A7680-38CC-4F01-BABE-8360A960B0F5}" srcOrd="0" destOrd="0" presId="urn:microsoft.com/office/officeart/2005/8/layout/radial3"/>
    <dgm:cxn modelId="{D520B456-A77B-4295-B023-F01C4A179415}" type="presOf" srcId="{04AA947F-9E51-491C-97AD-F4A6C0602175}" destId="{6D0FE246-76BA-4BC8-96EF-CBC2C5C934D4}" srcOrd="0" destOrd="0" presId="urn:microsoft.com/office/officeart/2005/8/layout/radial3"/>
    <dgm:cxn modelId="{82FD7071-0C5C-4282-BB8E-8451EFCE4616}" type="presParOf" srcId="{D0DC4E12-BFB6-4A98-AA68-F6F3B17A4408}" destId="{84481B1F-0BA3-412B-A48B-DE72EFE0423E}" srcOrd="0" destOrd="0" presId="urn:microsoft.com/office/officeart/2005/8/layout/radial3"/>
    <dgm:cxn modelId="{BA2E8578-BB21-4A5B-ABA6-603984D0D019}" type="presParOf" srcId="{84481B1F-0BA3-412B-A48B-DE72EFE0423E}" destId="{586A7680-38CC-4F01-BABE-8360A960B0F5}" srcOrd="0" destOrd="0" presId="urn:microsoft.com/office/officeart/2005/8/layout/radial3"/>
    <dgm:cxn modelId="{0219A314-769D-49AD-A77C-B3D7C620A0D4}" type="presParOf" srcId="{84481B1F-0BA3-412B-A48B-DE72EFE0423E}" destId="{6D0FE246-76BA-4BC8-96EF-CBC2C5C934D4}" srcOrd="1"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BA1D4-5115-4010-9CE8-971CE206E04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B17D65CD-80CF-4292-B6FB-A0683A180E27}">
      <dgm:prSet phldrT="[Texte]"/>
      <dgm:spPr/>
      <dgm:t>
        <a:bodyPr/>
        <a:lstStyle/>
        <a:p>
          <a:r>
            <a:rPr lang="fr-FR" dirty="0" smtClean="0"/>
            <a:t>Information</a:t>
          </a:r>
          <a:endParaRPr lang="fr-FR" dirty="0"/>
        </a:p>
      </dgm:t>
    </dgm:pt>
    <dgm:pt modelId="{F8888EA8-03DE-4891-B32A-DDB1E2CAC697}" type="parTrans" cxnId="{229E6C86-899C-4D19-AAB5-D13E8131678F}">
      <dgm:prSet/>
      <dgm:spPr/>
      <dgm:t>
        <a:bodyPr/>
        <a:lstStyle/>
        <a:p>
          <a:endParaRPr lang="fr-FR"/>
        </a:p>
      </dgm:t>
    </dgm:pt>
    <dgm:pt modelId="{3BC0E5D7-373B-489B-9218-1ED12AA3528A}" type="sibTrans" cxnId="{229E6C86-899C-4D19-AAB5-D13E8131678F}">
      <dgm:prSet/>
      <dgm:spPr/>
      <dgm:t>
        <a:bodyPr/>
        <a:lstStyle/>
        <a:p>
          <a:endParaRPr lang="fr-FR"/>
        </a:p>
      </dgm:t>
    </dgm:pt>
    <dgm:pt modelId="{010EBB53-749A-4ED0-80C2-35FD8D817847}" type="pres">
      <dgm:prSet presAssocID="{E01BA1D4-5115-4010-9CE8-971CE206E041}" presName="diagram" presStyleCnt="0">
        <dgm:presLayoutVars>
          <dgm:dir/>
          <dgm:resizeHandles val="exact"/>
        </dgm:presLayoutVars>
      </dgm:prSet>
      <dgm:spPr/>
      <dgm:t>
        <a:bodyPr/>
        <a:lstStyle/>
        <a:p>
          <a:endParaRPr lang="fr-FR"/>
        </a:p>
      </dgm:t>
    </dgm:pt>
    <dgm:pt modelId="{3BF10E25-B07F-4444-B968-71396F4B1A59}" type="pres">
      <dgm:prSet presAssocID="{B17D65CD-80CF-4292-B6FB-A0683A180E27}" presName="node" presStyleLbl="node1" presStyleIdx="0" presStyleCnt="1" custScaleX="124287" custLinFactNeighborX="-40070" custLinFactNeighborY="24818">
        <dgm:presLayoutVars>
          <dgm:bulletEnabled val="1"/>
        </dgm:presLayoutVars>
      </dgm:prSet>
      <dgm:spPr/>
      <dgm:t>
        <a:bodyPr/>
        <a:lstStyle/>
        <a:p>
          <a:endParaRPr lang="fr-FR"/>
        </a:p>
      </dgm:t>
    </dgm:pt>
  </dgm:ptLst>
  <dgm:cxnLst>
    <dgm:cxn modelId="{BABC0FF6-5F4E-4E68-AFA8-7E07571950D5}" type="presOf" srcId="{E01BA1D4-5115-4010-9CE8-971CE206E041}" destId="{010EBB53-749A-4ED0-80C2-35FD8D817847}" srcOrd="0" destOrd="0" presId="urn:microsoft.com/office/officeart/2005/8/layout/default#1"/>
    <dgm:cxn modelId="{24BBBE10-7164-4787-97A4-3C5C208D89DE}" type="presOf" srcId="{B17D65CD-80CF-4292-B6FB-A0683A180E27}" destId="{3BF10E25-B07F-4444-B968-71396F4B1A59}" srcOrd="0" destOrd="0" presId="urn:microsoft.com/office/officeart/2005/8/layout/default#1"/>
    <dgm:cxn modelId="{229E6C86-899C-4D19-AAB5-D13E8131678F}" srcId="{E01BA1D4-5115-4010-9CE8-971CE206E041}" destId="{B17D65CD-80CF-4292-B6FB-A0683A180E27}" srcOrd="0" destOrd="0" parTransId="{F8888EA8-03DE-4891-B32A-DDB1E2CAC697}" sibTransId="{3BC0E5D7-373B-489B-9218-1ED12AA3528A}"/>
    <dgm:cxn modelId="{25A2485B-6DF8-4672-8F46-8FFE92A3D1E7}" type="presParOf" srcId="{010EBB53-749A-4ED0-80C2-35FD8D817847}" destId="{3BF10E25-B07F-4444-B968-71396F4B1A59}" srcOrd="0"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750D7-DFA2-4E25-B13E-E11C8AF9A7F9}"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fr-FR"/>
        </a:p>
      </dgm:t>
    </dgm:pt>
    <dgm:pt modelId="{DA49C95D-90EE-42B2-85AA-ADD7EF5C574F}">
      <dgm:prSet/>
      <dgm:spPr>
        <a:effectLst>
          <a:softEdge rad="31750"/>
        </a:effectLst>
      </dgm:spPr>
      <dgm:t>
        <a:bodyPr/>
        <a:lstStyle/>
        <a:p>
          <a:r>
            <a:rPr lang="fr-FR" dirty="0" smtClean="0"/>
            <a:t>Des groupes de travail nationaux</a:t>
          </a:r>
          <a:endParaRPr lang="fr-FR" dirty="0"/>
        </a:p>
      </dgm:t>
    </dgm:pt>
    <dgm:pt modelId="{A3276DA2-AE75-47A9-BCF2-4499EABC59AB}" type="parTrans" cxnId="{CFCFAD48-7ADB-4616-923C-D7BE339D7E13}">
      <dgm:prSet/>
      <dgm:spPr/>
      <dgm:t>
        <a:bodyPr/>
        <a:lstStyle/>
        <a:p>
          <a:endParaRPr lang="fr-FR"/>
        </a:p>
      </dgm:t>
    </dgm:pt>
    <dgm:pt modelId="{5EB8084A-731E-4A54-B508-0EDE9A42F1A3}" type="sibTrans" cxnId="{CFCFAD48-7ADB-4616-923C-D7BE339D7E13}">
      <dgm:prSet/>
      <dgm:spPr/>
      <dgm:t>
        <a:bodyPr/>
        <a:lstStyle/>
        <a:p>
          <a:endParaRPr lang="fr-FR"/>
        </a:p>
      </dgm:t>
    </dgm:pt>
    <dgm:pt modelId="{DA15D278-516C-494D-AA4F-25A636379438}" type="pres">
      <dgm:prSet presAssocID="{B31750D7-DFA2-4E25-B13E-E11C8AF9A7F9}" presName="diagram" presStyleCnt="0">
        <dgm:presLayoutVars>
          <dgm:dir/>
          <dgm:resizeHandles val="exact"/>
        </dgm:presLayoutVars>
      </dgm:prSet>
      <dgm:spPr/>
      <dgm:t>
        <a:bodyPr/>
        <a:lstStyle/>
        <a:p>
          <a:endParaRPr lang="fr-FR"/>
        </a:p>
      </dgm:t>
    </dgm:pt>
    <dgm:pt modelId="{B347CD57-B278-4EC7-AD5C-7C109E11AABA}" type="pres">
      <dgm:prSet presAssocID="{DA49C95D-90EE-42B2-85AA-ADD7EF5C574F}" presName="node" presStyleLbl="node1" presStyleIdx="0" presStyleCnt="1" custScaleX="304240" custLinFactNeighborX="7838" custLinFactNeighborY="2633">
        <dgm:presLayoutVars>
          <dgm:bulletEnabled val="1"/>
        </dgm:presLayoutVars>
      </dgm:prSet>
      <dgm:spPr/>
      <dgm:t>
        <a:bodyPr/>
        <a:lstStyle/>
        <a:p>
          <a:endParaRPr lang="fr-FR"/>
        </a:p>
      </dgm:t>
    </dgm:pt>
  </dgm:ptLst>
  <dgm:cxnLst>
    <dgm:cxn modelId="{77028D87-C81A-4471-ABC1-4C9D7B49B7D0}" type="presOf" srcId="{DA49C95D-90EE-42B2-85AA-ADD7EF5C574F}" destId="{B347CD57-B278-4EC7-AD5C-7C109E11AABA}" srcOrd="0" destOrd="0" presId="urn:microsoft.com/office/officeart/2005/8/layout/default#2"/>
    <dgm:cxn modelId="{F365BC13-CC6E-4967-81AD-69E934AFA024}" type="presOf" srcId="{B31750D7-DFA2-4E25-B13E-E11C8AF9A7F9}" destId="{DA15D278-516C-494D-AA4F-25A636379438}" srcOrd="0" destOrd="0" presId="urn:microsoft.com/office/officeart/2005/8/layout/default#2"/>
    <dgm:cxn modelId="{CFCFAD48-7ADB-4616-923C-D7BE339D7E13}" srcId="{B31750D7-DFA2-4E25-B13E-E11C8AF9A7F9}" destId="{DA49C95D-90EE-42B2-85AA-ADD7EF5C574F}" srcOrd="0" destOrd="0" parTransId="{A3276DA2-AE75-47A9-BCF2-4499EABC59AB}" sibTransId="{5EB8084A-731E-4A54-B508-0EDE9A42F1A3}"/>
    <dgm:cxn modelId="{20912C3F-A06F-4054-990E-DDB0F25DAB6E}" type="presParOf" srcId="{DA15D278-516C-494D-AA4F-25A636379438}" destId="{B347CD57-B278-4EC7-AD5C-7C109E11AABA}" srcOrd="0" destOrd="0" presId="urn:microsoft.com/office/officeart/2005/8/layout/default#2"/>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AD965F-493F-4987-8EA7-EBC2B897844C}"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fr-FR"/>
        </a:p>
      </dgm:t>
    </dgm:pt>
    <dgm:pt modelId="{CAA6B3C3-533F-44E5-9EAB-3AC2A0EE816D}">
      <dgm:prSet phldrT="[Texte]"/>
      <dgm:spPr/>
      <dgm:t>
        <a:bodyPr/>
        <a:lstStyle/>
        <a:p>
          <a:r>
            <a:rPr lang="fr-FR" dirty="0" smtClean="0"/>
            <a:t> </a:t>
          </a:r>
          <a:endParaRPr lang="fr-FR" dirty="0"/>
        </a:p>
      </dgm:t>
    </dgm:pt>
    <dgm:pt modelId="{2FD1D855-7153-4B54-A7B1-8E8BBD962100}" type="parTrans" cxnId="{382695FE-48AA-4736-9CBD-F0F5D0CE087D}">
      <dgm:prSet/>
      <dgm:spPr/>
      <dgm:t>
        <a:bodyPr/>
        <a:lstStyle/>
        <a:p>
          <a:endParaRPr lang="fr-FR"/>
        </a:p>
      </dgm:t>
    </dgm:pt>
    <dgm:pt modelId="{07D8E338-F37A-4AC3-9D1E-FEC6EDBA16A4}" type="sibTrans" cxnId="{382695FE-48AA-4736-9CBD-F0F5D0CE087D}">
      <dgm:prSet/>
      <dgm:spPr/>
      <dgm:t>
        <a:bodyPr/>
        <a:lstStyle/>
        <a:p>
          <a:endParaRPr lang="fr-FR"/>
        </a:p>
      </dgm:t>
    </dgm:pt>
    <dgm:pt modelId="{A33CC4CC-CDB7-4AB9-A0CA-AAB68625BE0E}">
      <dgm:prSet phldrT="[Texte]"/>
      <dgm:spPr/>
      <dgm:t>
        <a:bodyPr/>
        <a:lstStyle/>
        <a:p>
          <a:r>
            <a:rPr lang="fr-FR" dirty="0" smtClean="0"/>
            <a:t>Formation du groupe des formateurs</a:t>
          </a:r>
          <a:endParaRPr lang="fr-FR" dirty="0"/>
        </a:p>
      </dgm:t>
    </dgm:pt>
    <dgm:pt modelId="{9513B3FC-CA00-469A-8BE7-41661FBD11FE}" type="parTrans" cxnId="{A5CB125F-B8E7-47EE-96B3-49E303999F1E}">
      <dgm:prSet/>
      <dgm:spPr/>
      <dgm:t>
        <a:bodyPr/>
        <a:lstStyle/>
        <a:p>
          <a:endParaRPr lang="fr-FR"/>
        </a:p>
      </dgm:t>
    </dgm:pt>
    <dgm:pt modelId="{5C2FC15B-6943-4836-A360-C70A7D368C67}" type="sibTrans" cxnId="{A5CB125F-B8E7-47EE-96B3-49E303999F1E}">
      <dgm:prSet/>
      <dgm:spPr/>
      <dgm:t>
        <a:bodyPr/>
        <a:lstStyle/>
        <a:p>
          <a:endParaRPr lang="fr-FR"/>
        </a:p>
      </dgm:t>
    </dgm:pt>
    <dgm:pt modelId="{80B4FD20-772A-4D09-9DA6-9DE0599BBF17}" type="pres">
      <dgm:prSet presAssocID="{98AD965F-493F-4987-8EA7-EBC2B897844C}" presName="linearFlow" presStyleCnt="0">
        <dgm:presLayoutVars>
          <dgm:dir/>
          <dgm:animLvl val="lvl"/>
          <dgm:resizeHandles val="exact"/>
        </dgm:presLayoutVars>
      </dgm:prSet>
      <dgm:spPr/>
      <dgm:t>
        <a:bodyPr/>
        <a:lstStyle/>
        <a:p>
          <a:endParaRPr lang="fr-FR"/>
        </a:p>
      </dgm:t>
    </dgm:pt>
    <dgm:pt modelId="{F9D526F2-2BC8-414D-BDC4-7060CDF4145C}" type="pres">
      <dgm:prSet presAssocID="{CAA6B3C3-533F-44E5-9EAB-3AC2A0EE816D}" presName="composite" presStyleCnt="0"/>
      <dgm:spPr/>
    </dgm:pt>
    <dgm:pt modelId="{68DDF1A4-1C40-4BB1-89A0-FF3E29CFC199}" type="pres">
      <dgm:prSet presAssocID="{CAA6B3C3-533F-44E5-9EAB-3AC2A0EE816D}" presName="parentText" presStyleLbl="alignNode1" presStyleIdx="0" presStyleCnt="1" custLinFactX="-624" custLinFactNeighborX="-100000" custLinFactNeighborY="2489">
        <dgm:presLayoutVars>
          <dgm:chMax val="1"/>
          <dgm:bulletEnabled val="1"/>
        </dgm:presLayoutVars>
      </dgm:prSet>
      <dgm:spPr/>
      <dgm:t>
        <a:bodyPr/>
        <a:lstStyle/>
        <a:p>
          <a:endParaRPr lang="fr-FR"/>
        </a:p>
      </dgm:t>
    </dgm:pt>
    <dgm:pt modelId="{59C279F9-A68A-4127-89E1-79164B1D465B}" type="pres">
      <dgm:prSet presAssocID="{CAA6B3C3-533F-44E5-9EAB-3AC2A0EE816D}" presName="descendantText" presStyleLbl="alignAcc1" presStyleIdx="0" presStyleCnt="1" custScaleX="99439" custLinFactNeighborX="17855" custLinFactNeighborY="-2037">
        <dgm:presLayoutVars>
          <dgm:bulletEnabled val="1"/>
        </dgm:presLayoutVars>
      </dgm:prSet>
      <dgm:spPr/>
      <dgm:t>
        <a:bodyPr/>
        <a:lstStyle/>
        <a:p>
          <a:endParaRPr lang="fr-FR"/>
        </a:p>
      </dgm:t>
    </dgm:pt>
  </dgm:ptLst>
  <dgm:cxnLst>
    <dgm:cxn modelId="{A018B722-940B-4D31-AC15-F32D1299DD81}" type="presOf" srcId="{A33CC4CC-CDB7-4AB9-A0CA-AAB68625BE0E}" destId="{59C279F9-A68A-4127-89E1-79164B1D465B}" srcOrd="0" destOrd="0" presId="urn:microsoft.com/office/officeart/2005/8/layout/chevron2"/>
    <dgm:cxn modelId="{382695FE-48AA-4736-9CBD-F0F5D0CE087D}" srcId="{98AD965F-493F-4987-8EA7-EBC2B897844C}" destId="{CAA6B3C3-533F-44E5-9EAB-3AC2A0EE816D}" srcOrd="0" destOrd="0" parTransId="{2FD1D855-7153-4B54-A7B1-8E8BBD962100}" sibTransId="{07D8E338-F37A-4AC3-9D1E-FEC6EDBA16A4}"/>
    <dgm:cxn modelId="{A5CB125F-B8E7-47EE-96B3-49E303999F1E}" srcId="{CAA6B3C3-533F-44E5-9EAB-3AC2A0EE816D}" destId="{A33CC4CC-CDB7-4AB9-A0CA-AAB68625BE0E}" srcOrd="0" destOrd="0" parTransId="{9513B3FC-CA00-469A-8BE7-41661FBD11FE}" sibTransId="{5C2FC15B-6943-4836-A360-C70A7D368C67}"/>
    <dgm:cxn modelId="{18750A69-7720-4533-AE1A-1135CA52A796}" type="presOf" srcId="{CAA6B3C3-533F-44E5-9EAB-3AC2A0EE816D}" destId="{68DDF1A4-1C40-4BB1-89A0-FF3E29CFC199}" srcOrd="0" destOrd="0" presId="urn:microsoft.com/office/officeart/2005/8/layout/chevron2"/>
    <dgm:cxn modelId="{D453B54F-BB7A-46B2-9294-0850FC5E5FE0}" type="presOf" srcId="{98AD965F-493F-4987-8EA7-EBC2B897844C}" destId="{80B4FD20-772A-4D09-9DA6-9DE0599BBF17}" srcOrd="0" destOrd="0" presId="urn:microsoft.com/office/officeart/2005/8/layout/chevron2"/>
    <dgm:cxn modelId="{51E48EDB-B6B0-4D85-8D3B-FC585A4D3146}" type="presParOf" srcId="{80B4FD20-772A-4D09-9DA6-9DE0599BBF17}" destId="{F9D526F2-2BC8-414D-BDC4-7060CDF4145C}" srcOrd="0" destOrd="0" presId="urn:microsoft.com/office/officeart/2005/8/layout/chevron2"/>
    <dgm:cxn modelId="{BA1CE1F2-815E-4695-9B76-5820FE05DCFC}" type="presParOf" srcId="{F9D526F2-2BC8-414D-BDC4-7060CDF4145C}" destId="{68DDF1A4-1C40-4BB1-89A0-FF3E29CFC199}" srcOrd="0" destOrd="0" presId="urn:microsoft.com/office/officeart/2005/8/layout/chevron2"/>
    <dgm:cxn modelId="{572587DB-5D7F-450A-9359-3CE9CB629D10}" type="presParOf" srcId="{F9D526F2-2BC8-414D-BDC4-7060CDF4145C}" destId="{59C279F9-A68A-4127-89E1-79164B1D465B}" srcOrd="1" destOrd="0" presId="urn:microsoft.com/office/officeart/2005/8/layout/chevron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13/03</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Formation Académique</a:t>
          </a:r>
        </a:p>
        <a:p>
          <a:r>
            <a:rPr lang="fr-FR" dirty="0" smtClean="0"/>
            <a:t>Mai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DF1F8418-0668-45A5-BFDF-76040531E3BE}" type="presOf" srcId="{B630E4BA-985D-4D8C-A48E-D3C2F039E979}" destId="{C0024D68-8427-4035-B652-A05C36ECA4FC}" srcOrd="0" destOrd="0" presId="urn:microsoft.com/office/officeart/2005/8/layout/cycle2"/>
    <dgm:cxn modelId="{D266BCBE-B6E7-4A36-88B7-189AB9DC48C4}" type="presOf" srcId="{626A7C2F-FCB7-421A-9A27-B63A0E06730A}" destId="{421A11B8-6FE0-4372-8F6A-29A9406CFD66}" srcOrd="0" destOrd="0" presId="urn:microsoft.com/office/officeart/2005/8/layout/cycle2"/>
    <dgm:cxn modelId="{BDB7E94E-1348-4C3E-B8FE-4A6ADEEBD3D5}" srcId="{547B4106-D84C-4524-B2F9-ECC14C26C112}" destId="{626A7C2F-FCB7-421A-9A27-B63A0E06730A}" srcOrd="1" destOrd="0" parTransId="{3D56AD5D-AFBF-4E54-A286-F17ECFAC5BAD}" sibTransId="{4E7C15FF-8D6D-45E2-94F3-626257425325}"/>
    <dgm:cxn modelId="{DB875C68-D844-4D4D-A2E0-825209938295}" type="presOf" srcId="{4E7C15FF-8D6D-45E2-94F3-626257425325}" destId="{27FB341F-6F91-496E-B41B-F6EB94E0F1F1}" srcOrd="0" destOrd="0" presId="urn:microsoft.com/office/officeart/2005/8/layout/cycle2"/>
    <dgm:cxn modelId="{C17BDB4C-8D3D-4144-9FB7-5090E7381843}" srcId="{547B4106-D84C-4524-B2F9-ECC14C26C112}" destId="{B630E4BA-985D-4D8C-A48E-D3C2F039E979}" srcOrd="0" destOrd="0" parTransId="{464C544D-C97A-48B4-8BEF-51DCA7BB75DE}" sibTransId="{089E3138-88EA-450D-A2A8-687FB4CF3693}"/>
    <dgm:cxn modelId="{3337EE76-9880-46E8-86EB-D8C573F66E2B}" type="presOf" srcId="{547B4106-D84C-4524-B2F9-ECC14C26C112}" destId="{F462E3E7-8F1D-407F-88D0-9EAD6DD77495}" srcOrd="0" destOrd="0" presId="urn:microsoft.com/office/officeart/2005/8/layout/cycle2"/>
    <dgm:cxn modelId="{E8A4F62E-7056-4302-A808-573471F8B58A}" type="presOf" srcId="{4E7C15FF-8D6D-45E2-94F3-626257425325}" destId="{1AEE4C4D-87EA-4CFB-BB68-D3F1E04CB961}" srcOrd="1" destOrd="0" presId="urn:microsoft.com/office/officeart/2005/8/layout/cycle2"/>
    <dgm:cxn modelId="{CC48B819-AB0B-4B8E-8725-2B8D0FF08526}" type="presOf" srcId="{089E3138-88EA-450D-A2A8-687FB4CF3693}" destId="{03D118C7-D3C2-407D-9C4C-8DB46191E146}" srcOrd="1" destOrd="0" presId="urn:microsoft.com/office/officeart/2005/8/layout/cycle2"/>
    <dgm:cxn modelId="{179906D6-236F-4159-BBD0-EFFFBDD9E346}" type="presOf" srcId="{089E3138-88EA-450D-A2A8-687FB4CF3693}" destId="{57F00199-489F-4081-9CF7-97E6F9086E18}" srcOrd="0" destOrd="0" presId="urn:microsoft.com/office/officeart/2005/8/layout/cycle2"/>
    <dgm:cxn modelId="{84150B00-5CD9-468A-865F-9C46E25E77A3}" type="presParOf" srcId="{F462E3E7-8F1D-407F-88D0-9EAD6DD77495}" destId="{C0024D68-8427-4035-B652-A05C36ECA4FC}" srcOrd="0" destOrd="0" presId="urn:microsoft.com/office/officeart/2005/8/layout/cycle2"/>
    <dgm:cxn modelId="{741C1F98-E0C6-4952-9655-A4AC4FE0F049}" type="presParOf" srcId="{F462E3E7-8F1D-407F-88D0-9EAD6DD77495}" destId="{57F00199-489F-4081-9CF7-97E6F9086E18}" srcOrd="1" destOrd="0" presId="urn:microsoft.com/office/officeart/2005/8/layout/cycle2"/>
    <dgm:cxn modelId="{0C86270B-D420-4FD0-A22C-C487E6F9845A}" type="presParOf" srcId="{57F00199-489F-4081-9CF7-97E6F9086E18}" destId="{03D118C7-D3C2-407D-9C4C-8DB46191E146}" srcOrd="0" destOrd="0" presId="urn:microsoft.com/office/officeart/2005/8/layout/cycle2"/>
    <dgm:cxn modelId="{4B23C846-C851-4731-B15D-D437E6E75D1C}" type="presParOf" srcId="{F462E3E7-8F1D-407F-88D0-9EAD6DD77495}" destId="{421A11B8-6FE0-4372-8F6A-29A9406CFD66}" srcOrd="2" destOrd="0" presId="urn:microsoft.com/office/officeart/2005/8/layout/cycle2"/>
    <dgm:cxn modelId="{CE185713-1483-428E-AF2A-4F295531EA94}" type="presParOf" srcId="{F462E3E7-8F1D-407F-88D0-9EAD6DD77495}" destId="{27FB341F-6F91-496E-B41B-F6EB94E0F1F1}" srcOrd="3" destOrd="0" presId="urn:microsoft.com/office/officeart/2005/8/layout/cycle2"/>
    <dgm:cxn modelId="{89530AB0-2115-4FAE-863C-2E6446584B3B}"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07/02</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Journée de réflexion dans les  Lycées</a:t>
          </a:r>
        </a:p>
        <a:p>
          <a:r>
            <a:rPr lang="fr-FR" dirty="0" smtClean="0"/>
            <a:t>Mars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EFC71265-96CB-4A4A-959E-746CC76ED3C4}" type="presOf" srcId="{089E3138-88EA-450D-A2A8-687FB4CF3693}" destId="{57F00199-489F-4081-9CF7-97E6F9086E18}" srcOrd="0" destOrd="0" presId="urn:microsoft.com/office/officeart/2005/8/layout/cycle2"/>
    <dgm:cxn modelId="{BDB7E94E-1348-4C3E-B8FE-4A6ADEEBD3D5}" srcId="{547B4106-D84C-4524-B2F9-ECC14C26C112}" destId="{626A7C2F-FCB7-421A-9A27-B63A0E06730A}" srcOrd="1" destOrd="0" parTransId="{3D56AD5D-AFBF-4E54-A286-F17ECFAC5BAD}" sibTransId="{4E7C15FF-8D6D-45E2-94F3-626257425325}"/>
    <dgm:cxn modelId="{C17BDB4C-8D3D-4144-9FB7-5090E7381843}" srcId="{547B4106-D84C-4524-B2F9-ECC14C26C112}" destId="{B630E4BA-985D-4D8C-A48E-D3C2F039E979}" srcOrd="0" destOrd="0" parTransId="{464C544D-C97A-48B4-8BEF-51DCA7BB75DE}" sibTransId="{089E3138-88EA-450D-A2A8-687FB4CF3693}"/>
    <dgm:cxn modelId="{5811B2F2-6714-45B4-862C-8E709F49922D}" type="presOf" srcId="{626A7C2F-FCB7-421A-9A27-B63A0E06730A}" destId="{421A11B8-6FE0-4372-8F6A-29A9406CFD66}" srcOrd="0" destOrd="0" presId="urn:microsoft.com/office/officeart/2005/8/layout/cycle2"/>
    <dgm:cxn modelId="{8F1820C0-10E5-4C46-B835-97624D4AA65B}" type="presOf" srcId="{547B4106-D84C-4524-B2F9-ECC14C26C112}" destId="{F462E3E7-8F1D-407F-88D0-9EAD6DD77495}" srcOrd="0" destOrd="0" presId="urn:microsoft.com/office/officeart/2005/8/layout/cycle2"/>
    <dgm:cxn modelId="{E5D518AC-F242-494A-A52D-D9507A3A0878}" type="presOf" srcId="{089E3138-88EA-450D-A2A8-687FB4CF3693}" destId="{03D118C7-D3C2-407D-9C4C-8DB46191E146}" srcOrd="1" destOrd="0" presId="urn:microsoft.com/office/officeart/2005/8/layout/cycle2"/>
    <dgm:cxn modelId="{5EDC09BC-605D-45E2-AB85-A0C6272504F3}" type="presOf" srcId="{4E7C15FF-8D6D-45E2-94F3-626257425325}" destId="{1AEE4C4D-87EA-4CFB-BB68-D3F1E04CB961}" srcOrd="1" destOrd="0" presId="urn:microsoft.com/office/officeart/2005/8/layout/cycle2"/>
    <dgm:cxn modelId="{DF582C42-A1D0-4FB8-A568-47A9C00BF855}" type="presOf" srcId="{B630E4BA-985D-4D8C-A48E-D3C2F039E979}" destId="{C0024D68-8427-4035-B652-A05C36ECA4FC}" srcOrd="0" destOrd="0" presId="urn:microsoft.com/office/officeart/2005/8/layout/cycle2"/>
    <dgm:cxn modelId="{B46A5F9A-33F9-49E0-B0C4-98B872E91787}" type="presOf" srcId="{4E7C15FF-8D6D-45E2-94F3-626257425325}" destId="{27FB341F-6F91-496E-B41B-F6EB94E0F1F1}" srcOrd="0" destOrd="0" presId="urn:microsoft.com/office/officeart/2005/8/layout/cycle2"/>
    <dgm:cxn modelId="{DC272A8F-D1DB-4951-9772-700FF037922B}" type="presParOf" srcId="{F462E3E7-8F1D-407F-88D0-9EAD6DD77495}" destId="{C0024D68-8427-4035-B652-A05C36ECA4FC}" srcOrd="0" destOrd="0" presId="urn:microsoft.com/office/officeart/2005/8/layout/cycle2"/>
    <dgm:cxn modelId="{10EA9072-0567-4A54-A349-5A71F7F37784}" type="presParOf" srcId="{F462E3E7-8F1D-407F-88D0-9EAD6DD77495}" destId="{57F00199-489F-4081-9CF7-97E6F9086E18}" srcOrd="1" destOrd="0" presId="urn:microsoft.com/office/officeart/2005/8/layout/cycle2"/>
    <dgm:cxn modelId="{24B58D3A-6848-425E-8B54-94096906C6D6}" type="presParOf" srcId="{57F00199-489F-4081-9CF7-97E6F9086E18}" destId="{03D118C7-D3C2-407D-9C4C-8DB46191E146}" srcOrd="0" destOrd="0" presId="urn:microsoft.com/office/officeart/2005/8/layout/cycle2"/>
    <dgm:cxn modelId="{1DF421D8-42ED-430D-9CE7-6A90C4165F74}" type="presParOf" srcId="{F462E3E7-8F1D-407F-88D0-9EAD6DD77495}" destId="{421A11B8-6FE0-4372-8F6A-29A9406CFD66}" srcOrd="2" destOrd="0" presId="urn:microsoft.com/office/officeart/2005/8/layout/cycle2"/>
    <dgm:cxn modelId="{F3D99DDD-C809-4B2A-9AFB-01D3C5C6E648}" type="presParOf" srcId="{F462E3E7-8F1D-407F-88D0-9EAD6DD77495}" destId="{27FB341F-6F91-496E-B41B-F6EB94E0F1F1}" srcOrd="3" destOrd="0" presId="urn:microsoft.com/office/officeart/2005/8/layout/cycle2"/>
    <dgm:cxn modelId="{544F26BD-A868-4396-95C0-8060A6BF7E79}"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07/02</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Journée de réflexion dans les  </a:t>
          </a:r>
          <a:r>
            <a:rPr lang="fr-FR" dirty="0" err="1" smtClean="0"/>
            <a:t>Lycéées</a:t>
          </a:r>
          <a:endParaRPr lang="fr-FR" dirty="0" smtClean="0"/>
        </a:p>
        <a:p>
          <a:r>
            <a:rPr lang="fr-FR" dirty="0" smtClean="0"/>
            <a:t>Mars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B97EC198-E528-438B-B099-F9335C130E9E}" type="presOf" srcId="{547B4106-D84C-4524-B2F9-ECC14C26C112}" destId="{F462E3E7-8F1D-407F-88D0-9EAD6DD77495}" srcOrd="0" destOrd="0" presId="urn:microsoft.com/office/officeart/2005/8/layout/cycle2"/>
    <dgm:cxn modelId="{CD55F731-AA7A-4179-A1E4-AFDFC5FB6FE4}" type="presOf" srcId="{089E3138-88EA-450D-A2A8-687FB4CF3693}" destId="{03D118C7-D3C2-407D-9C4C-8DB46191E146}" srcOrd="1" destOrd="0" presId="urn:microsoft.com/office/officeart/2005/8/layout/cycle2"/>
    <dgm:cxn modelId="{BDB7E94E-1348-4C3E-B8FE-4A6ADEEBD3D5}" srcId="{547B4106-D84C-4524-B2F9-ECC14C26C112}" destId="{626A7C2F-FCB7-421A-9A27-B63A0E06730A}" srcOrd="1" destOrd="0" parTransId="{3D56AD5D-AFBF-4E54-A286-F17ECFAC5BAD}" sibTransId="{4E7C15FF-8D6D-45E2-94F3-626257425325}"/>
    <dgm:cxn modelId="{00E7F27C-A1CD-479E-9162-2F0B2515366B}" type="presOf" srcId="{626A7C2F-FCB7-421A-9A27-B63A0E06730A}" destId="{421A11B8-6FE0-4372-8F6A-29A9406CFD66}" srcOrd="0" destOrd="0" presId="urn:microsoft.com/office/officeart/2005/8/layout/cycle2"/>
    <dgm:cxn modelId="{5C7380B2-2515-4B33-8204-2351272AA5AA}" type="presOf" srcId="{4E7C15FF-8D6D-45E2-94F3-626257425325}" destId="{1AEE4C4D-87EA-4CFB-BB68-D3F1E04CB961}" srcOrd="1" destOrd="0" presId="urn:microsoft.com/office/officeart/2005/8/layout/cycle2"/>
    <dgm:cxn modelId="{C17BDB4C-8D3D-4144-9FB7-5090E7381843}" srcId="{547B4106-D84C-4524-B2F9-ECC14C26C112}" destId="{B630E4BA-985D-4D8C-A48E-D3C2F039E979}" srcOrd="0" destOrd="0" parTransId="{464C544D-C97A-48B4-8BEF-51DCA7BB75DE}" sibTransId="{089E3138-88EA-450D-A2A8-687FB4CF3693}"/>
    <dgm:cxn modelId="{6D8DDA02-8E5E-40D4-B7D7-A2C7BDAB7ADB}" type="presOf" srcId="{B630E4BA-985D-4D8C-A48E-D3C2F039E979}" destId="{C0024D68-8427-4035-B652-A05C36ECA4FC}" srcOrd="0" destOrd="0" presId="urn:microsoft.com/office/officeart/2005/8/layout/cycle2"/>
    <dgm:cxn modelId="{21706671-658F-4C23-9219-DD908DDE0B5A}" type="presOf" srcId="{089E3138-88EA-450D-A2A8-687FB4CF3693}" destId="{57F00199-489F-4081-9CF7-97E6F9086E18}" srcOrd="0" destOrd="0" presId="urn:microsoft.com/office/officeart/2005/8/layout/cycle2"/>
    <dgm:cxn modelId="{27950E17-0915-4EE4-93A1-CB253C26B581}" type="presOf" srcId="{4E7C15FF-8D6D-45E2-94F3-626257425325}" destId="{27FB341F-6F91-496E-B41B-F6EB94E0F1F1}" srcOrd="0" destOrd="0" presId="urn:microsoft.com/office/officeart/2005/8/layout/cycle2"/>
    <dgm:cxn modelId="{0E2F3DAE-410C-4C34-B34A-240376DD46E9}" type="presParOf" srcId="{F462E3E7-8F1D-407F-88D0-9EAD6DD77495}" destId="{C0024D68-8427-4035-B652-A05C36ECA4FC}" srcOrd="0" destOrd="0" presId="urn:microsoft.com/office/officeart/2005/8/layout/cycle2"/>
    <dgm:cxn modelId="{2797447A-B8B5-4A49-BB28-4D0B88331E30}" type="presParOf" srcId="{F462E3E7-8F1D-407F-88D0-9EAD6DD77495}" destId="{57F00199-489F-4081-9CF7-97E6F9086E18}" srcOrd="1" destOrd="0" presId="urn:microsoft.com/office/officeart/2005/8/layout/cycle2"/>
    <dgm:cxn modelId="{4AD3E17B-229D-44B6-AF33-B733054D01E8}" type="presParOf" srcId="{57F00199-489F-4081-9CF7-97E6F9086E18}" destId="{03D118C7-D3C2-407D-9C4C-8DB46191E146}" srcOrd="0" destOrd="0" presId="urn:microsoft.com/office/officeart/2005/8/layout/cycle2"/>
    <dgm:cxn modelId="{1895E0DB-EFC2-4CE0-8C3D-6767E1A28CBF}" type="presParOf" srcId="{F462E3E7-8F1D-407F-88D0-9EAD6DD77495}" destId="{421A11B8-6FE0-4372-8F6A-29A9406CFD66}" srcOrd="2" destOrd="0" presId="urn:microsoft.com/office/officeart/2005/8/layout/cycle2"/>
    <dgm:cxn modelId="{3DE83E0F-7907-457B-85A0-63BFF3A5441B}" type="presParOf" srcId="{F462E3E7-8F1D-407F-88D0-9EAD6DD77495}" destId="{27FB341F-6F91-496E-B41B-F6EB94E0F1F1}" srcOrd="3" destOrd="0" presId="urn:microsoft.com/office/officeart/2005/8/layout/cycle2"/>
    <dgm:cxn modelId="{D3A9A887-5691-4ACB-B395-D076404EB0E8}"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7B4106-D84C-4524-B2F9-ECC14C26C1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630E4BA-985D-4D8C-A48E-D3C2F039E979}">
      <dgm:prSet phldrT="[Texte]"/>
      <dgm:spPr/>
      <dgm:t>
        <a:bodyPr/>
        <a:lstStyle/>
        <a:p>
          <a:r>
            <a:rPr lang="fr-FR" dirty="0" smtClean="0"/>
            <a:t>Formation nationale </a:t>
          </a:r>
        </a:p>
        <a:p>
          <a:r>
            <a:rPr lang="fr-FR" dirty="0" smtClean="0"/>
            <a:t>07/02</a:t>
          </a:r>
          <a:endParaRPr lang="fr-FR" dirty="0"/>
        </a:p>
      </dgm:t>
    </dgm:pt>
    <dgm:pt modelId="{464C544D-C97A-48B4-8BEF-51DCA7BB75DE}" type="parTrans" cxnId="{C17BDB4C-8D3D-4144-9FB7-5090E7381843}">
      <dgm:prSet/>
      <dgm:spPr/>
      <dgm:t>
        <a:bodyPr/>
        <a:lstStyle/>
        <a:p>
          <a:endParaRPr lang="fr-FR"/>
        </a:p>
      </dgm:t>
    </dgm:pt>
    <dgm:pt modelId="{089E3138-88EA-450D-A2A8-687FB4CF3693}" type="sibTrans" cxnId="{C17BDB4C-8D3D-4144-9FB7-5090E7381843}">
      <dgm:prSet/>
      <dgm:spPr/>
      <dgm:t>
        <a:bodyPr/>
        <a:lstStyle/>
        <a:p>
          <a:endParaRPr lang="fr-FR"/>
        </a:p>
      </dgm:t>
    </dgm:pt>
    <dgm:pt modelId="{626A7C2F-FCB7-421A-9A27-B63A0E06730A}">
      <dgm:prSet phldrT="[Texte]"/>
      <dgm:spPr/>
      <dgm:t>
        <a:bodyPr/>
        <a:lstStyle/>
        <a:p>
          <a:r>
            <a:rPr lang="fr-FR" dirty="0" smtClean="0"/>
            <a:t>Journée de réflexion dans les  Lycées</a:t>
          </a:r>
        </a:p>
        <a:p>
          <a:r>
            <a:rPr lang="fr-FR" dirty="0" smtClean="0"/>
            <a:t>Mars 2019</a:t>
          </a:r>
          <a:endParaRPr lang="fr-FR" dirty="0"/>
        </a:p>
      </dgm:t>
    </dgm:pt>
    <dgm:pt modelId="{3D56AD5D-AFBF-4E54-A286-F17ECFAC5BAD}" type="parTrans" cxnId="{BDB7E94E-1348-4C3E-B8FE-4A6ADEEBD3D5}">
      <dgm:prSet/>
      <dgm:spPr/>
      <dgm:t>
        <a:bodyPr/>
        <a:lstStyle/>
        <a:p>
          <a:endParaRPr lang="fr-FR"/>
        </a:p>
      </dgm:t>
    </dgm:pt>
    <dgm:pt modelId="{4E7C15FF-8D6D-45E2-94F3-626257425325}" type="sibTrans" cxnId="{BDB7E94E-1348-4C3E-B8FE-4A6ADEEBD3D5}">
      <dgm:prSet/>
      <dgm:spPr/>
      <dgm:t>
        <a:bodyPr/>
        <a:lstStyle/>
        <a:p>
          <a:endParaRPr lang="fr-FR"/>
        </a:p>
      </dgm:t>
    </dgm:pt>
    <dgm:pt modelId="{F462E3E7-8F1D-407F-88D0-9EAD6DD77495}" type="pres">
      <dgm:prSet presAssocID="{547B4106-D84C-4524-B2F9-ECC14C26C112}" presName="cycle" presStyleCnt="0">
        <dgm:presLayoutVars>
          <dgm:dir/>
          <dgm:resizeHandles val="exact"/>
        </dgm:presLayoutVars>
      </dgm:prSet>
      <dgm:spPr/>
      <dgm:t>
        <a:bodyPr/>
        <a:lstStyle/>
        <a:p>
          <a:endParaRPr lang="fr-FR"/>
        </a:p>
      </dgm:t>
    </dgm:pt>
    <dgm:pt modelId="{C0024D68-8427-4035-B652-A05C36ECA4FC}" type="pres">
      <dgm:prSet presAssocID="{B630E4BA-985D-4D8C-A48E-D3C2F039E979}" presName="node" presStyleLbl="node1" presStyleIdx="0" presStyleCnt="2">
        <dgm:presLayoutVars>
          <dgm:bulletEnabled val="1"/>
        </dgm:presLayoutVars>
      </dgm:prSet>
      <dgm:spPr/>
      <dgm:t>
        <a:bodyPr/>
        <a:lstStyle/>
        <a:p>
          <a:endParaRPr lang="fr-FR"/>
        </a:p>
      </dgm:t>
    </dgm:pt>
    <dgm:pt modelId="{57F00199-489F-4081-9CF7-97E6F9086E18}" type="pres">
      <dgm:prSet presAssocID="{089E3138-88EA-450D-A2A8-687FB4CF3693}" presName="sibTrans" presStyleLbl="sibTrans2D1" presStyleIdx="0" presStyleCnt="2"/>
      <dgm:spPr/>
      <dgm:t>
        <a:bodyPr/>
        <a:lstStyle/>
        <a:p>
          <a:endParaRPr lang="fr-FR"/>
        </a:p>
      </dgm:t>
    </dgm:pt>
    <dgm:pt modelId="{03D118C7-D3C2-407D-9C4C-8DB46191E146}" type="pres">
      <dgm:prSet presAssocID="{089E3138-88EA-450D-A2A8-687FB4CF3693}" presName="connectorText" presStyleLbl="sibTrans2D1" presStyleIdx="0" presStyleCnt="2"/>
      <dgm:spPr/>
      <dgm:t>
        <a:bodyPr/>
        <a:lstStyle/>
        <a:p>
          <a:endParaRPr lang="fr-FR"/>
        </a:p>
      </dgm:t>
    </dgm:pt>
    <dgm:pt modelId="{421A11B8-6FE0-4372-8F6A-29A9406CFD66}" type="pres">
      <dgm:prSet presAssocID="{626A7C2F-FCB7-421A-9A27-B63A0E06730A}" presName="node" presStyleLbl="node1" presStyleIdx="1" presStyleCnt="2">
        <dgm:presLayoutVars>
          <dgm:bulletEnabled val="1"/>
        </dgm:presLayoutVars>
      </dgm:prSet>
      <dgm:spPr/>
      <dgm:t>
        <a:bodyPr/>
        <a:lstStyle/>
        <a:p>
          <a:endParaRPr lang="fr-FR"/>
        </a:p>
      </dgm:t>
    </dgm:pt>
    <dgm:pt modelId="{27FB341F-6F91-496E-B41B-F6EB94E0F1F1}" type="pres">
      <dgm:prSet presAssocID="{4E7C15FF-8D6D-45E2-94F3-626257425325}" presName="sibTrans" presStyleLbl="sibTrans2D1" presStyleIdx="1" presStyleCnt="2"/>
      <dgm:spPr/>
      <dgm:t>
        <a:bodyPr/>
        <a:lstStyle/>
        <a:p>
          <a:endParaRPr lang="fr-FR"/>
        </a:p>
      </dgm:t>
    </dgm:pt>
    <dgm:pt modelId="{1AEE4C4D-87EA-4CFB-BB68-D3F1E04CB961}" type="pres">
      <dgm:prSet presAssocID="{4E7C15FF-8D6D-45E2-94F3-626257425325}" presName="connectorText" presStyleLbl="sibTrans2D1" presStyleIdx="1" presStyleCnt="2"/>
      <dgm:spPr/>
      <dgm:t>
        <a:bodyPr/>
        <a:lstStyle/>
        <a:p>
          <a:endParaRPr lang="fr-FR"/>
        </a:p>
      </dgm:t>
    </dgm:pt>
  </dgm:ptLst>
  <dgm:cxnLst>
    <dgm:cxn modelId="{256140D6-2695-4F88-8283-89E45B414255}" type="presOf" srcId="{626A7C2F-FCB7-421A-9A27-B63A0E06730A}" destId="{421A11B8-6FE0-4372-8F6A-29A9406CFD66}" srcOrd="0" destOrd="0" presId="urn:microsoft.com/office/officeart/2005/8/layout/cycle2"/>
    <dgm:cxn modelId="{A6734059-48C6-4A9E-8C23-7A30CDE54316}" type="presOf" srcId="{089E3138-88EA-450D-A2A8-687FB4CF3693}" destId="{03D118C7-D3C2-407D-9C4C-8DB46191E146}" srcOrd="1" destOrd="0" presId="urn:microsoft.com/office/officeart/2005/8/layout/cycle2"/>
    <dgm:cxn modelId="{BDB7E94E-1348-4C3E-B8FE-4A6ADEEBD3D5}" srcId="{547B4106-D84C-4524-B2F9-ECC14C26C112}" destId="{626A7C2F-FCB7-421A-9A27-B63A0E06730A}" srcOrd="1" destOrd="0" parTransId="{3D56AD5D-AFBF-4E54-A286-F17ECFAC5BAD}" sibTransId="{4E7C15FF-8D6D-45E2-94F3-626257425325}"/>
    <dgm:cxn modelId="{5FC1CF90-969E-4E65-8D67-F4AB062D8248}" type="presOf" srcId="{B630E4BA-985D-4D8C-A48E-D3C2F039E979}" destId="{C0024D68-8427-4035-B652-A05C36ECA4FC}" srcOrd="0" destOrd="0" presId="urn:microsoft.com/office/officeart/2005/8/layout/cycle2"/>
    <dgm:cxn modelId="{3BB6B8E7-FF0E-479F-9646-969FDC26305E}" type="presOf" srcId="{4E7C15FF-8D6D-45E2-94F3-626257425325}" destId="{1AEE4C4D-87EA-4CFB-BB68-D3F1E04CB961}" srcOrd="1" destOrd="0" presId="urn:microsoft.com/office/officeart/2005/8/layout/cycle2"/>
    <dgm:cxn modelId="{C17BDB4C-8D3D-4144-9FB7-5090E7381843}" srcId="{547B4106-D84C-4524-B2F9-ECC14C26C112}" destId="{B630E4BA-985D-4D8C-A48E-D3C2F039E979}" srcOrd="0" destOrd="0" parTransId="{464C544D-C97A-48B4-8BEF-51DCA7BB75DE}" sibTransId="{089E3138-88EA-450D-A2A8-687FB4CF3693}"/>
    <dgm:cxn modelId="{4E85D1B3-9579-4E23-A9CC-6091DB75A3DA}" type="presOf" srcId="{547B4106-D84C-4524-B2F9-ECC14C26C112}" destId="{F462E3E7-8F1D-407F-88D0-9EAD6DD77495}" srcOrd="0" destOrd="0" presId="urn:microsoft.com/office/officeart/2005/8/layout/cycle2"/>
    <dgm:cxn modelId="{1C42ECAA-7E41-4FE3-B283-810B98374ADA}" type="presOf" srcId="{4E7C15FF-8D6D-45E2-94F3-626257425325}" destId="{27FB341F-6F91-496E-B41B-F6EB94E0F1F1}" srcOrd="0" destOrd="0" presId="urn:microsoft.com/office/officeart/2005/8/layout/cycle2"/>
    <dgm:cxn modelId="{AFCA295E-18DD-4E2B-802F-4A9868C249B4}" type="presOf" srcId="{089E3138-88EA-450D-A2A8-687FB4CF3693}" destId="{57F00199-489F-4081-9CF7-97E6F9086E18}" srcOrd="0" destOrd="0" presId="urn:microsoft.com/office/officeart/2005/8/layout/cycle2"/>
    <dgm:cxn modelId="{5E6FA0CD-34CA-43FF-9584-0EACC359DA58}" type="presParOf" srcId="{F462E3E7-8F1D-407F-88D0-9EAD6DD77495}" destId="{C0024D68-8427-4035-B652-A05C36ECA4FC}" srcOrd="0" destOrd="0" presId="urn:microsoft.com/office/officeart/2005/8/layout/cycle2"/>
    <dgm:cxn modelId="{7D2212B7-D558-4048-A894-C73B7E812FC2}" type="presParOf" srcId="{F462E3E7-8F1D-407F-88D0-9EAD6DD77495}" destId="{57F00199-489F-4081-9CF7-97E6F9086E18}" srcOrd="1" destOrd="0" presId="urn:microsoft.com/office/officeart/2005/8/layout/cycle2"/>
    <dgm:cxn modelId="{5BB68BB1-C962-42D8-82A7-CEBF4D15D2E3}" type="presParOf" srcId="{57F00199-489F-4081-9CF7-97E6F9086E18}" destId="{03D118C7-D3C2-407D-9C4C-8DB46191E146}" srcOrd="0" destOrd="0" presId="urn:microsoft.com/office/officeart/2005/8/layout/cycle2"/>
    <dgm:cxn modelId="{AFC96423-EE16-473B-9478-91FC2500BA3B}" type="presParOf" srcId="{F462E3E7-8F1D-407F-88D0-9EAD6DD77495}" destId="{421A11B8-6FE0-4372-8F6A-29A9406CFD66}" srcOrd="2" destOrd="0" presId="urn:microsoft.com/office/officeart/2005/8/layout/cycle2"/>
    <dgm:cxn modelId="{2BFC00F4-BEB4-48D8-A9F9-A014420FBE72}" type="presParOf" srcId="{F462E3E7-8F1D-407F-88D0-9EAD6DD77495}" destId="{27FB341F-6F91-496E-B41B-F6EB94E0F1F1}" srcOrd="3" destOrd="0" presId="urn:microsoft.com/office/officeart/2005/8/layout/cycle2"/>
    <dgm:cxn modelId="{41D2B948-C30C-4871-A8A4-26752E35EE3F}" type="presParOf" srcId="{27FB341F-6F91-496E-B41B-F6EB94E0F1F1}" destId="{1AEE4C4D-87EA-4CFB-BB68-D3F1E04CB96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7931E-EB99-4C11-9807-161F962C2C06}">
      <dsp:nvSpPr>
        <dsp:cNvPr id="0" name=""/>
        <dsp:cNvSpPr/>
      </dsp:nvSpPr>
      <dsp:spPr>
        <a:xfrm rot="5400000">
          <a:off x="3421865" y="42366"/>
          <a:ext cx="1324047" cy="1239316"/>
        </a:xfrm>
        <a:prstGeom prst="hexagon">
          <a:avLst>
            <a:gd name="adj" fmla="val 2500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accent2">
                  <a:lumMod val="75000"/>
                </a:schemeClr>
              </a:solidFill>
              <a:hlinkClick xmlns:r="http://schemas.openxmlformats.org/officeDocument/2006/relationships" r:id="" action="ppaction://noaction"/>
            </a:rPr>
            <a:t>DANE</a:t>
          </a:r>
          <a:endParaRPr lang="fr-FR" sz="2000" kern="1200" dirty="0">
            <a:solidFill>
              <a:schemeClr val="accent2">
                <a:lumMod val="75000"/>
              </a:schemeClr>
            </a:solidFill>
          </a:endParaRPr>
        </a:p>
      </dsp:txBody>
      <dsp:txXfrm rot="5400000">
        <a:off x="3421865" y="42366"/>
        <a:ext cx="1324047" cy="1239316"/>
      </dsp:txXfrm>
    </dsp:sp>
    <dsp:sp modelId="{1058587E-FC05-43DF-8CE0-303386794970}">
      <dsp:nvSpPr>
        <dsp:cNvPr id="0" name=""/>
        <dsp:cNvSpPr/>
      </dsp:nvSpPr>
      <dsp:spPr>
        <a:xfrm>
          <a:off x="4825275" y="210925"/>
          <a:ext cx="2660628" cy="95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Renforcement de l’utilisation du numérique</a:t>
          </a:r>
        </a:p>
        <a:p>
          <a:pPr lvl="0" algn="l" defTabSz="711200">
            <a:lnSpc>
              <a:spcPct val="90000"/>
            </a:lnSpc>
            <a:spcBef>
              <a:spcPct val="0"/>
            </a:spcBef>
            <a:spcAft>
              <a:spcPct val="35000"/>
            </a:spcAft>
          </a:pPr>
          <a:r>
            <a:rPr lang="fr-FR" sz="1600" kern="1200" dirty="0" smtClean="0"/>
            <a:t>Référents numériques</a:t>
          </a:r>
        </a:p>
        <a:p>
          <a:pPr lvl="0" algn="l" defTabSz="711200">
            <a:lnSpc>
              <a:spcPct val="90000"/>
            </a:lnSpc>
            <a:spcBef>
              <a:spcPct val="0"/>
            </a:spcBef>
            <a:spcAft>
              <a:spcPct val="35000"/>
            </a:spcAft>
          </a:pPr>
          <a:r>
            <a:rPr lang="fr-FR" sz="1600" kern="1200" dirty="0" err="1" smtClean="0"/>
            <a:t>M@gistere</a:t>
          </a:r>
          <a:endParaRPr lang="fr-FR" sz="1600" kern="1200" dirty="0"/>
        </a:p>
      </dsp:txBody>
      <dsp:txXfrm>
        <a:off x="4825275" y="210925"/>
        <a:ext cx="2660628" cy="956704"/>
      </dsp:txXfrm>
    </dsp:sp>
    <dsp:sp modelId="{37279873-5D97-44AD-945A-E733DE7171C3}">
      <dsp:nvSpPr>
        <dsp:cNvPr id="0" name=""/>
        <dsp:cNvSpPr/>
      </dsp:nvSpPr>
      <dsp:spPr>
        <a:xfrm rot="5400000">
          <a:off x="2014453" y="92800"/>
          <a:ext cx="1264492" cy="1176461"/>
        </a:xfrm>
        <a:prstGeom prst="hexagon">
          <a:avLst>
            <a:gd name="adj" fmla="val 25000"/>
            <a:gd name="vf" fmla="val 1154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accent6">
                  <a:lumMod val="50000"/>
                </a:schemeClr>
              </a:solidFill>
            </a:rPr>
            <a:t>DFIE</a:t>
          </a:r>
          <a:endParaRPr lang="fr-FR" sz="2000" kern="1200" dirty="0">
            <a:solidFill>
              <a:schemeClr val="accent6">
                <a:lumMod val="50000"/>
              </a:schemeClr>
            </a:solidFill>
          </a:endParaRPr>
        </a:p>
      </dsp:txBody>
      <dsp:txXfrm rot="5400000">
        <a:off x="2014453" y="92800"/>
        <a:ext cx="1264492" cy="1176461"/>
      </dsp:txXfrm>
    </dsp:sp>
    <dsp:sp modelId="{8FBE1A92-F4A4-4E7E-B0F7-2FBE004B3874}">
      <dsp:nvSpPr>
        <dsp:cNvPr id="0" name=""/>
        <dsp:cNvSpPr/>
      </dsp:nvSpPr>
      <dsp:spPr>
        <a:xfrm rot="5400000">
          <a:off x="2463190" y="1156217"/>
          <a:ext cx="1808953" cy="1827817"/>
        </a:xfrm>
        <a:prstGeom prst="hexagon">
          <a:avLst>
            <a:gd name="adj" fmla="val 25000"/>
            <a:gd name="vf" fmla="val 1154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accent3">
                  <a:lumMod val="50000"/>
                </a:schemeClr>
              </a:solidFill>
            </a:rPr>
            <a:t>DAP</a:t>
          </a:r>
        </a:p>
        <a:p>
          <a:pPr lvl="0" algn="ctr" defTabSz="755650">
            <a:lnSpc>
              <a:spcPct val="90000"/>
            </a:lnSpc>
            <a:spcBef>
              <a:spcPct val="0"/>
            </a:spcBef>
            <a:spcAft>
              <a:spcPct val="35000"/>
            </a:spcAft>
          </a:pPr>
          <a:r>
            <a:rPr lang="fr-FR" sz="1700" b="1" kern="1200" dirty="0" smtClean="0">
              <a:solidFill>
                <a:schemeClr val="accent3">
                  <a:lumMod val="50000"/>
                </a:schemeClr>
              </a:solidFill>
            </a:rPr>
            <a:t>Inspecteurs</a:t>
          </a:r>
          <a:endParaRPr lang="fr-FR" sz="1700" kern="1200" dirty="0">
            <a:solidFill>
              <a:schemeClr val="accent3">
                <a:lumMod val="50000"/>
              </a:schemeClr>
            </a:solidFill>
          </a:endParaRPr>
        </a:p>
      </dsp:txBody>
      <dsp:txXfrm rot="5400000">
        <a:off x="2463190" y="1156217"/>
        <a:ext cx="1808953" cy="1827817"/>
      </dsp:txXfrm>
    </dsp:sp>
    <dsp:sp modelId="{C4C729DF-7AD4-46EE-B2A8-32A5D0E7E4CE}">
      <dsp:nvSpPr>
        <dsp:cNvPr id="0" name=""/>
        <dsp:cNvSpPr/>
      </dsp:nvSpPr>
      <dsp:spPr>
        <a:xfrm>
          <a:off x="1161431" y="1645142"/>
          <a:ext cx="1722068" cy="956704"/>
        </a:xfrm>
        <a:prstGeom prst="rect">
          <a:avLst/>
        </a:prstGeom>
        <a:noFill/>
        <a:ln>
          <a:noFill/>
        </a:ln>
        <a:effectLst/>
      </dsp:spPr>
      <dsp:style>
        <a:lnRef idx="0">
          <a:scrgbClr r="0" g="0" b="0"/>
        </a:lnRef>
        <a:fillRef idx="0">
          <a:scrgbClr r="0" g="0" b="0"/>
        </a:fillRef>
        <a:effectRef idx="0">
          <a:scrgbClr r="0" g="0" b="0"/>
        </a:effectRef>
        <a:fontRef idx="minor"/>
      </dsp:style>
    </dsp:sp>
    <dsp:sp modelId="{5156FA01-A31E-490E-8502-17CF883877EA}">
      <dsp:nvSpPr>
        <dsp:cNvPr id="0" name=""/>
        <dsp:cNvSpPr/>
      </dsp:nvSpPr>
      <dsp:spPr>
        <a:xfrm rot="5400000">
          <a:off x="6066051" y="1476774"/>
          <a:ext cx="1509903" cy="1459842"/>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dirty="0"/>
        </a:p>
      </dsp:txBody>
      <dsp:txXfrm rot="5400000">
        <a:off x="6066051" y="1476774"/>
        <a:ext cx="1509903" cy="1459842"/>
      </dsp:txXfrm>
    </dsp:sp>
    <dsp:sp modelId="{001CD583-2940-49B6-9C78-B9DA598A8266}">
      <dsp:nvSpPr>
        <dsp:cNvPr id="0" name=""/>
        <dsp:cNvSpPr/>
      </dsp:nvSpPr>
      <dsp:spPr>
        <a:xfrm rot="5400000">
          <a:off x="3457651" y="2889500"/>
          <a:ext cx="1430703" cy="1345133"/>
        </a:xfrm>
        <a:prstGeom prst="hexagon">
          <a:avLst>
            <a:gd name="adj" fmla="val 2500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accent4">
                  <a:lumMod val="75000"/>
                </a:schemeClr>
              </a:solidFill>
            </a:rPr>
            <a:t>DAFPIC</a:t>
          </a:r>
          <a:endParaRPr lang="fr-FR" sz="2000" kern="1200" dirty="0">
            <a:solidFill>
              <a:schemeClr val="accent4">
                <a:lumMod val="75000"/>
              </a:schemeClr>
            </a:solidFill>
          </a:endParaRPr>
        </a:p>
      </dsp:txBody>
      <dsp:txXfrm rot="5400000">
        <a:off x="3457651" y="2889500"/>
        <a:ext cx="1430703" cy="1345133"/>
      </dsp:txXfrm>
    </dsp:sp>
    <dsp:sp modelId="{FC4245E0-8885-4112-87C5-4DCD79B10F9E}">
      <dsp:nvSpPr>
        <dsp:cNvPr id="0" name=""/>
        <dsp:cNvSpPr/>
      </dsp:nvSpPr>
      <dsp:spPr>
        <a:xfrm>
          <a:off x="5122188" y="3105782"/>
          <a:ext cx="1779470" cy="956704"/>
        </a:xfrm>
        <a:prstGeom prst="rect">
          <a:avLst/>
        </a:prstGeom>
        <a:noFill/>
        <a:ln>
          <a:noFill/>
        </a:ln>
        <a:effectLst/>
      </dsp:spPr>
      <dsp:style>
        <a:lnRef idx="0">
          <a:scrgbClr r="0" g="0" b="0"/>
        </a:lnRef>
        <a:fillRef idx="0">
          <a:scrgbClr r="0" g="0" b="0"/>
        </a:fillRef>
        <a:effectRef idx="0">
          <a:scrgbClr r="0" g="0" b="0"/>
        </a:effectRef>
        <a:fontRef idx="minor"/>
      </dsp:style>
    </dsp:sp>
    <dsp:sp modelId="{B8BDAD49-0D81-4BE1-A492-CD246C028284}">
      <dsp:nvSpPr>
        <dsp:cNvPr id="0" name=""/>
        <dsp:cNvSpPr/>
      </dsp:nvSpPr>
      <dsp:spPr>
        <a:xfrm rot="5400000">
          <a:off x="1757846" y="2826786"/>
          <a:ext cx="1594507" cy="1516358"/>
        </a:xfrm>
        <a:prstGeom prst="hexagon">
          <a:avLst>
            <a:gd name="adj" fmla="val 25000"/>
            <a:gd name="vf" fmla="val 11547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err="1" smtClean="0">
              <a:solidFill>
                <a:schemeClr val="accent6">
                  <a:lumMod val="75000"/>
                </a:schemeClr>
              </a:solidFill>
            </a:rPr>
            <a:t>DORé</a:t>
          </a:r>
          <a:endParaRPr lang="fr-FR" sz="2000" b="1" kern="1200" dirty="0">
            <a:solidFill>
              <a:schemeClr val="accent6">
                <a:lumMod val="75000"/>
              </a:schemeClr>
            </a:solidFill>
          </a:endParaRPr>
        </a:p>
      </dsp:txBody>
      <dsp:txXfrm rot="5400000">
        <a:off x="1757846" y="2826786"/>
        <a:ext cx="1594507" cy="151635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287" y="630235"/>
          <a:ext cx="1128500" cy="11285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Formation nationale </a:t>
          </a:r>
        </a:p>
        <a:p>
          <a:pPr lvl="0" algn="ctr" defTabSz="533400">
            <a:lnSpc>
              <a:spcPct val="90000"/>
            </a:lnSpc>
            <a:spcBef>
              <a:spcPct val="0"/>
            </a:spcBef>
            <a:spcAft>
              <a:spcPct val="35000"/>
            </a:spcAft>
          </a:pPr>
          <a:r>
            <a:rPr lang="fr-FR" sz="1200" kern="1200" dirty="0" smtClean="0"/>
            <a:t>07/02</a:t>
          </a:r>
          <a:endParaRPr lang="fr-FR" sz="1200" kern="1200" dirty="0"/>
        </a:p>
      </dsp:txBody>
      <dsp:txXfrm>
        <a:off x="287" y="630235"/>
        <a:ext cx="1128500" cy="1128500"/>
      </dsp:txXfrm>
    </dsp:sp>
    <dsp:sp modelId="{57F00199-489F-4081-9CF7-97E6F9086E18}">
      <dsp:nvSpPr>
        <dsp:cNvPr id="0" name=""/>
        <dsp:cNvSpPr/>
      </dsp:nvSpPr>
      <dsp:spPr>
        <a:xfrm>
          <a:off x="1040905" y="470729"/>
          <a:ext cx="703745" cy="3808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040905" y="470729"/>
        <a:ext cx="703745" cy="380869"/>
      </dsp:txXfrm>
    </dsp:sp>
    <dsp:sp modelId="{421A11B8-6FE0-4372-8F6A-29A9406CFD66}">
      <dsp:nvSpPr>
        <dsp:cNvPr id="0" name=""/>
        <dsp:cNvSpPr/>
      </dsp:nvSpPr>
      <dsp:spPr>
        <a:xfrm>
          <a:off x="1696602" y="630235"/>
          <a:ext cx="1128500" cy="11285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Journée de réflexion dans les  LP</a:t>
          </a:r>
        </a:p>
        <a:p>
          <a:pPr lvl="0" algn="ctr" defTabSz="533400">
            <a:lnSpc>
              <a:spcPct val="90000"/>
            </a:lnSpc>
            <a:spcBef>
              <a:spcPct val="0"/>
            </a:spcBef>
            <a:spcAft>
              <a:spcPct val="35000"/>
            </a:spcAft>
          </a:pPr>
          <a:r>
            <a:rPr lang="fr-FR" sz="1200" kern="1200" dirty="0" smtClean="0"/>
            <a:t>Mars 2019</a:t>
          </a:r>
          <a:endParaRPr lang="fr-FR" sz="1200" kern="1200" dirty="0"/>
        </a:p>
      </dsp:txBody>
      <dsp:txXfrm>
        <a:off x="1696602" y="630235"/>
        <a:ext cx="1128500" cy="1128500"/>
      </dsp:txXfrm>
    </dsp:sp>
    <dsp:sp modelId="{27FB341F-6F91-496E-B41B-F6EB94E0F1F1}">
      <dsp:nvSpPr>
        <dsp:cNvPr id="0" name=""/>
        <dsp:cNvSpPr/>
      </dsp:nvSpPr>
      <dsp:spPr>
        <a:xfrm rot="10800000">
          <a:off x="1080740" y="1537372"/>
          <a:ext cx="703745" cy="38086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080740" y="1537372"/>
        <a:ext cx="703745" cy="38086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287" y="630235"/>
          <a:ext cx="1128500" cy="11285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Formation nationale </a:t>
          </a:r>
        </a:p>
        <a:p>
          <a:pPr lvl="0" algn="ctr" defTabSz="533400">
            <a:lnSpc>
              <a:spcPct val="90000"/>
            </a:lnSpc>
            <a:spcBef>
              <a:spcPct val="0"/>
            </a:spcBef>
            <a:spcAft>
              <a:spcPct val="35000"/>
            </a:spcAft>
          </a:pPr>
          <a:r>
            <a:rPr lang="fr-FR" sz="1200" kern="1200" dirty="0" smtClean="0"/>
            <a:t>07/02</a:t>
          </a:r>
          <a:endParaRPr lang="fr-FR" sz="1200" kern="1200" dirty="0"/>
        </a:p>
      </dsp:txBody>
      <dsp:txXfrm>
        <a:off x="287" y="630235"/>
        <a:ext cx="1128500" cy="1128500"/>
      </dsp:txXfrm>
    </dsp:sp>
    <dsp:sp modelId="{57F00199-489F-4081-9CF7-97E6F9086E18}">
      <dsp:nvSpPr>
        <dsp:cNvPr id="0" name=""/>
        <dsp:cNvSpPr/>
      </dsp:nvSpPr>
      <dsp:spPr>
        <a:xfrm>
          <a:off x="1040905" y="470729"/>
          <a:ext cx="703745" cy="3808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040905" y="470729"/>
        <a:ext cx="703745" cy="380869"/>
      </dsp:txXfrm>
    </dsp:sp>
    <dsp:sp modelId="{421A11B8-6FE0-4372-8F6A-29A9406CFD66}">
      <dsp:nvSpPr>
        <dsp:cNvPr id="0" name=""/>
        <dsp:cNvSpPr/>
      </dsp:nvSpPr>
      <dsp:spPr>
        <a:xfrm>
          <a:off x="1696602" y="630235"/>
          <a:ext cx="1128500" cy="11285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Journée de réflexion dans les  LP</a:t>
          </a:r>
        </a:p>
        <a:p>
          <a:pPr lvl="0" algn="ctr" defTabSz="533400">
            <a:lnSpc>
              <a:spcPct val="90000"/>
            </a:lnSpc>
            <a:spcBef>
              <a:spcPct val="0"/>
            </a:spcBef>
            <a:spcAft>
              <a:spcPct val="35000"/>
            </a:spcAft>
          </a:pPr>
          <a:r>
            <a:rPr lang="fr-FR" sz="1200" kern="1200" dirty="0" smtClean="0"/>
            <a:t>Mars 2019</a:t>
          </a:r>
          <a:endParaRPr lang="fr-FR" sz="1200" kern="1200" dirty="0"/>
        </a:p>
      </dsp:txBody>
      <dsp:txXfrm>
        <a:off x="1696602" y="630235"/>
        <a:ext cx="1128500" cy="1128500"/>
      </dsp:txXfrm>
    </dsp:sp>
    <dsp:sp modelId="{27FB341F-6F91-496E-B41B-F6EB94E0F1F1}">
      <dsp:nvSpPr>
        <dsp:cNvPr id="0" name=""/>
        <dsp:cNvSpPr/>
      </dsp:nvSpPr>
      <dsp:spPr>
        <a:xfrm rot="10800000">
          <a:off x="1080740" y="1537372"/>
          <a:ext cx="703745" cy="38086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080740" y="1537372"/>
        <a:ext cx="703745" cy="38086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911F53-3CAA-9448-8920-528E59AB3645}">
      <dsp:nvSpPr>
        <dsp:cNvPr id="0" name=""/>
        <dsp:cNvSpPr/>
      </dsp:nvSpPr>
      <dsp:spPr>
        <a:xfrm>
          <a:off x="1296196" y="0"/>
          <a:ext cx="2085749" cy="6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fr-FR" sz="4300" kern="1200" dirty="0">
            <a:latin typeface="Arial" panose="020B0604020202020204" pitchFamily="34" charset="0"/>
            <a:cs typeface="Arial" panose="020B0604020202020204" pitchFamily="34" charset="0"/>
          </a:endParaRPr>
        </a:p>
      </dsp:txBody>
      <dsp:txXfrm>
        <a:off x="1296196" y="0"/>
        <a:ext cx="2085749" cy="687349"/>
      </dsp:txXfrm>
    </dsp:sp>
    <dsp:sp modelId="{80ECE1B7-AE99-A444-BC76-EB87CD6DFDC2}">
      <dsp:nvSpPr>
        <dsp:cNvPr id="0" name=""/>
        <dsp:cNvSpPr/>
      </dsp:nvSpPr>
      <dsp:spPr>
        <a:xfrm>
          <a:off x="2347480" y="1432821"/>
          <a:ext cx="165911" cy="1659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02D8F-DB76-EA49-BC0D-86E0B5394250}">
      <dsp:nvSpPr>
        <dsp:cNvPr id="0" name=""/>
        <dsp:cNvSpPr/>
      </dsp:nvSpPr>
      <dsp:spPr>
        <a:xfrm>
          <a:off x="60971" y="292235"/>
          <a:ext cx="165911" cy="16591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F305C-BD75-414A-BA9B-E9EC461343AB}">
      <dsp:nvSpPr>
        <dsp:cNvPr id="0" name=""/>
        <dsp:cNvSpPr/>
      </dsp:nvSpPr>
      <dsp:spPr>
        <a:xfrm flipH="1" flipV="1">
          <a:off x="686270" y="3170223"/>
          <a:ext cx="199389" cy="1521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067EC-502B-3949-9547-39199BE5FBE7}">
      <dsp:nvSpPr>
        <dsp:cNvPr id="0" name=""/>
        <dsp:cNvSpPr/>
      </dsp:nvSpPr>
      <dsp:spPr>
        <a:xfrm>
          <a:off x="5398720" y="1685353"/>
          <a:ext cx="901616" cy="8589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17CBE-2A94-0945-ABC2-5632C613AA49}">
      <dsp:nvSpPr>
        <dsp:cNvPr id="0" name=""/>
        <dsp:cNvSpPr/>
      </dsp:nvSpPr>
      <dsp:spPr>
        <a:xfrm>
          <a:off x="4175995" y="281601"/>
          <a:ext cx="165911" cy="16591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2CCD7-20B0-634A-9A2A-6BA683E68203}">
      <dsp:nvSpPr>
        <dsp:cNvPr id="0" name=""/>
        <dsp:cNvSpPr/>
      </dsp:nvSpPr>
      <dsp:spPr>
        <a:xfrm>
          <a:off x="4363026" y="3883040"/>
          <a:ext cx="165911" cy="1659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16C7-01D3-E145-9531-DE17AF409496}">
      <dsp:nvSpPr>
        <dsp:cNvPr id="0" name=""/>
        <dsp:cNvSpPr/>
      </dsp:nvSpPr>
      <dsp:spPr>
        <a:xfrm flipV="1">
          <a:off x="5260933" y="2115707"/>
          <a:ext cx="225985" cy="2266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D7602-63DD-0A45-94DC-8315AEE24C5B}">
      <dsp:nvSpPr>
        <dsp:cNvPr id="0" name=""/>
        <dsp:cNvSpPr/>
      </dsp:nvSpPr>
      <dsp:spPr>
        <a:xfrm>
          <a:off x="5566277" y="1724252"/>
          <a:ext cx="165911" cy="16591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47841-A93D-D04E-8587-27E6180EA28C}">
      <dsp:nvSpPr>
        <dsp:cNvPr id="0" name=""/>
        <dsp:cNvSpPr/>
      </dsp:nvSpPr>
      <dsp:spPr>
        <a:xfrm>
          <a:off x="872565" y="1300972"/>
          <a:ext cx="165911" cy="1659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E9C-D484-CD43-98A4-CE12948F0A90}">
      <dsp:nvSpPr>
        <dsp:cNvPr id="0" name=""/>
        <dsp:cNvSpPr/>
      </dsp:nvSpPr>
      <dsp:spPr>
        <a:xfrm>
          <a:off x="2565993" y="1520907"/>
          <a:ext cx="749133" cy="6597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3D130-00AD-A942-B17F-61EFC149A9C8}">
      <dsp:nvSpPr>
        <dsp:cNvPr id="0" name=""/>
        <dsp:cNvSpPr/>
      </dsp:nvSpPr>
      <dsp:spPr>
        <a:xfrm>
          <a:off x="599724" y="1346738"/>
          <a:ext cx="281912" cy="3005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2509E-6B42-4643-B2B4-7F10D3FEED8A}">
      <dsp:nvSpPr>
        <dsp:cNvPr id="0" name=""/>
        <dsp:cNvSpPr/>
      </dsp:nvSpPr>
      <dsp:spPr>
        <a:xfrm>
          <a:off x="2581585" y="1177688"/>
          <a:ext cx="260718" cy="2607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7DD61-69E6-FB40-B898-AAF773953612}">
      <dsp:nvSpPr>
        <dsp:cNvPr id="0" name=""/>
        <dsp:cNvSpPr/>
      </dsp:nvSpPr>
      <dsp:spPr>
        <a:xfrm>
          <a:off x="4528930" y="3780251"/>
          <a:ext cx="420832" cy="3783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4B257-4D62-BF40-9691-C09171707428}">
      <dsp:nvSpPr>
        <dsp:cNvPr id="0" name=""/>
        <dsp:cNvSpPr/>
      </dsp:nvSpPr>
      <dsp:spPr>
        <a:xfrm>
          <a:off x="4994266" y="3109544"/>
          <a:ext cx="165911" cy="1659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4A85B-4780-8A4F-A700-30971FEAFE2B}">
      <dsp:nvSpPr>
        <dsp:cNvPr id="0" name=""/>
        <dsp:cNvSpPr/>
      </dsp:nvSpPr>
      <dsp:spPr>
        <a:xfrm>
          <a:off x="205614" y="3363824"/>
          <a:ext cx="260718" cy="26071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D8C0C-341F-804C-86DF-6D6186CE52C7}">
      <dsp:nvSpPr>
        <dsp:cNvPr id="0" name=""/>
        <dsp:cNvSpPr/>
      </dsp:nvSpPr>
      <dsp:spPr>
        <a:xfrm>
          <a:off x="5350051" y="1724811"/>
          <a:ext cx="165911" cy="1659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BDE23-82CF-0946-8E45-D59547C03DF6}">
      <dsp:nvSpPr>
        <dsp:cNvPr id="0" name=""/>
        <dsp:cNvSpPr/>
      </dsp:nvSpPr>
      <dsp:spPr>
        <a:xfrm>
          <a:off x="305990" y="3404771"/>
          <a:ext cx="642035" cy="6402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0DF31-0361-7B4D-8ADB-E26E1128B51D}">
      <dsp:nvSpPr>
        <dsp:cNvPr id="0" name=""/>
        <dsp:cNvSpPr/>
      </dsp:nvSpPr>
      <dsp:spPr>
        <a:xfrm>
          <a:off x="2711946" y="1418929"/>
          <a:ext cx="260718" cy="2607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F8C88-89A0-4846-995F-D085324A44D3}">
      <dsp:nvSpPr>
        <dsp:cNvPr id="0" name=""/>
        <dsp:cNvSpPr/>
      </dsp:nvSpPr>
      <dsp:spPr>
        <a:xfrm>
          <a:off x="3372496" y="1240659"/>
          <a:ext cx="1079390" cy="1461792"/>
        </a:xfrm>
        <a:prstGeom prst="chevron">
          <a:avLst>
            <a:gd name="adj" fmla="val 62310"/>
          </a:avLst>
        </a:prstGeom>
        <a:solidFill>
          <a:schemeClr val="accent2">
            <a:hueOff val="0"/>
            <a:satOff val="0"/>
            <a:lumOff val="0"/>
            <a:alphaOff val="0"/>
          </a:schemeClr>
        </a:solidFill>
        <a:ln>
          <a:noFill/>
        </a:ln>
        <a:effectLst>
          <a:outerShdw dist="50800" dir="4080000" algn="ctr" rotWithShape="0">
            <a:schemeClr val="accent1">
              <a:lumMod val="50000"/>
            </a:schemeClr>
          </a:outerShdw>
        </a:effectLst>
      </dsp:spPr>
      <dsp:style>
        <a:lnRef idx="0">
          <a:scrgbClr r="0" g="0" b="0"/>
        </a:lnRef>
        <a:fillRef idx="1">
          <a:scrgbClr r="0" g="0" b="0"/>
        </a:fillRef>
        <a:effectRef idx="0">
          <a:scrgbClr r="0" g="0" b="0"/>
        </a:effectRef>
        <a:fontRef idx="minor">
          <a:schemeClr val="lt1"/>
        </a:fontRef>
      </dsp:style>
    </dsp:sp>
    <dsp:sp modelId="{02166FFF-EBD5-A54D-A0BA-70A60B4C041D}">
      <dsp:nvSpPr>
        <dsp:cNvPr id="0" name=""/>
        <dsp:cNvSpPr/>
      </dsp:nvSpPr>
      <dsp:spPr>
        <a:xfrm>
          <a:off x="3442166" y="1643380"/>
          <a:ext cx="2655675" cy="7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fr-FR" sz="4200" b="1" kern="1200" dirty="0"/>
        </a:p>
      </dsp:txBody>
      <dsp:txXfrm>
        <a:off x="3442166" y="1643380"/>
        <a:ext cx="2655675" cy="706959"/>
      </dsp:txXfrm>
    </dsp:sp>
    <dsp:sp modelId="{896F35A6-057D-6A4A-9A6E-33FB574CB053}">
      <dsp:nvSpPr>
        <dsp:cNvPr id="0" name=""/>
        <dsp:cNvSpPr/>
      </dsp:nvSpPr>
      <dsp:spPr>
        <a:xfrm>
          <a:off x="5792744" y="1188736"/>
          <a:ext cx="1002920" cy="1461792"/>
        </a:xfrm>
        <a:prstGeom prst="chevron">
          <a:avLst>
            <a:gd name="adj" fmla="val 62310"/>
          </a:avLst>
        </a:prstGeom>
        <a:solidFill>
          <a:srgbClr val="FFC000"/>
        </a:solidFill>
        <a:ln>
          <a:noFill/>
        </a:ln>
        <a:effectLst>
          <a:outerShdw blurRad="50800" dist="50800" dir="5400000" algn="ctr" rotWithShape="0">
            <a:srgbClr val="FF0000"/>
          </a:outerShdw>
        </a:effectLst>
      </dsp:spPr>
      <dsp:style>
        <a:lnRef idx="0">
          <a:scrgbClr r="0" g="0" b="0"/>
        </a:lnRef>
        <a:fillRef idx="1">
          <a:scrgbClr r="0" g="0" b="0"/>
        </a:fillRef>
        <a:effectRef idx="0">
          <a:scrgbClr r="0" g="0" b="0"/>
        </a:effectRef>
        <a:fontRef idx="minor">
          <a:schemeClr val="lt1"/>
        </a:fontRef>
      </dsp:style>
    </dsp:sp>
    <dsp:sp modelId="{540949FF-EB1A-EA49-84CE-0EE647371054}">
      <dsp:nvSpPr>
        <dsp:cNvPr id="0" name=""/>
        <dsp:cNvSpPr/>
      </dsp:nvSpPr>
      <dsp:spPr>
        <a:xfrm>
          <a:off x="7100763" y="932616"/>
          <a:ext cx="2420821" cy="2198695"/>
        </a:xfrm>
        <a:prstGeom prst="ellipse">
          <a:avLst/>
        </a:prstGeom>
        <a:gradFill flip="none" rotWithShape="1">
          <a:gsLst>
            <a:gs pos="0">
              <a:schemeClr val="accent1">
                <a:lumMod val="40000"/>
                <a:lumOff val="60000"/>
              </a:schemeClr>
            </a:gs>
            <a:gs pos="75000">
              <a:schemeClr val="accent1">
                <a:lumMod val="95000"/>
                <a:lumOff val="5000"/>
              </a:schemeClr>
            </a:gs>
            <a:gs pos="100000">
              <a:schemeClr val="accent1">
                <a:lumMod val="60000"/>
              </a:schemeClr>
            </a:gs>
          </a:gsLst>
          <a:path path="circle">
            <a:fillToRect l="50000" t="130000" r="50000" b="-30000"/>
          </a:path>
          <a:tileRect/>
        </a:gradFill>
        <a:ln w="19050" cap="flat" cmpd="sng" algn="ctr">
          <a:solidFill>
            <a:scrgbClr r="0" g="0" b="0"/>
          </a:solidFill>
          <a:prstDash val="solid"/>
        </a:ln>
        <a:effectLst>
          <a:outerShdw blurRad="50800" dist="50800" dir="5400000" algn="ctr" rotWithShape="0">
            <a:srgbClr val="000000">
              <a:alpha val="57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b="1" kern="1200" dirty="0">
              <a:solidFill>
                <a:schemeClr val="bg1"/>
              </a:solidFill>
              <a:latin typeface="Arial" panose="020B0604020202020204" pitchFamily="34" charset="0"/>
              <a:cs typeface="Arial" panose="020B0604020202020204" pitchFamily="34" charset="0"/>
            </a:rPr>
            <a:t> ORAL EN TERMINALE </a:t>
          </a:r>
          <a:r>
            <a:rPr lang="fr-FR" sz="2000" b="0" kern="1200" dirty="0">
              <a:solidFill>
                <a:schemeClr val="bg1"/>
              </a:solidFill>
              <a:latin typeface="Arial" panose="020B0604020202020204" pitchFamily="34" charset="0"/>
              <a:cs typeface="Arial" panose="020B0604020202020204" pitchFamily="34" charset="0"/>
            </a:rPr>
            <a:t>CAP ou BAC PRO</a:t>
          </a:r>
        </a:p>
      </dsp:txBody>
      <dsp:txXfrm>
        <a:off x="7100763" y="932616"/>
        <a:ext cx="2420821" cy="219869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7160E1-C881-4530-801B-5222A4D2BDB4}">
      <dsp:nvSpPr>
        <dsp:cNvPr id="0" name=""/>
        <dsp:cNvSpPr/>
      </dsp:nvSpPr>
      <dsp:spPr>
        <a:xfrm>
          <a:off x="4470" y="0"/>
          <a:ext cx="2682240" cy="260096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3664D-CD94-44A3-A4AF-8CCA52973E27}">
      <dsp:nvSpPr>
        <dsp:cNvPr id="0" name=""/>
        <dsp:cNvSpPr/>
      </dsp:nvSpPr>
      <dsp:spPr>
        <a:xfrm>
          <a:off x="2767177" y="0"/>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fr-FR" sz="1200" kern="1200" dirty="0" smtClean="0">
              <a:latin typeface="Arial Black" pitchFamily="34" charset="0"/>
            </a:rPr>
            <a:t>Thème choisi : Repas caritatif</a:t>
          </a:r>
        </a:p>
        <a:p>
          <a:pPr lvl="0" algn="l" defTabSz="533400">
            <a:lnSpc>
              <a:spcPct val="90000"/>
            </a:lnSpc>
            <a:spcBef>
              <a:spcPct val="0"/>
            </a:spcBef>
            <a:spcAft>
              <a:spcPct val="35000"/>
            </a:spcAft>
          </a:pPr>
          <a:r>
            <a:rPr lang="fr-FR" sz="1200" kern="1200" dirty="0" smtClean="0">
              <a:latin typeface="Arial Black" pitchFamily="34" charset="0"/>
            </a:rPr>
            <a:t>Compétence 1 et 2 du pôle 1. </a:t>
          </a:r>
        </a:p>
        <a:p>
          <a:pPr lvl="0" algn="l" defTabSz="533400">
            <a:lnSpc>
              <a:spcPct val="90000"/>
            </a:lnSpc>
            <a:spcBef>
              <a:spcPct val="0"/>
            </a:spcBef>
            <a:spcAft>
              <a:spcPct val="35000"/>
            </a:spcAft>
          </a:pPr>
          <a:r>
            <a:rPr lang="fr-FR" sz="1200" kern="1200" dirty="0" smtClean="0">
              <a:latin typeface="Arial Black" pitchFamily="34" charset="0"/>
            </a:rPr>
            <a:t>Compétence 3 et 4 du pôle 2.</a:t>
          </a:r>
          <a:endParaRPr lang="fr-FR" sz="1200" kern="1200" dirty="0">
            <a:latin typeface="Arial Black" pitchFamily="34" charset="0"/>
          </a:endParaRPr>
        </a:p>
      </dsp:txBody>
      <dsp:txXfrm>
        <a:off x="2767177" y="0"/>
        <a:ext cx="4551680" cy="2600960"/>
      </dsp:txXfrm>
    </dsp:sp>
    <dsp:sp modelId="{29219B47-E84E-49C5-9FCA-50194672622E}">
      <dsp:nvSpPr>
        <dsp:cNvPr id="0" name=""/>
        <dsp:cNvSpPr/>
      </dsp:nvSpPr>
      <dsp:spPr>
        <a:xfrm>
          <a:off x="809142" y="2817706"/>
          <a:ext cx="2682240" cy="260096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25598-320C-47CD-BAB6-C27575428CD2}">
      <dsp:nvSpPr>
        <dsp:cNvPr id="0" name=""/>
        <dsp:cNvSpPr/>
      </dsp:nvSpPr>
      <dsp:spPr>
        <a:xfrm>
          <a:off x="3571849" y="2817706"/>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just" defTabSz="444500">
            <a:lnSpc>
              <a:spcPct val="90000"/>
            </a:lnSpc>
            <a:spcBef>
              <a:spcPct val="0"/>
            </a:spcBef>
            <a:spcAft>
              <a:spcPct val="35000"/>
            </a:spcAft>
          </a:pPr>
          <a:r>
            <a:rPr lang="fr-FR" sz="1000" kern="1200" dirty="0" smtClean="0">
              <a:latin typeface="Arial Black" pitchFamily="34" charset="0"/>
            </a:rPr>
            <a:t>Création  d’un restaurant éphémère :</a:t>
          </a:r>
        </a:p>
        <a:p>
          <a:pPr lvl="0" algn="just" defTabSz="444500">
            <a:lnSpc>
              <a:spcPct val="90000"/>
            </a:lnSpc>
            <a:spcBef>
              <a:spcPct val="0"/>
            </a:spcBef>
            <a:spcAft>
              <a:spcPct val="35000"/>
            </a:spcAft>
          </a:pPr>
          <a:r>
            <a:rPr lang="fr-FR" sz="1000" kern="1200" dirty="0" smtClean="0">
              <a:latin typeface="Arial Black" pitchFamily="34" charset="0"/>
            </a:rPr>
            <a:t>Objectifs : </a:t>
          </a:r>
        </a:p>
        <a:p>
          <a:pPr lvl="0" algn="just" defTabSz="444500">
            <a:lnSpc>
              <a:spcPct val="90000"/>
            </a:lnSpc>
            <a:spcBef>
              <a:spcPct val="0"/>
            </a:spcBef>
            <a:spcAft>
              <a:spcPct val="35000"/>
            </a:spcAft>
          </a:pPr>
          <a:r>
            <a:rPr lang="fr-FR" sz="1000" b="1" u="sng" kern="1200" dirty="0" smtClean="0">
              <a:latin typeface="Arial Black" pitchFamily="34" charset="0"/>
            </a:rPr>
            <a:t>C2. Collecter  les informations et ordonnancer ses activités</a:t>
          </a:r>
          <a:endParaRPr lang="fr-FR" sz="1000" kern="1200" dirty="0" smtClean="0">
            <a:latin typeface="Arial Black" pitchFamily="34" charset="0"/>
          </a:endParaRPr>
        </a:p>
        <a:p>
          <a:pPr lvl="0" algn="just" defTabSz="444500">
            <a:lnSpc>
              <a:spcPct val="90000"/>
            </a:lnSpc>
            <a:spcBef>
              <a:spcPct val="0"/>
            </a:spcBef>
            <a:spcAft>
              <a:spcPct val="35000"/>
            </a:spcAft>
          </a:pPr>
          <a:r>
            <a:rPr lang="fr-FR" sz="1000" kern="1200" dirty="0" smtClean="0">
              <a:latin typeface="Arial Black" pitchFamily="34" charset="0"/>
            </a:rPr>
            <a:t>TD 6 : dresser la liste prévisionnelle des produits nécessaire  à la prestation : Fiche techniques, planning d’occupation, </a:t>
          </a:r>
        </a:p>
        <a:p>
          <a:pPr lvl="0" algn="just" defTabSz="444500">
            <a:lnSpc>
              <a:spcPct val="90000"/>
            </a:lnSpc>
            <a:spcBef>
              <a:spcPct val="0"/>
            </a:spcBef>
            <a:spcAft>
              <a:spcPct val="35000"/>
            </a:spcAft>
          </a:pPr>
          <a:r>
            <a:rPr lang="fr-FR" sz="1000" kern="1200" dirty="0" smtClean="0">
              <a:latin typeface="Arial Black" pitchFamily="34" charset="0"/>
            </a:rPr>
            <a:t>TD  7 : Identifier et sélectionner les matériel nécessaire à l’activité</a:t>
          </a:r>
        </a:p>
        <a:p>
          <a:pPr lvl="0" algn="just" defTabSz="444500">
            <a:lnSpc>
              <a:spcPct val="90000"/>
            </a:lnSpc>
            <a:spcBef>
              <a:spcPct val="0"/>
            </a:spcBef>
            <a:spcAft>
              <a:spcPct val="35000"/>
            </a:spcAft>
          </a:pPr>
          <a:r>
            <a:rPr lang="fr-FR" sz="1000" kern="1200" dirty="0" smtClean="0">
              <a:latin typeface="Arial Black" pitchFamily="34" charset="0"/>
            </a:rPr>
            <a:t>Accueillir, prendre en charge  et renseigner le client et contribuer à la vente des prestations</a:t>
          </a:r>
        </a:p>
        <a:p>
          <a:pPr lvl="0" algn="just" defTabSz="444500">
            <a:lnSpc>
              <a:spcPct val="90000"/>
            </a:lnSpc>
            <a:spcBef>
              <a:spcPct val="0"/>
            </a:spcBef>
            <a:spcAft>
              <a:spcPct val="35000"/>
            </a:spcAft>
          </a:pPr>
          <a:r>
            <a:rPr lang="fr-FR" sz="1000" b="1" u="sng" kern="1200" dirty="0" smtClean="0">
              <a:latin typeface="Arial Black" pitchFamily="34" charset="0"/>
            </a:rPr>
            <a:t>C1 : Réceptionner contrôler et stocker : TD1, 2, 3 4</a:t>
          </a:r>
          <a:endParaRPr lang="fr-FR" sz="1000" kern="1200" dirty="0" smtClean="0">
            <a:latin typeface="Arial Black" pitchFamily="34" charset="0"/>
          </a:endParaRPr>
        </a:p>
        <a:p>
          <a:pPr lvl="0" algn="just" defTabSz="444500">
            <a:lnSpc>
              <a:spcPct val="90000"/>
            </a:lnSpc>
            <a:spcBef>
              <a:spcPct val="0"/>
            </a:spcBef>
            <a:spcAft>
              <a:spcPct val="35000"/>
            </a:spcAft>
          </a:pPr>
          <a:r>
            <a:rPr lang="fr-FR" sz="1000" b="1" u="sng" kern="1200" dirty="0" smtClean="0">
              <a:latin typeface="Arial Black" pitchFamily="34" charset="0"/>
            </a:rPr>
            <a:t>C3 : Compétences opérationnelles</a:t>
          </a:r>
          <a:endParaRPr lang="fr-FR" sz="1000" kern="1200" dirty="0" smtClean="0">
            <a:latin typeface="Arial Black" pitchFamily="34" charset="0"/>
          </a:endParaRPr>
        </a:p>
        <a:p>
          <a:pPr lvl="0" algn="just" defTabSz="444500">
            <a:lnSpc>
              <a:spcPct val="90000"/>
            </a:lnSpc>
            <a:spcBef>
              <a:spcPct val="0"/>
            </a:spcBef>
            <a:spcAft>
              <a:spcPct val="35000"/>
            </a:spcAft>
          </a:pPr>
          <a:r>
            <a:rPr lang="fr-FR" sz="1000" kern="1200" dirty="0" smtClean="0">
              <a:latin typeface="Arial Black" pitchFamily="34" charset="0"/>
            </a:rPr>
            <a:t>Mettre en œuvre les techniques  de mise en place  et de prestation</a:t>
          </a:r>
        </a:p>
        <a:p>
          <a:pPr lvl="0" algn="just" defTabSz="444500">
            <a:lnSpc>
              <a:spcPct val="90000"/>
            </a:lnSpc>
            <a:spcBef>
              <a:spcPct val="0"/>
            </a:spcBef>
            <a:spcAft>
              <a:spcPct val="35000"/>
            </a:spcAft>
          </a:pPr>
          <a:r>
            <a:rPr lang="fr-FR" sz="1000" kern="1200" dirty="0" smtClean="0">
              <a:latin typeface="Arial Black" pitchFamily="34" charset="0"/>
            </a:rPr>
            <a:t>Mettre en œuvre les techniques professionnelles, assurer la prestation  et son suivi</a:t>
          </a:r>
        </a:p>
        <a:p>
          <a:pPr lvl="0" algn="just" defTabSz="444500">
            <a:lnSpc>
              <a:spcPct val="90000"/>
            </a:lnSpc>
            <a:spcBef>
              <a:spcPct val="0"/>
            </a:spcBef>
            <a:spcAft>
              <a:spcPct val="35000"/>
            </a:spcAft>
          </a:pPr>
          <a:r>
            <a:rPr lang="fr-FR" sz="1000" kern="1200" dirty="0" smtClean="0">
              <a:latin typeface="Arial Black" pitchFamily="34" charset="0"/>
            </a:rPr>
            <a:t>Communiquer en fonction du contexte professionnel et en respectant les usages de la profession</a:t>
          </a:r>
        </a:p>
        <a:p>
          <a:pPr lvl="0" algn="l" defTabSz="444500">
            <a:lnSpc>
              <a:spcPct val="90000"/>
            </a:lnSpc>
            <a:spcBef>
              <a:spcPct val="0"/>
            </a:spcBef>
            <a:spcAft>
              <a:spcPct val="35000"/>
            </a:spcAft>
          </a:pPr>
          <a:endParaRPr lang="fr-FR" sz="1000" kern="1200" dirty="0">
            <a:latin typeface="Arial Black" pitchFamily="34" charset="0"/>
          </a:endParaRPr>
        </a:p>
      </dsp:txBody>
      <dsp:txXfrm>
        <a:off x="3571849" y="2817706"/>
        <a:ext cx="4551680" cy="260096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34B287-1D4C-4839-B71C-1DCAB58FC779}">
      <dsp:nvSpPr>
        <dsp:cNvPr id="0" name=""/>
        <dsp:cNvSpPr/>
      </dsp:nvSpPr>
      <dsp:spPr>
        <a:xfrm>
          <a:off x="1881728" y="1100478"/>
          <a:ext cx="3524110" cy="403007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just" defTabSz="622300">
            <a:lnSpc>
              <a:spcPct val="90000"/>
            </a:lnSpc>
            <a:spcBef>
              <a:spcPct val="0"/>
            </a:spcBef>
            <a:spcAft>
              <a:spcPct val="35000"/>
            </a:spcAft>
          </a:pPr>
          <a:endParaRPr lang="fr-FR" sz="1400" kern="1200" dirty="0" smtClean="0"/>
        </a:p>
        <a:p>
          <a:pPr lvl="0" algn="just" defTabSz="622300">
            <a:lnSpc>
              <a:spcPct val="90000"/>
            </a:lnSpc>
            <a:spcBef>
              <a:spcPct val="0"/>
            </a:spcBef>
            <a:spcAft>
              <a:spcPct val="35000"/>
            </a:spcAft>
          </a:pPr>
          <a:endParaRPr lang="fr-FR" sz="1400" kern="1200" dirty="0" smtClean="0"/>
        </a:p>
        <a:p>
          <a:pPr lvl="0" algn="just" defTabSz="622300">
            <a:lnSpc>
              <a:spcPct val="90000"/>
            </a:lnSpc>
            <a:spcBef>
              <a:spcPct val="0"/>
            </a:spcBef>
            <a:spcAft>
              <a:spcPct val="35000"/>
            </a:spcAft>
          </a:pPr>
          <a:endParaRPr lang="fr-FR" sz="1400" kern="1200" dirty="0" smtClean="0">
            <a:latin typeface="Arial" pitchFamily="34" charset="0"/>
            <a:cs typeface="Arial" pitchFamily="34" charset="0"/>
          </a:endParaRPr>
        </a:p>
        <a:p>
          <a:pPr lvl="0" algn="just" defTabSz="622300">
            <a:lnSpc>
              <a:spcPct val="90000"/>
            </a:lnSpc>
            <a:spcBef>
              <a:spcPct val="0"/>
            </a:spcBef>
            <a:spcAft>
              <a:spcPct val="35000"/>
            </a:spcAft>
          </a:pPr>
          <a:endParaRPr lang="fr-FR" sz="1400" kern="1200" dirty="0" smtClean="0">
            <a:latin typeface="Arial" pitchFamily="34" charset="0"/>
            <a:cs typeface="Arial" pitchFamily="34" charset="0"/>
          </a:endParaRPr>
        </a:p>
        <a:p>
          <a:pPr lvl="0" algn="just" defTabSz="622300">
            <a:lnSpc>
              <a:spcPct val="90000"/>
            </a:lnSpc>
            <a:spcBef>
              <a:spcPct val="0"/>
            </a:spcBef>
            <a:spcAft>
              <a:spcPct val="35000"/>
            </a:spcAft>
          </a:pPr>
          <a:r>
            <a:rPr lang="fr-FR" sz="1400" kern="1200" dirty="0" smtClean="0">
              <a:latin typeface="Arial" pitchFamily="34" charset="0"/>
              <a:cs typeface="Arial" pitchFamily="34" charset="0"/>
            </a:rPr>
            <a:t>* Le Chef d’Œuvre est avant tout </a:t>
          </a:r>
          <a:r>
            <a:rPr lang="fr-FR" sz="1400" b="1" kern="1200" dirty="0" smtClean="0">
              <a:latin typeface="Arial" pitchFamily="34" charset="0"/>
              <a:cs typeface="Arial" pitchFamily="34" charset="0"/>
            </a:rPr>
            <a:t>le projet de l’élève </a:t>
          </a:r>
          <a:r>
            <a:rPr lang="fr-FR" sz="1400" kern="1200" dirty="0" smtClean="0">
              <a:latin typeface="Arial" pitchFamily="34" charset="0"/>
              <a:cs typeface="Arial" pitchFamily="34" charset="0"/>
            </a:rPr>
            <a:t>individuel ou collectif</a:t>
          </a:r>
        </a:p>
        <a:p>
          <a:pPr lvl="0" algn="just" defTabSz="622300">
            <a:lnSpc>
              <a:spcPct val="90000"/>
            </a:lnSpc>
            <a:spcBef>
              <a:spcPct val="0"/>
            </a:spcBef>
            <a:spcAft>
              <a:spcPct val="35000"/>
            </a:spcAft>
          </a:pPr>
          <a:endParaRPr lang="fr-FR" sz="1400" kern="1200" dirty="0" smtClean="0">
            <a:latin typeface="Arial" pitchFamily="34" charset="0"/>
            <a:cs typeface="Arial" pitchFamily="34" charset="0"/>
          </a:endParaRPr>
        </a:p>
        <a:p>
          <a:pPr lvl="0" algn="just" defTabSz="622300">
            <a:lnSpc>
              <a:spcPct val="90000"/>
            </a:lnSpc>
            <a:spcBef>
              <a:spcPct val="0"/>
            </a:spcBef>
            <a:spcAft>
              <a:spcPct val="35000"/>
            </a:spcAft>
          </a:pPr>
          <a:r>
            <a:rPr lang="fr-FR" sz="1400" kern="1200" dirty="0" smtClean="0">
              <a:latin typeface="Arial" pitchFamily="34" charset="0"/>
              <a:cs typeface="Arial" pitchFamily="34" charset="0"/>
            </a:rPr>
            <a:t> * Veiller à ce que le Chef d’Œuvre soit bien représentatif du métier et </a:t>
          </a:r>
          <a:r>
            <a:rPr lang="fr-FR" sz="1400" b="1" kern="1200" dirty="0" smtClean="0">
              <a:latin typeface="Arial" pitchFamily="34" charset="0"/>
              <a:cs typeface="Arial" pitchFamily="34" charset="0"/>
            </a:rPr>
            <a:t>d’une culture partagée autour du métier</a:t>
          </a:r>
        </a:p>
        <a:p>
          <a:pPr lvl="0" algn="just" defTabSz="622300">
            <a:lnSpc>
              <a:spcPct val="90000"/>
            </a:lnSpc>
            <a:spcBef>
              <a:spcPct val="0"/>
            </a:spcBef>
            <a:spcAft>
              <a:spcPct val="35000"/>
            </a:spcAft>
          </a:pPr>
          <a:endParaRPr lang="fr-FR" sz="1400" kern="1200" dirty="0" smtClean="0">
            <a:latin typeface="Arial" pitchFamily="34" charset="0"/>
            <a:cs typeface="Arial" pitchFamily="34" charset="0"/>
          </a:endParaRPr>
        </a:p>
        <a:p>
          <a:pPr lvl="0" algn="just" defTabSz="622300">
            <a:lnSpc>
              <a:spcPct val="90000"/>
            </a:lnSpc>
            <a:spcBef>
              <a:spcPct val="0"/>
            </a:spcBef>
            <a:spcAft>
              <a:spcPct val="35000"/>
            </a:spcAft>
          </a:pPr>
          <a:r>
            <a:rPr lang="fr-FR" sz="1400" kern="1200" dirty="0" smtClean="0">
              <a:latin typeface="Arial" pitchFamily="34" charset="0"/>
              <a:cs typeface="Arial" pitchFamily="34" charset="0"/>
            </a:rPr>
            <a:t>* Intégrer le Chef d’Œuvre dans la </a:t>
          </a:r>
          <a:r>
            <a:rPr lang="fr-FR" sz="1400" b="1" kern="1200" dirty="0" smtClean="0">
              <a:latin typeface="Arial" pitchFamily="34" charset="0"/>
              <a:cs typeface="Arial" pitchFamily="34" charset="0"/>
            </a:rPr>
            <a:t>Stratégie globale ou Plan ou Projet de formation</a:t>
          </a:r>
        </a:p>
        <a:p>
          <a:pPr lvl="0" algn="just" defTabSz="622300">
            <a:lnSpc>
              <a:spcPct val="90000"/>
            </a:lnSpc>
            <a:spcBef>
              <a:spcPct val="0"/>
            </a:spcBef>
            <a:spcAft>
              <a:spcPct val="35000"/>
            </a:spcAft>
          </a:pPr>
          <a:endParaRPr lang="fr-FR" sz="1400" kern="1200" dirty="0" smtClean="0">
            <a:latin typeface="Arial" pitchFamily="34" charset="0"/>
            <a:cs typeface="Arial" pitchFamily="34" charset="0"/>
          </a:endParaRPr>
        </a:p>
        <a:p>
          <a:pPr lvl="0" algn="l" defTabSz="622300">
            <a:lnSpc>
              <a:spcPct val="90000"/>
            </a:lnSpc>
            <a:spcBef>
              <a:spcPct val="0"/>
            </a:spcBef>
            <a:spcAft>
              <a:spcPct val="35000"/>
            </a:spcAft>
          </a:pPr>
          <a:r>
            <a:rPr lang="fr-FR" sz="1400" kern="1200" dirty="0" smtClean="0">
              <a:latin typeface="Arial" pitchFamily="34" charset="0"/>
              <a:cs typeface="Arial" pitchFamily="34" charset="0"/>
            </a:rPr>
            <a:t>* S’interroger en </a:t>
          </a:r>
          <a:r>
            <a:rPr lang="fr-FR" sz="1400" b="1" kern="1200" dirty="0" smtClean="0">
              <a:latin typeface="Arial" pitchFamily="34" charset="0"/>
              <a:cs typeface="Arial" pitchFamily="34" charset="0"/>
            </a:rPr>
            <a:t>équipe </a:t>
          </a:r>
          <a:r>
            <a:rPr lang="fr-FR" sz="1400" kern="1200" dirty="0" smtClean="0">
              <a:latin typeface="Arial" pitchFamily="34" charset="0"/>
              <a:cs typeface="Arial" pitchFamily="34" charset="0"/>
            </a:rPr>
            <a:t>quant à l’intégration du chef d’Œuvre dans </a:t>
          </a:r>
          <a:r>
            <a:rPr lang="fr-FR" sz="1400" b="1" kern="1200" dirty="0" smtClean="0">
              <a:latin typeface="Arial" pitchFamily="34" charset="0"/>
              <a:cs typeface="Arial" pitchFamily="34" charset="0"/>
            </a:rPr>
            <a:t>un cadre plus large</a:t>
          </a:r>
          <a:r>
            <a:rPr lang="fr-FR" sz="1400" kern="1200" dirty="0" smtClean="0">
              <a:latin typeface="Arial" pitchFamily="34" charset="0"/>
              <a:cs typeface="Arial" pitchFamily="34" charset="0"/>
            </a:rPr>
            <a:t> : projet d’établissement, projet de la discipline, environnement professionnel, autre …</a:t>
          </a:r>
        </a:p>
        <a:p>
          <a:pPr lvl="0" algn="just" defTabSz="622300">
            <a:lnSpc>
              <a:spcPct val="90000"/>
            </a:lnSpc>
            <a:spcBef>
              <a:spcPct val="0"/>
            </a:spcBef>
            <a:spcAft>
              <a:spcPct val="35000"/>
            </a:spcAft>
          </a:pPr>
          <a:endParaRPr lang="fr-FR" sz="1400" kern="1200" dirty="0" smtClean="0"/>
        </a:p>
        <a:p>
          <a:pPr lvl="0" algn="just" defTabSz="622300">
            <a:lnSpc>
              <a:spcPct val="90000"/>
            </a:lnSpc>
            <a:spcBef>
              <a:spcPct val="0"/>
            </a:spcBef>
            <a:spcAft>
              <a:spcPct val="35000"/>
            </a:spcAft>
          </a:pPr>
          <a:endParaRPr lang="fr-FR" sz="1400" kern="1200" dirty="0" smtClean="0"/>
        </a:p>
        <a:p>
          <a:pPr lvl="0" algn="just" defTabSz="622300">
            <a:lnSpc>
              <a:spcPct val="90000"/>
            </a:lnSpc>
            <a:spcBef>
              <a:spcPct val="0"/>
            </a:spcBef>
            <a:spcAft>
              <a:spcPct val="35000"/>
            </a:spcAft>
          </a:pPr>
          <a:endParaRPr lang="fr-FR" sz="1400" kern="1200" dirty="0" smtClean="0"/>
        </a:p>
        <a:p>
          <a:pPr lvl="0" algn="just" defTabSz="622300">
            <a:lnSpc>
              <a:spcPct val="90000"/>
            </a:lnSpc>
            <a:spcBef>
              <a:spcPct val="0"/>
            </a:spcBef>
            <a:spcAft>
              <a:spcPct val="35000"/>
            </a:spcAft>
          </a:pPr>
          <a:endParaRPr lang="fr-FR" sz="1400" kern="1200" dirty="0"/>
        </a:p>
      </dsp:txBody>
      <dsp:txXfrm>
        <a:off x="2445586" y="1100478"/>
        <a:ext cx="2960252" cy="4030071"/>
      </dsp:txXfrm>
    </dsp:sp>
    <dsp:sp modelId="{AD56DBE3-5F27-458D-B0F0-0D40C38379B1}">
      <dsp:nvSpPr>
        <dsp:cNvPr id="0" name=""/>
        <dsp:cNvSpPr/>
      </dsp:nvSpPr>
      <dsp:spPr>
        <a:xfrm>
          <a:off x="0" y="567280"/>
          <a:ext cx="2349406" cy="23494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fr-FR" sz="2600" kern="1200" dirty="0" smtClean="0">
              <a:latin typeface="Arial Black" pitchFamily="34" charset="0"/>
            </a:rPr>
            <a:t>Chef d’</a:t>
          </a:r>
          <a:r>
            <a:rPr lang="fr-FR" sz="2600" kern="1200" dirty="0" err="1" smtClean="0">
              <a:latin typeface="Arial Black" pitchFamily="34" charset="0"/>
            </a:rPr>
            <a:t>Oeuvre</a:t>
          </a:r>
          <a:endParaRPr lang="fr-FR" sz="2600" kern="1200" dirty="0">
            <a:latin typeface="Arial Black" pitchFamily="34" charset="0"/>
          </a:endParaRPr>
        </a:p>
      </dsp:txBody>
      <dsp:txXfrm>
        <a:off x="0" y="567280"/>
        <a:ext cx="2349406" cy="2349406"/>
      </dsp:txXfrm>
    </dsp:sp>
    <dsp:sp modelId="{BE006710-7161-4130-AFEC-137CCAFA6474}">
      <dsp:nvSpPr>
        <dsp:cNvPr id="0" name=""/>
        <dsp:cNvSpPr/>
      </dsp:nvSpPr>
      <dsp:spPr>
        <a:xfrm>
          <a:off x="7757448" y="1100478"/>
          <a:ext cx="3524110" cy="415747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fr-FR" sz="1900" kern="1200" dirty="0" smtClean="0"/>
            <a:t> </a:t>
          </a:r>
          <a:r>
            <a:rPr lang="fr-FR" sz="1400" kern="1200" dirty="0" smtClean="0">
              <a:latin typeface="Arial" pitchFamily="34" charset="0"/>
              <a:cs typeface="Arial" pitchFamily="34" charset="0"/>
            </a:rPr>
            <a:t>* Une vision qui articule </a:t>
          </a:r>
          <a:r>
            <a:rPr lang="fr-FR" sz="1400" b="1" kern="1200" dirty="0" smtClean="0">
              <a:latin typeface="Arial" pitchFamily="34" charset="0"/>
              <a:cs typeface="Arial" pitchFamily="34" charset="0"/>
            </a:rPr>
            <a:t>situation professionnelle et élargissement du champ</a:t>
          </a:r>
          <a:r>
            <a:rPr lang="fr-FR" sz="1400" kern="1200" dirty="0" smtClean="0">
              <a:latin typeface="Arial" pitchFamily="34" charset="0"/>
              <a:cs typeface="Arial" pitchFamily="34" charset="0"/>
            </a:rPr>
            <a:t>, pour faire jouer la dimension « générale » des enseignements généraux</a:t>
          </a:r>
        </a:p>
        <a:p>
          <a:pPr lvl="0" algn="l" defTabSz="844550">
            <a:lnSpc>
              <a:spcPct val="90000"/>
            </a:lnSpc>
            <a:spcBef>
              <a:spcPct val="0"/>
            </a:spcBef>
            <a:spcAft>
              <a:spcPct val="35000"/>
            </a:spcAft>
          </a:pPr>
          <a:endParaRPr lang="fr-FR" sz="1400" kern="1200" dirty="0" smtClean="0">
            <a:latin typeface="Arial" pitchFamily="34" charset="0"/>
            <a:cs typeface="Arial" pitchFamily="34" charset="0"/>
          </a:endParaRPr>
        </a:p>
        <a:p>
          <a:pPr lvl="0" algn="l" defTabSz="844550">
            <a:lnSpc>
              <a:spcPct val="90000"/>
            </a:lnSpc>
            <a:spcBef>
              <a:spcPct val="0"/>
            </a:spcBef>
            <a:spcAft>
              <a:spcPct val="35000"/>
            </a:spcAft>
          </a:pPr>
          <a:r>
            <a:rPr lang="fr-FR" sz="1400" kern="1200" dirty="0" smtClean="0">
              <a:latin typeface="Arial" pitchFamily="34" charset="0"/>
              <a:cs typeface="Arial" pitchFamily="34" charset="0"/>
            </a:rPr>
            <a:t>* L’enjeu pédagogique est de partir d’une </a:t>
          </a:r>
          <a:r>
            <a:rPr lang="fr-FR" sz="1400" b="1" kern="1200" dirty="0" smtClean="0">
              <a:latin typeface="Arial" pitchFamily="34" charset="0"/>
              <a:cs typeface="Arial" pitchFamily="34" charset="0"/>
            </a:rPr>
            <a:t>activité concrète</a:t>
          </a:r>
          <a:r>
            <a:rPr lang="fr-FR" sz="1400" kern="1200" dirty="0" smtClean="0">
              <a:latin typeface="Arial" pitchFamily="34" charset="0"/>
              <a:cs typeface="Arial" pitchFamily="34" charset="0"/>
            </a:rPr>
            <a:t> accomplie par l’élève, et de remonter à partir d’elle vers </a:t>
          </a:r>
          <a:r>
            <a:rPr lang="fr-FR" sz="1400" b="1" kern="1200" dirty="0" smtClean="0">
              <a:latin typeface="Arial" pitchFamily="34" charset="0"/>
              <a:cs typeface="Arial" pitchFamily="34" charset="0"/>
            </a:rPr>
            <a:t>une généralisation</a:t>
          </a:r>
          <a:r>
            <a:rPr lang="fr-FR" sz="1400" kern="1200" dirty="0" smtClean="0">
              <a:latin typeface="Arial" pitchFamily="34" charset="0"/>
              <a:cs typeface="Arial" pitchFamily="34" charset="0"/>
            </a:rPr>
            <a:t>. </a:t>
          </a:r>
        </a:p>
        <a:p>
          <a:pPr lvl="0" algn="l" defTabSz="844550">
            <a:lnSpc>
              <a:spcPct val="90000"/>
            </a:lnSpc>
            <a:spcBef>
              <a:spcPct val="0"/>
            </a:spcBef>
            <a:spcAft>
              <a:spcPct val="35000"/>
            </a:spcAft>
          </a:pPr>
          <a:endParaRPr lang="fr-FR" sz="1400" kern="1200" dirty="0" smtClean="0">
            <a:latin typeface="Arial" pitchFamily="34" charset="0"/>
            <a:cs typeface="Arial" pitchFamily="34" charset="0"/>
          </a:endParaRPr>
        </a:p>
        <a:p>
          <a:pPr lvl="0" algn="l" defTabSz="844550">
            <a:lnSpc>
              <a:spcPct val="90000"/>
            </a:lnSpc>
            <a:spcBef>
              <a:spcPct val="0"/>
            </a:spcBef>
            <a:spcAft>
              <a:spcPct val="35000"/>
            </a:spcAft>
          </a:pPr>
          <a:r>
            <a:rPr lang="fr-FR" sz="1400" kern="1200" dirty="0" smtClean="0">
              <a:latin typeface="Arial" pitchFamily="34" charset="0"/>
              <a:cs typeface="Arial" pitchFamily="34" charset="0"/>
            </a:rPr>
            <a:t>On peut formuler les choses en termes de « contexte » (offert par la situation ou l’activité professionnelle) et de « </a:t>
          </a:r>
          <a:r>
            <a:rPr lang="fr-FR" sz="1400" kern="1200" dirty="0" err="1" smtClean="0">
              <a:latin typeface="Arial" pitchFamily="34" charset="0"/>
              <a:cs typeface="Arial" pitchFamily="34" charset="0"/>
            </a:rPr>
            <a:t>décontextualisation</a:t>
          </a:r>
          <a:r>
            <a:rPr lang="fr-FR" sz="1400" kern="1200" dirty="0" smtClean="0">
              <a:latin typeface="Arial" pitchFamily="34" charset="0"/>
              <a:cs typeface="Arial" pitchFamily="34" charset="0"/>
            </a:rPr>
            <a:t> » (proposée et élargie par l’enseignement général).</a:t>
          </a:r>
          <a:endParaRPr lang="fr-FR" sz="1400" kern="1200" dirty="0">
            <a:latin typeface="Arial" pitchFamily="34" charset="0"/>
            <a:cs typeface="Arial" pitchFamily="34" charset="0"/>
          </a:endParaRPr>
        </a:p>
      </dsp:txBody>
      <dsp:txXfrm>
        <a:off x="8321306" y="1100478"/>
        <a:ext cx="2960252" cy="4157473"/>
      </dsp:txXfrm>
    </dsp:sp>
    <dsp:sp modelId="{11CD0BD3-DE38-4E64-B7C5-F0EC40A9C283}">
      <dsp:nvSpPr>
        <dsp:cNvPr id="0" name=""/>
        <dsp:cNvSpPr/>
      </dsp:nvSpPr>
      <dsp:spPr>
        <a:xfrm>
          <a:off x="5581924" y="567280"/>
          <a:ext cx="2403607" cy="23494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kern="1200" dirty="0" smtClean="0">
              <a:latin typeface="Arial Black" pitchFamily="34" charset="0"/>
            </a:rPr>
            <a:t>Co-intervention</a:t>
          </a:r>
          <a:endParaRPr lang="fr-FR" sz="2400" kern="1200" dirty="0">
            <a:latin typeface="Arial Black" pitchFamily="34" charset="0"/>
          </a:endParaRPr>
        </a:p>
      </dsp:txBody>
      <dsp:txXfrm>
        <a:off x="5581924" y="567280"/>
        <a:ext cx="2403607" cy="23494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A7680-38CC-4F01-BABE-8360A960B0F5}">
      <dsp:nvSpPr>
        <dsp:cNvPr id="0" name=""/>
        <dsp:cNvSpPr/>
      </dsp:nvSpPr>
      <dsp:spPr>
        <a:xfrm>
          <a:off x="-233076" y="332311"/>
          <a:ext cx="2664877" cy="140808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FR" sz="2000" kern="1200" dirty="0" smtClean="0"/>
            <a:t>Inspecteurs</a:t>
          </a:r>
        </a:p>
        <a:p>
          <a:pPr lvl="0" algn="l" defTabSz="889000">
            <a:lnSpc>
              <a:spcPct val="90000"/>
            </a:lnSpc>
            <a:spcBef>
              <a:spcPct val="0"/>
            </a:spcBef>
            <a:spcAft>
              <a:spcPct val="35000"/>
            </a:spcAft>
          </a:pPr>
          <a:r>
            <a:rPr lang="fr-FR" sz="2000" kern="1200" dirty="0" smtClean="0"/>
            <a:t>ET-EG-IO</a:t>
          </a:r>
        </a:p>
        <a:p>
          <a:pPr lvl="0" algn="ctr" defTabSz="889000">
            <a:lnSpc>
              <a:spcPct val="90000"/>
            </a:lnSpc>
            <a:spcBef>
              <a:spcPct val="0"/>
            </a:spcBef>
            <a:spcAft>
              <a:spcPct val="35000"/>
            </a:spcAft>
          </a:pPr>
          <a:endParaRPr lang="fr-FR" sz="1400" kern="1200" dirty="0"/>
        </a:p>
      </dsp:txBody>
      <dsp:txXfrm>
        <a:off x="-233076" y="332311"/>
        <a:ext cx="2664877" cy="1408087"/>
      </dsp:txXfrm>
    </dsp:sp>
    <dsp:sp modelId="{6D0FE246-76BA-4BC8-96EF-CBC2C5C934D4}">
      <dsp:nvSpPr>
        <dsp:cNvPr id="0" name=""/>
        <dsp:cNvSpPr/>
      </dsp:nvSpPr>
      <dsp:spPr>
        <a:xfrm>
          <a:off x="1319815" y="372795"/>
          <a:ext cx="2590244" cy="13151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r>
            <a:rPr lang="fr-FR" sz="2000" kern="1200" dirty="0" smtClean="0"/>
            <a:t>Proviseurs</a:t>
          </a:r>
          <a:endParaRPr lang="fr-FR" sz="2000" kern="1200" dirty="0"/>
        </a:p>
      </dsp:txBody>
      <dsp:txXfrm>
        <a:off x="1319815" y="372795"/>
        <a:ext cx="2590244" cy="13151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F10E25-B07F-4444-B968-71396F4B1A59}">
      <dsp:nvSpPr>
        <dsp:cNvPr id="0" name=""/>
        <dsp:cNvSpPr/>
      </dsp:nvSpPr>
      <dsp:spPr>
        <a:xfrm>
          <a:off x="66705" y="484"/>
          <a:ext cx="1583196" cy="764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Information</a:t>
          </a:r>
          <a:endParaRPr lang="fr-FR" sz="2300" kern="1200" dirty="0"/>
        </a:p>
      </dsp:txBody>
      <dsp:txXfrm>
        <a:off x="66705" y="484"/>
        <a:ext cx="1583196" cy="7642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47CD57-B278-4EC7-AD5C-7C109E11AABA}">
      <dsp:nvSpPr>
        <dsp:cNvPr id="0" name=""/>
        <dsp:cNvSpPr/>
      </dsp:nvSpPr>
      <dsp:spPr>
        <a:xfrm>
          <a:off x="540510" y="1471"/>
          <a:ext cx="5345936" cy="10542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smtClean="0"/>
            <a:t>Des groupes de travail nationaux</a:t>
          </a:r>
          <a:endParaRPr lang="fr-FR" sz="3000" kern="1200" dirty="0"/>
        </a:p>
      </dsp:txBody>
      <dsp:txXfrm>
        <a:off x="540510" y="1471"/>
        <a:ext cx="5345936" cy="10542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DDF1A4-1C40-4BB1-89A0-FF3E29CFC199}">
      <dsp:nvSpPr>
        <dsp:cNvPr id="0" name=""/>
        <dsp:cNvSpPr/>
      </dsp:nvSpPr>
      <dsp:spPr>
        <a:xfrm rot="5400000">
          <a:off x="-129405" y="129405"/>
          <a:ext cx="862704" cy="603892"/>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t> </a:t>
          </a:r>
          <a:endParaRPr lang="fr-FR" sz="1700" kern="1200" dirty="0"/>
        </a:p>
      </dsp:txBody>
      <dsp:txXfrm rot="5400000">
        <a:off x="-129405" y="129405"/>
        <a:ext cx="862704" cy="603892"/>
      </dsp:txXfrm>
    </dsp:sp>
    <dsp:sp modelId="{59C279F9-A68A-4127-89E1-79164B1D465B}">
      <dsp:nvSpPr>
        <dsp:cNvPr id="0" name=""/>
        <dsp:cNvSpPr/>
      </dsp:nvSpPr>
      <dsp:spPr>
        <a:xfrm rot="5400000">
          <a:off x="1675445" y="-1056468"/>
          <a:ext cx="560757" cy="2673694"/>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smtClean="0"/>
            <a:t>Formation du groupe des formateurs</a:t>
          </a:r>
          <a:endParaRPr lang="fr-FR" sz="1700" kern="1200" dirty="0"/>
        </a:p>
      </dsp:txBody>
      <dsp:txXfrm rot="5400000">
        <a:off x="1675445" y="-1056468"/>
        <a:ext cx="560757" cy="26736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611" y="631952"/>
          <a:ext cx="1262635" cy="12626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Formation nationale </a:t>
          </a:r>
        </a:p>
        <a:p>
          <a:pPr lvl="0" algn="ctr" defTabSz="577850">
            <a:lnSpc>
              <a:spcPct val="90000"/>
            </a:lnSpc>
            <a:spcBef>
              <a:spcPct val="0"/>
            </a:spcBef>
            <a:spcAft>
              <a:spcPct val="35000"/>
            </a:spcAft>
          </a:pPr>
          <a:r>
            <a:rPr lang="fr-FR" sz="1300" kern="1200" dirty="0" smtClean="0"/>
            <a:t>13/03</a:t>
          </a:r>
          <a:endParaRPr lang="fr-FR" sz="1300" kern="1200" dirty="0"/>
        </a:p>
      </dsp:txBody>
      <dsp:txXfrm>
        <a:off x="611" y="631952"/>
        <a:ext cx="1262635" cy="1262635"/>
      </dsp:txXfrm>
    </dsp:sp>
    <dsp:sp modelId="{57F00199-489F-4081-9CF7-97E6F9086E18}">
      <dsp:nvSpPr>
        <dsp:cNvPr id="0" name=""/>
        <dsp:cNvSpPr/>
      </dsp:nvSpPr>
      <dsp:spPr>
        <a:xfrm>
          <a:off x="1164824" y="453508"/>
          <a:ext cx="787021" cy="4261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164824" y="453508"/>
        <a:ext cx="787021" cy="426139"/>
      </dsp:txXfrm>
    </dsp:sp>
    <dsp:sp modelId="{421A11B8-6FE0-4372-8F6A-29A9406CFD66}">
      <dsp:nvSpPr>
        <dsp:cNvPr id="0" name=""/>
        <dsp:cNvSpPr/>
      </dsp:nvSpPr>
      <dsp:spPr>
        <a:xfrm>
          <a:off x="1897972" y="631952"/>
          <a:ext cx="1262635" cy="12626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Formation Académique</a:t>
          </a:r>
        </a:p>
        <a:p>
          <a:pPr lvl="0" algn="ctr" defTabSz="577850">
            <a:lnSpc>
              <a:spcPct val="90000"/>
            </a:lnSpc>
            <a:spcBef>
              <a:spcPct val="0"/>
            </a:spcBef>
            <a:spcAft>
              <a:spcPct val="35000"/>
            </a:spcAft>
          </a:pPr>
          <a:r>
            <a:rPr lang="fr-FR" sz="1300" kern="1200" dirty="0" smtClean="0"/>
            <a:t>Mai 2019</a:t>
          </a:r>
          <a:endParaRPr lang="fr-FR" sz="1300" kern="1200" dirty="0"/>
        </a:p>
      </dsp:txBody>
      <dsp:txXfrm>
        <a:off x="1897972" y="631952"/>
        <a:ext cx="1262635" cy="1262635"/>
      </dsp:txXfrm>
    </dsp:sp>
    <dsp:sp modelId="{27FB341F-6F91-496E-B41B-F6EB94E0F1F1}">
      <dsp:nvSpPr>
        <dsp:cNvPr id="0" name=""/>
        <dsp:cNvSpPr/>
      </dsp:nvSpPr>
      <dsp:spPr>
        <a:xfrm rot="10800000">
          <a:off x="1209373" y="1646892"/>
          <a:ext cx="787021" cy="42613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209373" y="1646892"/>
        <a:ext cx="787021" cy="4261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287" y="630235"/>
          <a:ext cx="1128500" cy="11285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Formation nationale </a:t>
          </a:r>
        </a:p>
        <a:p>
          <a:pPr lvl="0" algn="ctr" defTabSz="444500">
            <a:lnSpc>
              <a:spcPct val="90000"/>
            </a:lnSpc>
            <a:spcBef>
              <a:spcPct val="0"/>
            </a:spcBef>
            <a:spcAft>
              <a:spcPct val="35000"/>
            </a:spcAft>
          </a:pPr>
          <a:r>
            <a:rPr lang="fr-FR" sz="1000" kern="1200" dirty="0" smtClean="0"/>
            <a:t>07/02</a:t>
          </a:r>
          <a:endParaRPr lang="fr-FR" sz="1000" kern="1200" dirty="0"/>
        </a:p>
      </dsp:txBody>
      <dsp:txXfrm>
        <a:off x="287" y="630235"/>
        <a:ext cx="1128500" cy="1128500"/>
      </dsp:txXfrm>
    </dsp:sp>
    <dsp:sp modelId="{57F00199-489F-4081-9CF7-97E6F9086E18}">
      <dsp:nvSpPr>
        <dsp:cNvPr id="0" name=""/>
        <dsp:cNvSpPr/>
      </dsp:nvSpPr>
      <dsp:spPr>
        <a:xfrm>
          <a:off x="1040905" y="470729"/>
          <a:ext cx="703745" cy="3808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1040905" y="470729"/>
        <a:ext cx="703745" cy="380869"/>
      </dsp:txXfrm>
    </dsp:sp>
    <dsp:sp modelId="{421A11B8-6FE0-4372-8F6A-29A9406CFD66}">
      <dsp:nvSpPr>
        <dsp:cNvPr id="0" name=""/>
        <dsp:cNvSpPr/>
      </dsp:nvSpPr>
      <dsp:spPr>
        <a:xfrm>
          <a:off x="1696602" y="630235"/>
          <a:ext cx="1128500" cy="11285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Journée de réflexion dans les  Lycées</a:t>
          </a:r>
        </a:p>
        <a:p>
          <a:pPr lvl="0" algn="ctr" defTabSz="444500">
            <a:lnSpc>
              <a:spcPct val="90000"/>
            </a:lnSpc>
            <a:spcBef>
              <a:spcPct val="0"/>
            </a:spcBef>
            <a:spcAft>
              <a:spcPct val="35000"/>
            </a:spcAft>
          </a:pPr>
          <a:r>
            <a:rPr lang="fr-FR" sz="1000" kern="1200" dirty="0" smtClean="0"/>
            <a:t>Mars 2019</a:t>
          </a:r>
          <a:endParaRPr lang="fr-FR" sz="1000" kern="1200" dirty="0"/>
        </a:p>
      </dsp:txBody>
      <dsp:txXfrm>
        <a:off x="1696602" y="630235"/>
        <a:ext cx="1128500" cy="1128500"/>
      </dsp:txXfrm>
    </dsp:sp>
    <dsp:sp modelId="{27FB341F-6F91-496E-B41B-F6EB94E0F1F1}">
      <dsp:nvSpPr>
        <dsp:cNvPr id="0" name=""/>
        <dsp:cNvSpPr/>
      </dsp:nvSpPr>
      <dsp:spPr>
        <a:xfrm rot="10800000">
          <a:off x="1080740" y="1537372"/>
          <a:ext cx="703745" cy="38086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rot="10800000">
        <a:off x="1080740" y="1537372"/>
        <a:ext cx="703745" cy="3808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287" y="630235"/>
          <a:ext cx="1128500" cy="11285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Formation nationale </a:t>
          </a:r>
        </a:p>
        <a:p>
          <a:pPr lvl="0" algn="ctr" defTabSz="444500">
            <a:lnSpc>
              <a:spcPct val="90000"/>
            </a:lnSpc>
            <a:spcBef>
              <a:spcPct val="0"/>
            </a:spcBef>
            <a:spcAft>
              <a:spcPct val="35000"/>
            </a:spcAft>
          </a:pPr>
          <a:r>
            <a:rPr lang="fr-FR" sz="1000" kern="1200" dirty="0" smtClean="0"/>
            <a:t>07/02</a:t>
          </a:r>
          <a:endParaRPr lang="fr-FR" sz="1000" kern="1200" dirty="0"/>
        </a:p>
      </dsp:txBody>
      <dsp:txXfrm>
        <a:off x="287" y="630235"/>
        <a:ext cx="1128500" cy="1128500"/>
      </dsp:txXfrm>
    </dsp:sp>
    <dsp:sp modelId="{57F00199-489F-4081-9CF7-97E6F9086E18}">
      <dsp:nvSpPr>
        <dsp:cNvPr id="0" name=""/>
        <dsp:cNvSpPr/>
      </dsp:nvSpPr>
      <dsp:spPr>
        <a:xfrm>
          <a:off x="1040905" y="470729"/>
          <a:ext cx="703745" cy="3808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1040905" y="470729"/>
        <a:ext cx="703745" cy="380869"/>
      </dsp:txXfrm>
    </dsp:sp>
    <dsp:sp modelId="{421A11B8-6FE0-4372-8F6A-29A9406CFD66}">
      <dsp:nvSpPr>
        <dsp:cNvPr id="0" name=""/>
        <dsp:cNvSpPr/>
      </dsp:nvSpPr>
      <dsp:spPr>
        <a:xfrm>
          <a:off x="1696602" y="630235"/>
          <a:ext cx="1128500" cy="11285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Journée de réflexion dans les  </a:t>
          </a:r>
          <a:r>
            <a:rPr lang="fr-FR" sz="1000" kern="1200" dirty="0" err="1" smtClean="0"/>
            <a:t>Lycéées</a:t>
          </a:r>
          <a:endParaRPr lang="fr-FR" sz="1000" kern="1200" dirty="0" smtClean="0"/>
        </a:p>
        <a:p>
          <a:pPr lvl="0" algn="ctr" defTabSz="444500">
            <a:lnSpc>
              <a:spcPct val="90000"/>
            </a:lnSpc>
            <a:spcBef>
              <a:spcPct val="0"/>
            </a:spcBef>
            <a:spcAft>
              <a:spcPct val="35000"/>
            </a:spcAft>
          </a:pPr>
          <a:r>
            <a:rPr lang="fr-FR" sz="1000" kern="1200" dirty="0" smtClean="0"/>
            <a:t>Mars 2019</a:t>
          </a:r>
          <a:endParaRPr lang="fr-FR" sz="1000" kern="1200" dirty="0"/>
        </a:p>
      </dsp:txBody>
      <dsp:txXfrm>
        <a:off x="1696602" y="630235"/>
        <a:ext cx="1128500" cy="1128500"/>
      </dsp:txXfrm>
    </dsp:sp>
    <dsp:sp modelId="{27FB341F-6F91-496E-B41B-F6EB94E0F1F1}">
      <dsp:nvSpPr>
        <dsp:cNvPr id="0" name=""/>
        <dsp:cNvSpPr/>
      </dsp:nvSpPr>
      <dsp:spPr>
        <a:xfrm rot="10800000">
          <a:off x="1080740" y="1537372"/>
          <a:ext cx="703745" cy="38086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rot="10800000">
        <a:off x="1080740" y="1537372"/>
        <a:ext cx="703745" cy="38086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24D68-8427-4035-B652-A05C36ECA4FC}">
      <dsp:nvSpPr>
        <dsp:cNvPr id="0" name=""/>
        <dsp:cNvSpPr/>
      </dsp:nvSpPr>
      <dsp:spPr>
        <a:xfrm>
          <a:off x="287" y="630235"/>
          <a:ext cx="1128500" cy="11285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Formation nationale </a:t>
          </a:r>
        </a:p>
        <a:p>
          <a:pPr lvl="0" algn="ctr" defTabSz="444500">
            <a:lnSpc>
              <a:spcPct val="90000"/>
            </a:lnSpc>
            <a:spcBef>
              <a:spcPct val="0"/>
            </a:spcBef>
            <a:spcAft>
              <a:spcPct val="35000"/>
            </a:spcAft>
          </a:pPr>
          <a:r>
            <a:rPr lang="fr-FR" sz="1000" kern="1200" dirty="0" smtClean="0"/>
            <a:t>07/02</a:t>
          </a:r>
          <a:endParaRPr lang="fr-FR" sz="1000" kern="1200" dirty="0"/>
        </a:p>
      </dsp:txBody>
      <dsp:txXfrm>
        <a:off x="287" y="630235"/>
        <a:ext cx="1128500" cy="1128500"/>
      </dsp:txXfrm>
    </dsp:sp>
    <dsp:sp modelId="{57F00199-489F-4081-9CF7-97E6F9086E18}">
      <dsp:nvSpPr>
        <dsp:cNvPr id="0" name=""/>
        <dsp:cNvSpPr/>
      </dsp:nvSpPr>
      <dsp:spPr>
        <a:xfrm>
          <a:off x="1040905" y="470729"/>
          <a:ext cx="703745" cy="3808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1040905" y="470729"/>
        <a:ext cx="703745" cy="380869"/>
      </dsp:txXfrm>
    </dsp:sp>
    <dsp:sp modelId="{421A11B8-6FE0-4372-8F6A-29A9406CFD66}">
      <dsp:nvSpPr>
        <dsp:cNvPr id="0" name=""/>
        <dsp:cNvSpPr/>
      </dsp:nvSpPr>
      <dsp:spPr>
        <a:xfrm>
          <a:off x="1696602" y="630235"/>
          <a:ext cx="1128500" cy="11285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Journée de réflexion dans les  Lycées</a:t>
          </a:r>
        </a:p>
        <a:p>
          <a:pPr lvl="0" algn="ctr" defTabSz="444500">
            <a:lnSpc>
              <a:spcPct val="90000"/>
            </a:lnSpc>
            <a:spcBef>
              <a:spcPct val="0"/>
            </a:spcBef>
            <a:spcAft>
              <a:spcPct val="35000"/>
            </a:spcAft>
          </a:pPr>
          <a:r>
            <a:rPr lang="fr-FR" sz="1000" kern="1200" dirty="0" smtClean="0"/>
            <a:t>Mars 2019</a:t>
          </a:r>
          <a:endParaRPr lang="fr-FR" sz="1000" kern="1200" dirty="0"/>
        </a:p>
      </dsp:txBody>
      <dsp:txXfrm>
        <a:off x="1696602" y="630235"/>
        <a:ext cx="1128500" cy="1128500"/>
      </dsp:txXfrm>
    </dsp:sp>
    <dsp:sp modelId="{27FB341F-6F91-496E-B41B-F6EB94E0F1F1}">
      <dsp:nvSpPr>
        <dsp:cNvPr id="0" name=""/>
        <dsp:cNvSpPr/>
      </dsp:nvSpPr>
      <dsp:spPr>
        <a:xfrm rot="10800000">
          <a:off x="1080740" y="1537372"/>
          <a:ext cx="703745" cy="38086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rot="10800000">
        <a:off x="1080740" y="1537372"/>
        <a:ext cx="703745" cy="38086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0.36159</cdr:x>
      <cdr:y>0.58271</cdr:y>
    </cdr:from>
    <cdr:to>
      <cdr:x>0.67504</cdr:x>
      <cdr:y>0.75664</cdr:y>
    </cdr:to>
    <cdr:sp macro="" textlink="">
      <cdr:nvSpPr>
        <cdr:cNvPr id="2" name="ZoneTexte 1"/>
        <cdr:cNvSpPr txBox="1"/>
      </cdr:nvSpPr>
      <cdr:spPr>
        <a:xfrm xmlns:a="http://schemas.openxmlformats.org/drawingml/2006/main">
          <a:off x="1738434" y="1342318"/>
          <a:ext cx="1507030" cy="400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smtClean="0"/>
            <a:t>ENSEIGNANTS FA</a:t>
          </a:r>
          <a:endParaRPr lang="fr-FR"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0" cy="501015"/>
          </a:xfrm>
          <a:prstGeom prst="rect">
            <a:avLst/>
          </a:prstGeom>
        </p:spPr>
        <p:txBody>
          <a:bodyPr vert="horz" lIns="92446" tIns="46223" rIns="92446" bIns="46223" rtlCol="0"/>
          <a:lstStyle>
            <a:lvl1pPr algn="l">
              <a:defRPr sz="1200"/>
            </a:lvl1pPr>
          </a:lstStyle>
          <a:p>
            <a:endParaRPr lang="fr-FR"/>
          </a:p>
        </p:txBody>
      </p:sp>
      <p:sp>
        <p:nvSpPr>
          <p:cNvPr id="3" name="Espace réservé de la date 2"/>
          <p:cNvSpPr>
            <a:spLocks noGrp="1"/>
          </p:cNvSpPr>
          <p:nvPr>
            <p:ph type="dt" sz="quarter" idx="1"/>
          </p:nvPr>
        </p:nvSpPr>
        <p:spPr>
          <a:xfrm>
            <a:off x="3901699" y="0"/>
            <a:ext cx="2984870" cy="501015"/>
          </a:xfrm>
          <a:prstGeom prst="rect">
            <a:avLst/>
          </a:prstGeom>
        </p:spPr>
        <p:txBody>
          <a:bodyPr vert="horz" lIns="92446" tIns="46223" rIns="92446" bIns="46223" rtlCol="0"/>
          <a:lstStyle>
            <a:lvl1pPr algn="r">
              <a:defRPr sz="1200"/>
            </a:lvl1pPr>
          </a:lstStyle>
          <a:p>
            <a:fld id="{C7D9186E-EAA7-3A42-AFD2-CC349621202A}" type="datetimeFigureOut">
              <a:rPr lang="fr-FR" smtClean="0"/>
              <a:pPr/>
              <a:t>12/02/2019</a:t>
            </a:fld>
            <a:endParaRPr lang="fr-FR"/>
          </a:p>
        </p:txBody>
      </p:sp>
      <p:sp>
        <p:nvSpPr>
          <p:cNvPr id="4" name="Espace réservé du pied de page 3"/>
          <p:cNvSpPr>
            <a:spLocks noGrp="1"/>
          </p:cNvSpPr>
          <p:nvPr>
            <p:ph type="ftr" sz="quarter" idx="2"/>
          </p:nvPr>
        </p:nvSpPr>
        <p:spPr>
          <a:xfrm>
            <a:off x="1" y="9517546"/>
            <a:ext cx="2984870" cy="501015"/>
          </a:xfrm>
          <a:prstGeom prst="rect">
            <a:avLst/>
          </a:prstGeom>
        </p:spPr>
        <p:txBody>
          <a:bodyPr vert="horz" lIns="92446" tIns="46223" rIns="92446" bIns="4622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1699" y="9517546"/>
            <a:ext cx="2984870" cy="501015"/>
          </a:xfrm>
          <a:prstGeom prst="rect">
            <a:avLst/>
          </a:prstGeom>
        </p:spPr>
        <p:txBody>
          <a:bodyPr vert="horz" lIns="92446" tIns="46223" rIns="92446" bIns="46223"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03188" y="160338"/>
            <a:ext cx="6681787" cy="3757612"/>
          </a:xfrm>
          <a:prstGeom prst="rect">
            <a:avLst/>
          </a:prstGeom>
          <a:noFill/>
          <a:ln w="12700">
            <a:solidFill>
              <a:prstClr val="black"/>
            </a:solidFill>
          </a:ln>
        </p:spPr>
        <p:txBody>
          <a:bodyPr vert="horz" lIns="92446" tIns="46223" rIns="92446" bIns="46223" rtlCol="0" anchor="ctr"/>
          <a:lstStyle/>
          <a:p>
            <a:endParaRPr lang="fr-FR"/>
          </a:p>
        </p:txBody>
      </p:sp>
      <p:sp>
        <p:nvSpPr>
          <p:cNvPr id="5" name="Espace réservé des commentaires 4"/>
          <p:cNvSpPr>
            <a:spLocks noGrp="1"/>
          </p:cNvSpPr>
          <p:nvPr>
            <p:ph type="body" sz="quarter" idx="3"/>
          </p:nvPr>
        </p:nvSpPr>
        <p:spPr>
          <a:xfrm>
            <a:off x="492857" y="4418750"/>
            <a:ext cx="5894576" cy="5098796"/>
          </a:xfrm>
          <a:prstGeom prst="rect">
            <a:avLst/>
          </a:prstGeom>
        </p:spPr>
        <p:txBody>
          <a:bodyPr vert="horz" lIns="92446" tIns="46223" rIns="92446" bIns="46223"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517546"/>
            <a:ext cx="2984870" cy="501015"/>
          </a:xfrm>
          <a:prstGeom prst="rect">
            <a:avLst/>
          </a:prstGeom>
        </p:spPr>
        <p:txBody>
          <a:bodyPr vert="horz" lIns="92446" tIns="46223" rIns="92446" bIns="4622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1699" y="9517546"/>
            <a:ext cx="2984870" cy="501015"/>
          </a:xfrm>
          <a:prstGeom prst="rect">
            <a:avLst/>
          </a:prstGeom>
        </p:spPr>
        <p:txBody>
          <a:bodyPr vert="horz" lIns="92446" tIns="46223" rIns="92446" bIns="46223"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a:t>
            </a:fld>
            <a:endParaRPr lang="fr-FR"/>
          </a:p>
        </p:txBody>
      </p:sp>
    </p:spTree>
    <p:extLst>
      <p:ext uri="{BB962C8B-B14F-4D97-AF65-F5344CB8AC3E}">
        <p14:creationId xmlns="" xmlns:p14="http://schemas.microsoft.com/office/powerpoint/2010/main" val="356498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103188" y="403225"/>
            <a:ext cx="6681787" cy="3759200"/>
          </a:xfrm>
        </p:spPr>
      </p:sp>
      <p:sp>
        <p:nvSpPr>
          <p:cNvPr id="5" name="Espace réservé des notes 2"/>
          <p:cNvSpPr>
            <a:spLocks noGrp="1"/>
          </p:cNvSpPr>
          <p:nvPr>
            <p:ph type="body" idx="1"/>
          </p:nvPr>
        </p:nvSpPr>
        <p:spPr bwMode="auto">
          <a:xfrm>
            <a:off x="492857" y="4200439"/>
            <a:ext cx="5894576" cy="5560088"/>
          </a:xfrm>
        </p:spPr>
        <p:txBody>
          <a:bodyPr/>
          <a:lstStyle/>
          <a:p>
            <a:pPr>
              <a:defRPr/>
            </a:pPr>
            <a:endParaRPr lang="fr-FR" b="1" dirty="0"/>
          </a:p>
        </p:txBody>
      </p:sp>
      <p:sp>
        <p:nvSpPr>
          <p:cNvPr id="6" name="Espace réservé du numéro de diapositive 3"/>
          <p:cNvSpPr>
            <a:spLocks noGrp="1"/>
          </p:cNvSpPr>
          <p:nvPr>
            <p:ph type="sldNum" sz="quarter" idx="10"/>
          </p:nvPr>
        </p:nvSpPr>
        <p:spPr bwMode="auto"/>
        <p:txBody>
          <a:bodyPr/>
          <a:lstStyle/>
          <a:p>
            <a:pPr>
              <a:defRPr/>
            </a:pPr>
            <a:fld id="{08D7BDEA-8EA0-FE4F-8E67-406CE035A260}" type="slidenum">
              <a:rPr/>
              <a:pPr>
                <a:defRPr/>
              </a:pPr>
              <a:t>10</a:t>
            </a:fld>
            <a:endParaRPr lang="fr-FR"/>
          </a:p>
        </p:txBody>
      </p:sp>
    </p:spTree>
    <p:extLst>
      <p:ext uri="{BB962C8B-B14F-4D97-AF65-F5344CB8AC3E}">
        <p14:creationId xmlns="" xmlns:p14="http://schemas.microsoft.com/office/powerpoint/2010/main" val="343281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5738" y="338138"/>
            <a:ext cx="7253288" cy="40798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11</a:t>
            </a:fld>
            <a:endParaRPr lang="fr-FR"/>
          </a:p>
        </p:txBody>
      </p:sp>
    </p:spTree>
    <p:extLst>
      <p:ext uri="{BB962C8B-B14F-4D97-AF65-F5344CB8AC3E}">
        <p14:creationId xmlns="" xmlns:p14="http://schemas.microsoft.com/office/powerpoint/2010/main" val="347888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5738" y="338138"/>
            <a:ext cx="7253288" cy="40798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12</a:t>
            </a:fld>
            <a:endParaRPr lang="fr-FR"/>
          </a:p>
        </p:txBody>
      </p:sp>
    </p:spTree>
    <p:extLst>
      <p:ext uri="{BB962C8B-B14F-4D97-AF65-F5344CB8AC3E}">
        <p14:creationId xmlns="" xmlns:p14="http://schemas.microsoft.com/office/powerpoint/2010/main" val="139373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5738" y="338138"/>
            <a:ext cx="7253288" cy="40798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13</a:t>
            </a:fld>
            <a:endParaRPr lang="fr-FR"/>
          </a:p>
        </p:txBody>
      </p:sp>
    </p:spTree>
    <p:extLst>
      <p:ext uri="{BB962C8B-B14F-4D97-AF65-F5344CB8AC3E}">
        <p14:creationId xmlns="" xmlns:p14="http://schemas.microsoft.com/office/powerpoint/2010/main" val="396443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endParaRPr lang="fr-FR" dirty="0"/>
          </a:p>
        </p:txBody>
      </p:sp>
      <p:sp>
        <p:nvSpPr>
          <p:cNvPr id="5" name="Espace réservé de la date 4"/>
          <p:cNvSpPr>
            <a:spLocks noGrp="1"/>
          </p:cNvSpPr>
          <p:nvPr>
            <p:ph type="dt" idx="11"/>
          </p:nvPr>
        </p:nvSpPr>
        <p:spPr>
          <a:xfrm>
            <a:off x="3900934" y="0"/>
            <a:ext cx="2985621" cy="501576"/>
          </a:xfrm>
          <a:prstGeom prst="rect">
            <a:avLst/>
          </a:prstGeom>
        </p:spPr>
        <p:txBody>
          <a:bodyPr lIns="92446" tIns="46223" rIns="92446" bIns="46223"/>
          <a:lstStyle/>
          <a:p>
            <a:fld id="{F5BE4C65-33D6-42FC-9AF5-E9F2E646D3BD}" type="datetime1">
              <a:rPr lang="fr-FR" smtClean="0"/>
              <a:pPr/>
              <a:t>12/02/2019</a:t>
            </a:fld>
            <a:endParaRPr lang="fr-FR"/>
          </a:p>
        </p:txBody>
      </p:sp>
    </p:spTree>
    <p:extLst>
      <p:ext uri="{BB962C8B-B14F-4D97-AF65-F5344CB8AC3E}">
        <p14:creationId xmlns="" xmlns:p14="http://schemas.microsoft.com/office/powerpoint/2010/main" val="141906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96888"/>
            <a:ext cx="6681787" cy="37576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19</a:t>
            </a:fld>
            <a:endParaRPr lang="fr-FR"/>
          </a:p>
        </p:txBody>
      </p:sp>
    </p:spTree>
    <p:extLst>
      <p:ext uri="{BB962C8B-B14F-4D97-AF65-F5344CB8AC3E}">
        <p14:creationId xmlns="" xmlns:p14="http://schemas.microsoft.com/office/powerpoint/2010/main" val="263677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96888"/>
            <a:ext cx="6681787" cy="37576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20</a:t>
            </a:fld>
            <a:endParaRPr lang="fr-FR"/>
          </a:p>
        </p:txBody>
      </p:sp>
    </p:spTree>
    <p:extLst>
      <p:ext uri="{BB962C8B-B14F-4D97-AF65-F5344CB8AC3E}">
        <p14:creationId xmlns="" xmlns:p14="http://schemas.microsoft.com/office/powerpoint/2010/main" val="263677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D64096-1938-E34D-BD32-477D71708607}" type="slidenum">
              <a:rPr lang="fr-FR" smtClean="0"/>
              <a:pPr/>
              <a:t>25</a:t>
            </a:fld>
            <a:endParaRPr lang="fr-FR"/>
          </a:p>
        </p:txBody>
      </p:sp>
    </p:spTree>
    <p:extLst>
      <p:ext uri="{BB962C8B-B14F-4D97-AF65-F5344CB8AC3E}">
        <p14:creationId xmlns="" xmlns:p14="http://schemas.microsoft.com/office/powerpoint/2010/main" val="2041535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31</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43</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3</a:t>
            </a:fld>
            <a:endParaRPr lang="fr-FR"/>
          </a:p>
        </p:txBody>
      </p:sp>
    </p:spTree>
    <p:extLst>
      <p:ext uri="{BB962C8B-B14F-4D97-AF65-F5344CB8AC3E}">
        <p14:creationId xmlns="" xmlns:p14="http://schemas.microsoft.com/office/powerpoint/2010/main" val="53248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57200"/>
            <a:ext cx="6681787" cy="37576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4</a:t>
            </a:fld>
            <a:endParaRPr lang="fr-FR"/>
          </a:p>
        </p:txBody>
      </p:sp>
    </p:spTree>
    <p:extLst>
      <p:ext uri="{BB962C8B-B14F-4D97-AF65-F5344CB8AC3E}">
        <p14:creationId xmlns="" xmlns:p14="http://schemas.microsoft.com/office/powerpoint/2010/main" val="413485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76250"/>
            <a:ext cx="6681787" cy="37576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5</a:t>
            </a:fld>
            <a:endParaRPr lang="fr-FR"/>
          </a:p>
        </p:txBody>
      </p:sp>
    </p:spTree>
    <p:extLst>
      <p:ext uri="{BB962C8B-B14F-4D97-AF65-F5344CB8AC3E}">
        <p14:creationId xmlns="" xmlns:p14="http://schemas.microsoft.com/office/powerpoint/2010/main" val="190784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57200"/>
            <a:ext cx="6681787" cy="37576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6</a:t>
            </a:fld>
            <a:endParaRPr lang="fr-FR"/>
          </a:p>
        </p:txBody>
      </p:sp>
    </p:spTree>
    <p:extLst>
      <p:ext uri="{BB962C8B-B14F-4D97-AF65-F5344CB8AC3E}">
        <p14:creationId xmlns="" xmlns:p14="http://schemas.microsoft.com/office/powerpoint/2010/main" val="302892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7</a:t>
            </a:fld>
            <a:endParaRPr lang="fr-FR"/>
          </a:p>
        </p:txBody>
      </p:sp>
    </p:spTree>
    <p:extLst>
      <p:ext uri="{BB962C8B-B14F-4D97-AF65-F5344CB8AC3E}">
        <p14:creationId xmlns="" xmlns:p14="http://schemas.microsoft.com/office/powerpoint/2010/main" val="411913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160338"/>
            <a:ext cx="6681787" cy="3757612"/>
          </a:xfrm>
        </p:spPr>
      </p:sp>
      <p:sp>
        <p:nvSpPr>
          <p:cNvPr id="3" name="Espace réservé des notes 2"/>
          <p:cNvSpPr>
            <a:spLocks noGrp="1"/>
          </p:cNvSpPr>
          <p:nvPr>
            <p:ph type="body" idx="1"/>
          </p:nvPr>
        </p:nvSpPr>
        <p:spPr/>
        <p:txBody>
          <a:bodyPr/>
          <a:lstStyle/>
          <a:p>
            <a:r>
              <a:rPr lang="fr-FR" dirty="0" smtClean="0"/>
              <a:t>Une livraison des programmes au CSP pour la fin du mois de janvier</a:t>
            </a:r>
          </a:p>
          <a:p>
            <a:r>
              <a:rPr lang="fr-FR" dirty="0" smtClean="0"/>
              <a:t>Une publication des programmes prévue en mars</a:t>
            </a:r>
          </a:p>
          <a:p>
            <a:pPr rtl="0" eaLnBrk="1" fontAlgn="b" latinLnBrk="0" hangingPunct="1"/>
            <a:r>
              <a:rPr lang="fr-FR" dirty="0" smtClean="0"/>
              <a:t>Français - Histoire-géographie – EMC – Mathématiques/Sciences physiques-chimiques</a:t>
            </a:r>
          </a:p>
          <a:p>
            <a:pPr rtl="0" eaLnBrk="1" fontAlgn="b" latinLnBrk="0" hangingPunct="1"/>
            <a:r>
              <a:rPr lang="fr-FR" dirty="0" smtClean="0"/>
              <a:t>Arts appliqués et cultures artistiques</a:t>
            </a:r>
          </a:p>
          <a:p>
            <a:pPr rtl="0" eaLnBrk="1" fontAlgn="b" latinLnBrk="0" hangingPunct="1"/>
            <a:r>
              <a:rPr lang="fr-FR" dirty="0" smtClean="0"/>
              <a:t>LVE – EPS – PSE - Economie gestion/économie droit</a:t>
            </a:r>
          </a:p>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8</a:t>
            </a:fld>
            <a:endParaRPr lang="fr-FR"/>
          </a:p>
        </p:txBody>
      </p:sp>
    </p:spTree>
    <p:extLst>
      <p:ext uri="{BB962C8B-B14F-4D97-AF65-F5344CB8AC3E}">
        <p14:creationId xmlns="" xmlns:p14="http://schemas.microsoft.com/office/powerpoint/2010/main" val="312764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3188" y="438150"/>
            <a:ext cx="6681787" cy="3757613"/>
          </a:xfrm>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9</a:t>
            </a:fld>
            <a:endParaRPr lang="fr-FR"/>
          </a:p>
        </p:txBody>
      </p:sp>
    </p:spTree>
    <p:extLst>
      <p:ext uri="{BB962C8B-B14F-4D97-AF65-F5344CB8AC3E}">
        <p14:creationId xmlns="" xmlns:p14="http://schemas.microsoft.com/office/powerpoint/2010/main" val="228483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1073156" y="1471083"/>
            <a:ext cx="10509249" cy="4598988"/>
          </a:xfrm>
        </p:spPr>
        <p:txBody>
          <a:bodyPr/>
          <a:lstStyle>
            <a:lvl1pPr marL="177791" marR="0" indent="-177791" algn="l" defTabSz="457178" rtl="0" eaLnBrk="1" fontAlgn="auto" latinLnBrk="0" hangingPunct="1">
              <a:lnSpc>
                <a:spcPct val="100000"/>
              </a:lnSpc>
              <a:spcBef>
                <a:spcPct val="20000"/>
              </a:spcBef>
              <a:spcAft>
                <a:spcPts val="0"/>
              </a:spcAft>
              <a:buClrTx/>
              <a:buSzPct val="100000"/>
              <a:buFont typeface="Arial"/>
              <a:buChar char="■"/>
              <a:tabLst/>
              <a:defRPr/>
            </a:lvl1pPr>
            <a:lvl2pPr marL="627032" marR="0" indent="-169855" algn="l" defTabSz="457178" rtl="0" eaLnBrk="1" fontAlgn="auto" latinLnBrk="0" hangingPunct="1">
              <a:lnSpc>
                <a:spcPct val="100000"/>
              </a:lnSpc>
              <a:spcBef>
                <a:spcPct val="20000"/>
              </a:spcBef>
              <a:spcAft>
                <a:spcPts val="0"/>
              </a:spcAft>
              <a:buClr>
                <a:srgbClr val="43A5C1"/>
              </a:buClr>
              <a:buSzTx/>
              <a:buFont typeface="Arial Italic"/>
              <a:buChar char="■"/>
              <a:tabLst/>
              <a:defRPr/>
            </a:lvl2pPr>
            <a:lvl3pPr marL="627032" marR="0" indent="0" algn="l" defTabSz="457178" rtl="0" eaLnBrk="1" fontAlgn="auto" latinLnBrk="0" hangingPunct="1">
              <a:lnSpc>
                <a:spcPct val="100000"/>
              </a:lnSpc>
              <a:spcBef>
                <a:spcPct val="20000"/>
              </a:spcBef>
              <a:spcAft>
                <a:spcPts val="0"/>
              </a:spcAft>
              <a:buClr>
                <a:srgbClr val="43A5C1"/>
              </a:buClr>
              <a:buSzTx/>
              <a:buFont typeface="Arial"/>
              <a:buNone/>
              <a:tabLst/>
              <a:defRPr/>
            </a:lvl3pPr>
            <a:lvl4pPr marL="627032" marR="0" indent="177791" algn="l" defTabSz="457178" rtl="0" eaLnBrk="1" fontAlgn="auto" latinLnBrk="0" hangingPunct="1">
              <a:lnSpc>
                <a:spcPct val="100000"/>
              </a:lnSpc>
              <a:spcBef>
                <a:spcPct val="20000"/>
              </a:spcBef>
              <a:spcAft>
                <a:spcPts val="0"/>
              </a:spcAft>
              <a:buClr>
                <a:srgbClr val="43A5C1"/>
              </a:buClr>
              <a:buSzTx/>
              <a:buFont typeface="Arial"/>
              <a:buChar char="–"/>
              <a:tabLst/>
              <a:defRPr/>
            </a:lvl4pPr>
            <a:lvl5pPr marL="806410" marR="0" indent="0" algn="l" defTabSz="457178"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10999806" y="6390913"/>
            <a:ext cx="468705"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4014762" y="5059683"/>
            <a:ext cx="7453343" cy="875983"/>
          </a:xfrm>
        </p:spPr>
        <p:txBody>
          <a:bodyPr>
            <a:normAutofit/>
          </a:bodyPr>
          <a:lstStyle>
            <a:lvl1pPr>
              <a:defRPr sz="1500"/>
            </a:lvl1pPr>
            <a:lvl2pPr marL="457178" indent="-457178">
              <a:buNone/>
              <a:defRPr sz="1500"/>
            </a:lvl2pPr>
            <a:lvl3pPr marL="457178" indent="-457178">
              <a:buNone/>
              <a:defRPr sz="1500"/>
            </a:lvl3pPr>
            <a:lvl4pPr marL="457178" indent="-457178">
              <a:buNone/>
              <a:defRPr sz="1500"/>
            </a:lvl4pPr>
            <a:lvl5pPr marL="457178" indent="-457178">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4014762" y="3370130"/>
            <a:ext cx="7453343"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 xmlns:p14="http://schemas.microsoft.com/office/powerpoint/2010/main" val="402432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120797" y="2238109"/>
            <a:ext cx="7769311"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4120797" y="3716045"/>
            <a:ext cx="7769311"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pic>
        <p:nvPicPr>
          <p:cNvPr id="13" name="Image 12">
            <a:extLst>
              <a:ext uri="{FF2B5EF4-FFF2-40B4-BE49-F238E27FC236}">
                <a16:creationId xmlns="" xmlns:a16="http://schemas.microsoft.com/office/drawing/2014/main" id="{3A7C40A7-2939-A14E-A923-71F29ED6802C}"/>
              </a:ext>
            </a:extLst>
          </p:cNvPr>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00251" y="0"/>
            <a:ext cx="11924880" cy="6858000"/>
          </a:xfrm>
          <a:prstGeom prst="rect">
            <a:avLst/>
          </a:prstGeom>
        </p:spPr>
      </p:pic>
    </p:spTree>
    <p:extLst>
      <p:ext uri="{BB962C8B-B14F-4D97-AF65-F5344CB8AC3E}">
        <p14:creationId xmlns="" xmlns:p14="http://schemas.microsoft.com/office/powerpoint/2010/main" val="263367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7288" y="-20445"/>
            <a:ext cx="12242511" cy="6878570"/>
          </a:xfrm>
          <a:prstGeom prst="rect">
            <a:avLst/>
          </a:prstGeom>
        </p:spPr>
      </p:pic>
      <p:sp>
        <p:nvSpPr>
          <p:cNvPr id="2" name="Titre 1"/>
          <p:cNvSpPr>
            <a:spLocks noGrp="1"/>
          </p:cNvSpPr>
          <p:nvPr>
            <p:ph type="title" hasCustomPrompt="1"/>
          </p:nvPr>
        </p:nvSpPr>
        <p:spPr>
          <a:xfrm>
            <a:off x="1463317" y="3901509"/>
            <a:ext cx="7863636" cy="2108160"/>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
        <p:nvSpPr>
          <p:cNvPr id="6" name="Espace réservé du pied de page 4"/>
          <p:cNvSpPr txBox="1">
            <a:spLocks/>
          </p:cNvSpPr>
          <p:nvPr userDrawn="1"/>
        </p:nvSpPr>
        <p:spPr>
          <a:xfrm>
            <a:off x="3166167" y="6034455"/>
            <a:ext cx="6160783"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1000" dirty="0">
              <a:solidFill>
                <a:srgbClr val="1B8ED9"/>
              </a:solidFill>
            </a:endParaRPr>
          </a:p>
          <a:p>
            <a:pPr>
              <a:lnSpc>
                <a:spcPts val="1320"/>
              </a:lnSpc>
            </a:pPr>
            <a:endParaRPr lang="fr-FR" sz="1000" dirty="0">
              <a:solidFill>
                <a:schemeClr val="tx1">
                  <a:lumMod val="75000"/>
                  <a:lumOff val="25000"/>
                </a:schemeClr>
              </a:solidFill>
            </a:endParaRPr>
          </a:p>
          <a:p>
            <a:endParaRPr lang="fr-FR" sz="1000" dirty="0"/>
          </a:p>
        </p:txBody>
      </p:sp>
      <p:pic>
        <p:nvPicPr>
          <p:cNvPr id="10" name="Image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1073870" y="6223762"/>
            <a:ext cx="1653492" cy="384074"/>
          </a:xfrm>
          <a:prstGeom prst="rect">
            <a:avLst/>
          </a:prstGeom>
        </p:spPr>
      </p:pic>
      <p:pic>
        <p:nvPicPr>
          <p:cNvPr id="7" name="Image 6">
            <a:extLst>
              <a:ext uri="{FF2B5EF4-FFF2-40B4-BE49-F238E27FC236}">
                <a16:creationId xmlns="" xmlns:a16="http://schemas.microsoft.com/office/drawing/2014/main" id="{0348B336-BC3B-694F-B892-EE5940335B99}"/>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4967307" y="2327628"/>
            <a:ext cx="2253323" cy="563331"/>
          </a:xfrm>
          <a:prstGeom prst="rect">
            <a:avLst/>
          </a:prstGeom>
        </p:spPr>
      </p:pic>
    </p:spTree>
    <p:extLst>
      <p:ext uri="{BB962C8B-B14F-4D97-AF65-F5344CB8AC3E}">
        <p14:creationId xmlns="" xmlns:p14="http://schemas.microsoft.com/office/powerpoint/2010/main" val="22707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1073867" y="1476298"/>
            <a:ext cx="10508533" cy="4525963"/>
          </a:xfrm>
        </p:spPr>
        <p:txBody>
          <a:bodyPr/>
          <a:lstStyle>
            <a:lvl1pPr marL="177791" marR="0" indent="-177791" algn="l" defTabSz="457178" rtl="0" eaLnBrk="1" fontAlgn="auto" latinLnBrk="0" hangingPunct="1">
              <a:lnSpc>
                <a:spcPct val="100000"/>
              </a:lnSpc>
              <a:spcBef>
                <a:spcPct val="20000"/>
              </a:spcBef>
              <a:spcAft>
                <a:spcPts val="0"/>
              </a:spcAft>
              <a:buClrTx/>
              <a:buSzPct val="100000"/>
              <a:buFont typeface="Arial"/>
              <a:buChar char="■"/>
              <a:tabLst/>
              <a:defRPr/>
            </a:lvl1pPr>
            <a:lvl2pPr marL="627032" marR="0" indent="-169855" algn="l" defTabSz="457178" rtl="0" eaLnBrk="1" fontAlgn="auto" latinLnBrk="0" hangingPunct="1">
              <a:lnSpc>
                <a:spcPct val="100000"/>
              </a:lnSpc>
              <a:spcBef>
                <a:spcPct val="20000"/>
              </a:spcBef>
              <a:spcAft>
                <a:spcPts val="0"/>
              </a:spcAft>
              <a:buClr>
                <a:srgbClr val="43A5C1"/>
              </a:buClr>
              <a:buSzTx/>
              <a:buFont typeface="Arial Italic"/>
              <a:buChar char="■"/>
              <a:tabLst/>
              <a:defRPr/>
            </a:lvl2pPr>
            <a:lvl3pPr marL="627032" marR="0" indent="0" algn="l" defTabSz="457178" rtl="0" eaLnBrk="1" fontAlgn="auto" latinLnBrk="0" hangingPunct="1">
              <a:lnSpc>
                <a:spcPct val="100000"/>
              </a:lnSpc>
              <a:spcBef>
                <a:spcPct val="20000"/>
              </a:spcBef>
              <a:spcAft>
                <a:spcPts val="0"/>
              </a:spcAft>
              <a:buClr>
                <a:srgbClr val="43A5C1"/>
              </a:buClr>
              <a:buSzTx/>
              <a:buFont typeface="Arial"/>
              <a:buNone/>
              <a:tabLst/>
              <a:defRPr/>
            </a:lvl3pPr>
            <a:lvl4pPr marL="627032" marR="0" indent="177791" algn="l" defTabSz="457178" rtl="0" eaLnBrk="1" fontAlgn="auto" latinLnBrk="0" hangingPunct="1">
              <a:lnSpc>
                <a:spcPct val="100000"/>
              </a:lnSpc>
              <a:spcBef>
                <a:spcPct val="20000"/>
              </a:spcBef>
              <a:spcAft>
                <a:spcPts val="0"/>
              </a:spcAft>
              <a:buClr>
                <a:srgbClr val="43A5C1"/>
              </a:buClr>
              <a:buSzTx/>
              <a:buFont typeface="Arial"/>
              <a:buChar char="–"/>
              <a:tabLst/>
              <a:defRPr/>
            </a:lvl4pPr>
            <a:lvl5pPr marL="806410" marR="0" indent="0" algn="l" defTabSz="457178"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e titre chap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59242" y="-32197"/>
            <a:ext cx="12310483" cy="6922394"/>
          </a:xfrm>
          <a:prstGeom prst="rect">
            <a:avLst/>
          </a:prstGeom>
        </p:spPr>
      </p:pic>
      <p:pic>
        <p:nvPicPr>
          <p:cNvPr id="8" name="Image 7"/>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1056505" y="5135247"/>
            <a:ext cx="1205923" cy="1286506"/>
          </a:xfrm>
          <a:prstGeom prst="rect">
            <a:avLst/>
          </a:prstGeom>
        </p:spPr>
      </p:pic>
    </p:spTree>
    <p:extLst>
      <p:ext uri="{BB962C8B-B14F-4D97-AF65-F5344CB8AC3E}">
        <p14:creationId xmlns="" xmlns:p14="http://schemas.microsoft.com/office/powerpoint/2010/main" val="17783960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34344" y="-15954"/>
            <a:ext cx="12260688" cy="6889908"/>
          </a:xfrm>
          <a:prstGeom prst="rect">
            <a:avLst/>
          </a:prstGeom>
        </p:spPr>
      </p:pic>
      <p:pic>
        <p:nvPicPr>
          <p:cNvPr id="8" name="Image 7"/>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1032933" y="5135247"/>
            <a:ext cx="1253067" cy="1286506"/>
          </a:xfrm>
          <a:prstGeom prst="rect">
            <a:avLst/>
          </a:prstGeom>
        </p:spPr>
      </p:pic>
    </p:spTree>
    <p:extLst>
      <p:ext uri="{BB962C8B-B14F-4D97-AF65-F5344CB8AC3E}">
        <p14:creationId xmlns="" xmlns:p14="http://schemas.microsoft.com/office/powerpoint/2010/main" val="258053659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120797" y="2238109"/>
            <a:ext cx="7769311"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4120797" y="3716045"/>
            <a:ext cx="7769311"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pic>
        <p:nvPicPr>
          <p:cNvPr id="13" name="Image 12">
            <a:extLst>
              <a:ext uri="{FF2B5EF4-FFF2-40B4-BE49-F238E27FC236}">
                <a16:creationId xmlns="" xmlns:a16="http://schemas.microsoft.com/office/drawing/2014/main" id="{3A7C40A7-2939-A14E-A923-71F29ED6802C}"/>
              </a:ext>
            </a:extLst>
          </p:cNvPr>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00251" y="0"/>
            <a:ext cx="11924880" cy="6858000"/>
          </a:xfrm>
          <a:prstGeom prst="rect">
            <a:avLst/>
          </a:prstGeom>
        </p:spPr>
      </p:pic>
    </p:spTree>
    <p:extLst>
      <p:ext uri="{BB962C8B-B14F-4D97-AF65-F5344CB8AC3E}">
        <p14:creationId xmlns=""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contenu">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8151642"/>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A63684-C61F-A94F-8B2A-00E7C08310F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A3F60FD0-DC35-E740-A4E4-F7719ADDB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4AA8C8FD-5D45-1546-B9FF-2909E21FA109}"/>
              </a:ext>
            </a:extLst>
          </p:cNvPr>
          <p:cNvSpPr>
            <a:spLocks noGrp="1"/>
          </p:cNvSpPr>
          <p:nvPr>
            <p:ph type="dt" sz="half" idx="10"/>
          </p:nvPr>
        </p:nvSpPr>
        <p:spPr>
          <a:xfrm>
            <a:off x="838200" y="6356350"/>
            <a:ext cx="2743200" cy="365125"/>
          </a:xfrm>
          <a:prstGeom prst="rect">
            <a:avLst/>
          </a:prstGeom>
        </p:spPr>
        <p:txBody>
          <a:bodyPr/>
          <a:lstStyle/>
          <a:p>
            <a:fld id="{7536C0D2-0BC3-5F43-971B-626F80B572B5}" type="datetimeFigureOut">
              <a:rPr lang="fr-FR" smtClean="0"/>
              <a:pPr/>
              <a:t>12/02/2019</a:t>
            </a:fld>
            <a:endParaRPr lang="fr-FR"/>
          </a:p>
        </p:txBody>
      </p:sp>
      <p:sp>
        <p:nvSpPr>
          <p:cNvPr id="5" name="Espace réservé du pied de page 4">
            <a:extLst>
              <a:ext uri="{FF2B5EF4-FFF2-40B4-BE49-F238E27FC236}">
                <a16:creationId xmlns="" xmlns:a16="http://schemas.microsoft.com/office/drawing/2014/main" id="{81ECC000-EDDF-1240-8CCE-BA861000E5D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 xmlns:a16="http://schemas.microsoft.com/office/drawing/2014/main" id="{4C74A117-AD6C-AA4A-A3A9-01EE7D44345B}"/>
              </a:ext>
            </a:extLst>
          </p:cNvPr>
          <p:cNvSpPr>
            <a:spLocks noGrp="1"/>
          </p:cNvSpPr>
          <p:nvPr>
            <p:ph type="sldNum" sz="quarter" idx="12"/>
          </p:nvPr>
        </p:nvSpPr>
        <p:spPr/>
        <p:txBody>
          <a:bodyPr/>
          <a:lstStyle/>
          <a:p>
            <a:fld id="{F758A67B-ED5F-1141-8DF7-C98152AD855B}" type="slidenum">
              <a:rPr lang="fr-FR" smtClean="0"/>
              <a:pPr/>
              <a:t>‹N°›</a:t>
            </a:fld>
            <a:endParaRPr lang="fr-FR"/>
          </a:p>
        </p:txBody>
      </p:sp>
    </p:spTree>
    <p:extLst>
      <p:ext uri="{BB962C8B-B14F-4D97-AF65-F5344CB8AC3E}">
        <p14:creationId xmlns="" xmlns:p14="http://schemas.microsoft.com/office/powerpoint/2010/main" val="236197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fin de document">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16935" y="-8407"/>
            <a:ext cx="12225869" cy="6874814"/>
          </a:xfrm>
          <a:prstGeom prst="rect">
            <a:avLst/>
          </a:prstGeom>
        </p:spPr>
      </p:pic>
      <p:pic>
        <p:nvPicPr>
          <p:cNvPr id="9" name="Image 8"/>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5469467" y="5211447"/>
            <a:ext cx="1253067" cy="1286506"/>
          </a:xfrm>
          <a:prstGeom prst="rect">
            <a:avLst/>
          </a:prstGeom>
        </p:spPr>
      </p:pic>
    </p:spTree>
    <p:extLst>
      <p:ext uri="{BB962C8B-B14F-4D97-AF65-F5344CB8AC3E}">
        <p14:creationId xmlns="" xmlns:p14="http://schemas.microsoft.com/office/powerpoint/2010/main" val="801175445"/>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34119-1B12-D347-8D5A-7BB0A010E256}" type="datetimeFigureOut">
              <a:rPr lang="fr-FR" smtClean="0"/>
              <a:pPr/>
              <a:t>12/02/2019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745EEBA-9E1D-6047-A5F9-4245A19CA60F}" type="slidenum">
              <a:rPr lang="fr-FR" smtClean="0"/>
              <a:pPr/>
              <a:t>‹N°›</a:t>
            </a:fld>
            <a:endParaRPr lang="fr-FR"/>
          </a:p>
        </p:txBody>
      </p:sp>
    </p:spTree>
    <p:extLst>
      <p:ext uri="{BB962C8B-B14F-4D97-AF65-F5344CB8AC3E}">
        <p14:creationId xmlns="" xmlns:p14="http://schemas.microsoft.com/office/powerpoint/2010/main" val="57179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3867" y="182892"/>
            <a:ext cx="10508533"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73867" y="1476025"/>
            <a:ext cx="10508533"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0866594" y="6390913"/>
            <a:ext cx="600609"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3158709" y="6146187"/>
            <a:ext cx="4725451"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La transformation de la voie professionnelle</a:t>
            </a:r>
            <a:endParaRPr lang="fr-FR" sz="900" b="0" i="0" dirty="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9319492" y="6390913"/>
            <a:ext cx="1547099"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b="0" i="0" dirty="0" smtClean="0">
                <a:solidFill>
                  <a:schemeClr val="tx1">
                    <a:lumMod val="75000"/>
                    <a:lumOff val="25000"/>
                  </a:schemeClr>
                </a:solidFill>
                <a:latin typeface="Arial" charset="0"/>
                <a:ea typeface="Arial" charset="0"/>
                <a:cs typeface="Arial" charset="0"/>
              </a:rPr>
              <a:t>Décembre 2018</a:t>
            </a:r>
            <a:endParaRPr lang="fr-FR" sz="900" b="0" i="0" dirty="0">
              <a:solidFill>
                <a:schemeClr val="tx1">
                  <a:lumMod val="75000"/>
                  <a:lumOff val="25000"/>
                </a:schemeClr>
              </a:solidFill>
              <a:latin typeface="Arial" charset="0"/>
              <a:ea typeface="Arial" charset="0"/>
              <a:cs typeface="Arial" charset="0"/>
            </a:endParaRPr>
          </a:p>
          <a:p>
            <a:endParaRPr lang="fr-FR" sz="1000" dirty="0"/>
          </a:p>
        </p:txBody>
      </p:sp>
      <p:pic>
        <p:nvPicPr>
          <p:cNvPr id="5" name="Image 4"/>
          <p:cNvPicPr>
            <a:picLocks noChangeAspect="1"/>
          </p:cNvPicPr>
          <p:nvPr userDrawn="1"/>
        </p:nvPicPr>
        <p:blipFill>
          <a:blip r:embed="rId11" cstate="email">
            <a:extLst>
              <a:ext uri="{28A0092B-C50C-407E-A947-70E740481C1C}">
                <a14:useLocalDpi xmlns="" xmlns:a14="http://schemas.microsoft.com/office/drawing/2010/main"/>
              </a:ext>
            </a:extLst>
          </a:blip>
          <a:stretch>
            <a:fillRect/>
          </a:stretch>
        </p:blipFill>
        <p:spPr>
          <a:xfrm>
            <a:off x="1073870" y="6310849"/>
            <a:ext cx="1653492" cy="384074"/>
          </a:xfrm>
          <a:prstGeom prst="rect">
            <a:avLst/>
          </a:prstGeom>
        </p:spPr>
      </p:pic>
      <p:pic>
        <p:nvPicPr>
          <p:cNvPr id="10" name="Image 9">
            <a:extLst>
              <a:ext uri="{FF2B5EF4-FFF2-40B4-BE49-F238E27FC236}">
                <a16:creationId xmlns="" xmlns:a16="http://schemas.microsoft.com/office/drawing/2014/main" id="{EEFFF2DD-E865-4143-8BF3-61418B70A866}"/>
              </a:ext>
            </a:extLst>
          </p:cNvPr>
          <p:cNvPicPr>
            <a:picLocks noChangeAspect="1"/>
          </p:cNvPicPr>
          <p:nvPr userDrawn="1"/>
        </p:nvPicPr>
        <p:blipFill>
          <a:blip r:embed="rId12" cstate="email">
            <a:extLst>
              <a:ext uri="{28A0092B-C50C-407E-A947-70E740481C1C}">
                <a14:useLocalDpi xmlns="" xmlns:a14="http://schemas.microsoft.com/office/drawing/2010/main"/>
              </a:ext>
            </a:extLst>
          </a:blip>
          <a:stretch>
            <a:fillRect/>
          </a:stretch>
        </p:blipFill>
        <p:spPr>
          <a:xfrm>
            <a:off x="699829" y="444291"/>
            <a:ext cx="1200788" cy="382069"/>
          </a:xfrm>
          <a:prstGeom prst="rect">
            <a:avLst/>
          </a:prstGeom>
        </p:spPr>
      </p:pic>
      <p:pic>
        <p:nvPicPr>
          <p:cNvPr id="12" name="Image 11">
            <a:extLst>
              <a:ext uri="{FF2B5EF4-FFF2-40B4-BE49-F238E27FC236}">
                <a16:creationId xmlns="" xmlns:a16="http://schemas.microsoft.com/office/drawing/2014/main" id="{DA2BAA51-422C-A748-8E21-AC28B9482000}"/>
              </a:ext>
            </a:extLst>
          </p:cNvPr>
          <p:cNvPicPr>
            <a:picLocks noChangeAspect="1"/>
          </p:cNvPicPr>
          <p:nvPr userDrawn="1"/>
        </p:nvPicPr>
        <p:blipFill>
          <a:blip r:embed="rId13" cstate="email">
            <a:extLst>
              <a:ext uri="{28A0092B-C50C-407E-A947-70E740481C1C}">
                <a14:useLocalDpi xmlns="" xmlns:a14="http://schemas.microsoft.com/office/drawing/2010/main"/>
              </a:ext>
            </a:extLst>
          </a:blip>
          <a:stretch>
            <a:fillRect/>
          </a:stretch>
        </p:blipFill>
        <p:spPr>
          <a:xfrm>
            <a:off x="7577714" y="6318435"/>
            <a:ext cx="1475604" cy="368901"/>
          </a:xfrm>
          <a:prstGeom prst="rect">
            <a:avLst/>
          </a:prstGeom>
        </p:spPr>
      </p:pic>
    </p:spTree>
    <p:extLst>
      <p:ext uri="{BB962C8B-B14F-4D97-AF65-F5344CB8AC3E}">
        <p14:creationId xmlns=""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2" r:id="rId3"/>
    <p:sldLayoutId id="2147483699" r:id="rId4"/>
    <p:sldLayoutId id="2147483700" r:id="rId5"/>
    <p:sldLayoutId id="2147483702" r:id="rId6"/>
    <p:sldLayoutId id="2147483703" r:id="rId7"/>
    <p:sldLayoutId id="2147483704" r:id="rId8"/>
    <p:sldLayoutId id="2147483705" r:id="rId9"/>
  </p:sldLayoutIdLst>
  <p:hf hdr="0"/>
  <p:txStyles>
    <p:titleStyle>
      <a:lvl1pPr algn="l" defTabSz="457178"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p:titleStyle>
    <p:bodyStyle>
      <a:lvl1pPr marL="177791" indent="-177791" algn="l" defTabSz="457178" rtl="0" eaLnBrk="1" latinLnBrk="0" hangingPunct="1">
        <a:spcBef>
          <a:spcPct val="20000"/>
        </a:spcBef>
        <a:buClr>
          <a:srgbClr val="43A5C1"/>
        </a:buClr>
        <a:buSzPct val="100000"/>
        <a:buFont typeface="Arial"/>
        <a:buChar char="■"/>
        <a:defRPr sz="1800" b="0" i="0" kern="1200">
          <a:solidFill>
            <a:srgbClr val="43A5C1"/>
          </a:solidFill>
          <a:latin typeface="Arial" charset="0"/>
          <a:ea typeface="Arial" charset="0"/>
          <a:cs typeface="Arial" charset="0"/>
        </a:defRPr>
      </a:lvl1pPr>
      <a:lvl2pPr marL="627032" indent="-169855" algn="l" defTabSz="457178" rtl="0" eaLnBrk="1" latinLnBrk="0" hangingPunct="1">
        <a:spcBef>
          <a:spcPct val="20000"/>
        </a:spcBef>
        <a:buClr>
          <a:srgbClr val="43A5C1"/>
        </a:buClr>
        <a:buFont typeface="Arial Italic"/>
        <a:buChar char="■"/>
        <a:defRPr sz="1300" b="0" i="0" u="none" kern="1200">
          <a:solidFill>
            <a:schemeClr val="tx1"/>
          </a:solidFill>
          <a:latin typeface="Arial" charset="0"/>
          <a:ea typeface="Arial" charset="0"/>
          <a:cs typeface="Arial" charset="0"/>
        </a:defRPr>
      </a:lvl2pPr>
      <a:lvl3pPr marL="627032" indent="0" algn="l" defTabSz="457178" rtl="0" eaLnBrk="1" latinLnBrk="0" hangingPunct="1">
        <a:spcBef>
          <a:spcPct val="20000"/>
        </a:spcBef>
        <a:buClr>
          <a:srgbClr val="43A5C1"/>
        </a:buClr>
        <a:buFont typeface="Arial"/>
        <a:buNone/>
        <a:defRPr sz="1300" b="0" i="0" kern="1200">
          <a:solidFill>
            <a:schemeClr val="tx1"/>
          </a:solidFill>
          <a:latin typeface="Arial" charset="0"/>
          <a:ea typeface="Arial" charset="0"/>
          <a:cs typeface="Arial" charset="0"/>
        </a:defRPr>
      </a:lvl3pPr>
      <a:lvl4pPr marL="627032" indent="177791" algn="l" defTabSz="457178" rtl="0" eaLnBrk="1" latinLnBrk="0" hangingPunct="1">
        <a:spcBef>
          <a:spcPct val="20000"/>
        </a:spcBef>
        <a:buClr>
          <a:srgbClr val="43A5C1"/>
        </a:buClr>
        <a:buFont typeface="Arial"/>
        <a:buChar char="–"/>
        <a:defRPr sz="1100" b="0" i="0" kern="1200">
          <a:solidFill>
            <a:schemeClr val="tx1"/>
          </a:solidFill>
          <a:latin typeface="Arial" charset="0"/>
          <a:ea typeface="Arial" charset="0"/>
          <a:cs typeface="Arial" charset="0"/>
        </a:defRPr>
      </a:lvl4pPr>
      <a:lvl5pPr marL="806410" indent="0" algn="l" defTabSz="457178" rtl="0" eaLnBrk="1" latinLnBrk="0" hangingPunct="1">
        <a:spcBef>
          <a:spcPct val="20000"/>
        </a:spcBef>
        <a:buClr>
          <a:srgbClr val="43A5C1"/>
        </a:buClr>
        <a:buFont typeface="Arial"/>
        <a:buNone/>
        <a:defRPr sz="1100" b="0" i="0" kern="1200">
          <a:solidFill>
            <a:schemeClr val="tx1"/>
          </a:solidFill>
          <a:latin typeface="Arial" charset="0"/>
          <a:ea typeface="Arial" charset="0"/>
          <a:cs typeface="Arial"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93FF373F-D06E-AF47-993E-B68A734CE1BF}"/>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12225131" cy="6858000"/>
          </a:xfrm>
          <a:prstGeom prst="rect">
            <a:avLst/>
          </a:prstGeom>
        </p:spPr>
      </p:pic>
      <p:sp>
        <p:nvSpPr>
          <p:cNvPr id="2" name="Espace réservé du titre 1"/>
          <p:cNvSpPr>
            <a:spLocks noGrp="1"/>
          </p:cNvSpPr>
          <p:nvPr>
            <p:ph type="title"/>
          </p:nvPr>
        </p:nvSpPr>
        <p:spPr>
          <a:xfrm>
            <a:off x="4014762" y="1855207"/>
            <a:ext cx="7453748"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4014759" y="3578948"/>
            <a:ext cx="7453749"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10999806" y="6390913"/>
            <a:ext cx="468705"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4127138" y="6146187"/>
            <a:ext cx="6160783"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dirty="0" smtClean="0">
                <a:solidFill>
                  <a:schemeClr val="tx1">
                    <a:tint val="75000"/>
                  </a:schemeClr>
                </a:solidFill>
              </a:rPr>
              <a:t>La</a:t>
            </a:r>
            <a:r>
              <a:rPr lang="fr-FR" sz="1000" baseline="0" dirty="0" smtClean="0">
                <a:solidFill>
                  <a:schemeClr val="tx1">
                    <a:tint val="75000"/>
                  </a:schemeClr>
                </a:solidFill>
              </a:rPr>
              <a:t> transformation de la voie professionnelle</a:t>
            </a:r>
            <a:endParaRPr lang="fr-FR" sz="1000" dirty="0">
              <a:solidFill>
                <a:srgbClr val="1B8ED9"/>
              </a:solidFill>
            </a:endParaRPr>
          </a:p>
        </p:txBody>
      </p:sp>
      <p:sp>
        <p:nvSpPr>
          <p:cNvPr id="12" name="Espace réservé du pied de page 4"/>
          <p:cNvSpPr txBox="1">
            <a:spLocks/>
          </p:cNvSpPr>
          <p:nvPr userDrawn="1"/>
        </p:nvSpPr>
        <p:spPr>
          <a:xfrm>
            <a:off x="9319492" y="6200471"/>
            <a:ext cx="1547099"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solidFill>
                <a:srgbClr val="1B8ED9"/>
              </a:solidFill>
            </a:endParaRPr>
          </a:p>
          <a:p>
            <a:r>
              <a:rPr lang="fr-FR" sz="1000" dirty="0" smtClean="0"/>
              <a:t>Décembre  2018</a:t>
            </a:r>
            <a:endParaRPr lang="fr-FR" sz="1000" dirty="0"/>
          </a:p>
        </p:txBody>
      </p:sp>
      <p:pic>
        <p:nvPicPr>
          <p:cNvPr id="14" name="Image 13">
            <a:extLst>
              <a:ext uri="{FF2B5EF4-FFF2-40B4-BE49-F238E27FC236}">
                <a16:creationId xmlns="" xmlns:a16="http://schemas.microsoft.com/office/drawing/2014/main" id="{F1AC5FC1-F528-FE4E-B0CD-B2C08AE8B82B}"/>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4127140" y="1855204"/>
            <a:ext cx="1146661" cy="367632"/>
          </a:xfrm>
          <a:prstGeom prst="rect">
            <a:avLst/>
          </a:prstGeom>
        </p:spPr>
      </p:pic>
    </p:spTree>
    <p:extLst>
      <p:ext uri="{BB962C8B-B14F-4D97-AF65-F5344CB8AC3E}">
        <p14:creationId xmlns=""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178" rtl="0" eaLnBrk="1" latinLnBrk="0" hangingPunct="1">
        <a:spcBef>
          <a:spcPct val="0"/>
        </a:spcBef>
        <a:buNone/>
        <a:defRPr sz="3200" b="1" i="0" kern="1200">
          <a:solidFill>
            <a:srgbClr val="43A5C1"/>
          </a:solidFill>
          <a:latin typeface="Arial Black" charset="0"/>
          <a:ea typeface="Arial Black" charset="0"/>
          <a:cs typeface="Arial Black" charset="0"/>
        </a:defRPr>
      </a:lvl1pPr>
    </p:titleStyle>
    <p:bodyStyle>
      <a:lvl1pPr marL="0" indent="0" algn="l" defTabSz="457178"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63317" y="915840"/>
            <a:ext cx="10643729"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463319" y="3464804"/>
            <a:ext cx="10119084"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6" name="Espace réservé du numéro de diapositive 5"/>
          <p:cNvSpPr>
            <a:spLocks noGrp="1"/>
          </p:cNvSpPr>
          <p:nvPr>
            <p:ph type="sldNum" sz="quarter" idx="4"/>
          </p:nvPr>
        </p:nvSpPr>
        <p:spPr>
          <a:xfrm>
            <a:off x="10930005" y="6390913"/>
            <a:ext cx="538505"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3158711" y="6146187"/>
            <a:ext cx="6160783"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solidFill>
                <a:srgbClr val="1B8ED9"/>
              </a:solidFill>
            </a:endParaRPr>
          </a:p>
          <a:p>
            <a:pPr>
              <a:lnSpc>
                <a:spcPts val="1320"/>
              </a:lnSpc>
            </a:pPr>
            <a:r>
              <a:rPr lang="fr-FR" sz="1000" dirty="0">
                <a:solidFill>
                  <a:srgbClr val="00919D"/>
                </a:solidFill>
              </a:rPr>
              <a:t/>
            </a:r>
            <a:br>
              <a:rPr lang="fr-FR" sz="1000" dirty="0">
                <a:solidFill>
                  <a:srgbClr val="00919D"/>
                </a:solidFill>
              </a:rPr>
            </a:br>
            <a:r>
              <a:rPr lang="fr-FR" sz="1000" dirty="0" smtClean="0">
                <a:solidFill>
                  <a:schemeClr val="tx1">
                    <a:lumMod val="75000"/>
                    <a:lumOff val="25000"/>
                  </a:schemeClr>
                </a:solidFill>
              </a:rPr>
              <a:t>la</a:t>
            </a:r>
            <a:r>
              <a:rPr lang="fr-FR" sz="1000" baseline="0" dirty="0" smtClean="0">
                <a:solidFill>
                  <a:schemeClr val="tx1">
                    <a:lumMod val="75000"/>
                    <a:lumOff val="25000"/>
                  </a:schemeClr>
                </a:solidFill>
              </a:rPr>
              <a:t> transformation de la voie professionnelle</a:t>
            </a:r>
            <a:endParaRPr lang="fr-FR" sz="1000" dirty="0">
              <a:solidFill>
                <a:schemeClr val="tx1">
                  <a:lumMod val="75000"/>
                  <a:lumOff val="25000"/>
                </a:schemeClr>
              </a:solidFill>
            </a:endParaRPr>
          </a:p>
          <a:p>
            <a:endParaRPr lang="fr-FR" sz="1000" dirty="0"/>
          </a:p>
        </p:txBody>
      </p:sp>
      <p:sp>
        <p:nvSpPr>
          <p:cNvPr id="15" name="Espace réservé du pied de page 4"/>
          <p:cNvSpPr txBox="1">
            <a:spLocks/>
          </p:cNvSpPr>
          <p:nvPr userDrawn="1"/>
        </p:nvSpPr>
        <p:spPr>
          <a:xfrm>
            <a:off x="9319492" y="6390913"/>
            <a:ext cx="1547099"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solidFill>
                <a:srgbClr val="1B8ED9"/>
              </a:solidFill>
            </a:endParaRPr>
          </a:p>
          <a:p>
            <a:pPr>
              <a:lnSpc>
                <a:spcPts val="1320"/>
              </a:lnSpc>
            </a:pPr>
            <a:r>
              <a:rPr lang="fr-FR" sz="1000" dirty="0" smtClean="0">
                <a:solidFill>
                  <a:schemeClr val="tx1">
                    <a:lumMod val="75000"/>
                    <a:lumOff val="25000"/>
                  </a:schemeClr>
                </a:solidFill>
              </a:rPr>
              <a:t>Décembre</a:t>
            </a:r>
            <a:r>
              <a:rPr lang="fr-FR" sz="1000" baseline="0" dirty="0" smtClean="0">
                <a:solidFill>
                  <a:schemeClr val="tx1">
                    <a:lumMod val="75000"/>
                    <a:lumOff val="25000"/>
                  </a:schemeClr>
                </a:solidFill>
              </a:rPr>
              <a:t> 2018</a:t>
            </a:r>
            <a:endParaRPr lang="fr-FR" sz="1000" dirty="0">
              <a:solidFill>
                <a:schemeClr val="tx1">
                  <a:lumMod val="75000"/>
                  <a:lumOff val="25000"/>
                </a:schemeClr>
              </a:solidFill>
            </a:endParaRPr>
          </a:p>
          <a:p>
            <a:endParaRPr lang="fr-FR" sz="1000" dirty="0"/>
          </a:p>
        </p:txBody>
      </p:sp>
      <p:pic>
        <p:nvPicPr>
          <p:cNvPr id="8" name="Image 7"/>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073870" y="6310849"/>
            <a:ext cx="1653492" cy="384074"/>
          </a:xfrm>
          <a:prstGeom prst="rect">
            <a:avLst/>
          </a:prstGeom>
        </p:spPr>
      </p:pic>
    </p:spTree>
    <p:extLst>
      <p:ext uri="{BB962C8B-B14F-4D97-AF65-F5344CB8AC3E}">
        <p14:creationId xmlns=""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178"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178" rtl="0" eaLnBrk="1" latinLnBrk="0" hangingPunct="1">
        <a:spcBef>
          <a:spcPct val="20000"/>
        </a:spcBef>
        <a:buFont typeface="Arial"/>
        <a:buNone/>
        <a:defRPr sz="2800" b="0" i="0" kern="1200">
          <a:solidFill>
            <a:srgbClr val="43A5C1"/>
          </a:solidFill>
          <a:latin typeface="Arial" charset="0"/>
          <a:ea typeface="Arial" charset="0"/>
          <a:cs typeface="Arial" charset="0"/>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diagramQuickStyle" Target="../diagrams/quickStyl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diagramLayout" Target="../diagrams/layout1.xml"/><Relationship Id="rId2" Type="http://schemas.openxmlformats.org/officeDocument/2006/relationships/tags" Target="../tags/tag3.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3.xml"/><Relationship Id="rId10" Type="http://schemas.openxmlformats.org/officeDocument/2006/relationships/tags" Target="../tags/tag11.xml"/><Relationship Id="rId19" Type="http://schemas.openxmlformats.org/officeDocument/2006/relationships/diagramColors" Target="../diagrams/colors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journals.openedition.org/questionsvives/1524" TargetMode="External"/><Relationship Id="rId2" Type="http://schemas.openxmlformats.org/officeDocument/2006/relationships/hyperlink" Target="http://www.cahiers-pedagogiques.com/No-524-Le-pari-du-collectif" TargetMode="External"/><Relationship Id="rId1" Type="http://schemas.openxmlformats.org/officeDocument/2006/relationships/slideLayout" Target="../slideLayouts/slideLayout1.xml"/><Relationship Id="rId5" Type="http://schemas.openxmlformats.org/officeDocument/2006/relationships/hyperlink" Target="https://apprenance-grenoble.fr/wp-content/uploads/2018/01/Co-intervention.pdf" TargetMode="External"/><Relationship Id="rId4" Type="http://schemas.openxmlformats.org/officeDocument/2006/relationships/hyperlink" Target="https://contrib.eduscol.education.f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cogestionlp.enseigne.ac-lyon.fr/spip/spip.php?article497"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microsoft.com/office/2007/relationships/diagramDrawing" Target="../diagrams/drawing4.xml"/><Relationship Id="rId3" Type="http://schemas.openxmlformats.org/officeDocument/2006/relationships/tags" Target="../tags/tag17.xml"/><Relationship Id="rId21" Type="http://schemas.openxmlformats.org/officeDocument/2006/relationships/image" Target="../media/image15.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diagramColors" Target="../diagrams/colors4.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5.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diagramQuickStyle" Target="../diagrams/quickStyle4.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diagramLayout" Target="../diagrams/layout4.xml"/><Relationship Id="rId10" Type="http://schemas.openxmlformats.org/officeDocument/2006/relationships/tags" Target="../tags/tag24.xml"/><Relationship Id="rId19"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diagramLayout" Target="../diagrams/layout5.xml"/><Relationship Id="rId3" Type="http://schemas.openxmlformats.org/officeDocument/2006/relationships/tags" Target="../tags/tag35.xml"/><Relationship Id="rId21" Type="http://schemas.microsoft.com/office/2007/relationships/diagramDrawing" Target="../diagrams/drawing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diagramData" Target="../diagrams/data5.xml"/><Relationship Id="rId2" Type="http://schemas.openxmlformats.org/officeDocument/2006/relationships/tags" Target="../tags/tag34.xml"/><Relationship Id="rId16" Type="http://schemas.openxmlformats.org/officeDocument/2006/relationships/image" Target="../media/image16.png"/><Relationship Id="rId20" Type="http://schemas.openxmlformats.org/officeDocument/2006/relationships/diagramColors" Target="../diagrams/colors5.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microsoft.com/office/2007/relationships/hdphoto" Target="../media/hdphoto1.wdp"/><Relationship Id="rId5" Type="http://schemas.openxmlformats.org/officeDocument/2006/relationships/tags" Target="../tags/tag37.xml"/><Relationship Id="rId15" Type="http://schemas.openxmlformats.org/officeDocument/2006/relationships/notesSlide" Target="../notesSlides/notesSlide6.xml"/><Relationship Id="rId23" Type="http://schemas.openxmlformats.org/officeDocument/2006/relationships/image" Target="../media/image17.png"/><Relationship Id="rId10" Type="http://schemas.openxmlformats.org/officeDocument/2006/relationships/tags" Target="../tags/tag42.xml"/><Relationship Id="rId19" Type="http://schemas.openxmlformats.org/officeDocument/2006/relationships/diagramQuickStyle" Target="../diagrams/quickStyle5.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slideLayout" Target="../slideLayouts/slideLayout2.xml"/><Relationship Id="rId22"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41694" y="2836737"/>
            <a:ext cx="7736541" cy="1810871"/>
          </a:xfrm>
        </p:spPr>
        <p:txBody>
          <a:bodyPr>
            <a:normAutofit/>
          </a:bodyPr>
          <a:lstStyle/>
          <a:p>
            <a:pPr algn="ctr"/>
            <a:r>
              <a:rPr lang="fr-FR" sz="4100" dirty="0" smtClean="0"/>
              <a:t>Journée de formation </a:t>
            </a:r>
          </a:p>
          <a:p>
            <a:pPr algn="ctr"/>
            <a:r>
              <a:rPr lang="fr-FR" sz="4100" dirty="0" smtClean="0"/>
              <a:t>11 février 2019</a:t>
            </a:r>
          </a:p>
          <a:p>
            <a:endParaRPr lang="fr-FR" dirty="0"/>
          </a:p>
          <a:p>
            <a:endParaRPr lang="fr-FR" dirty="0"/>
          </a:p>
        </p:txBody>
      </p:sp>
      <p:sp>
        <p:nvSpPr>
          <p:cNvPr id="7" name="Titre 6"/>
          <p:cNvSpPr>
            <a:spLocks noGrp="1"/>
          </p:cNvSpPr>
          <p:nvPr>
            <p:ph type="ctrTitle"/>
          </p:nvPr>
        </p:nvSpPr>
        <p:spPr>
          <a:xfrm>
            <a:off x="3639671" y="644359"/>
            <a:ext cx="7137062" cy="1442078"/>
          </a:xfrm>
        </p:spPr>
        <p:txBody>
          <a:bodyPr/>
          <a:lstStyle/>
          <a:p>
            <a:r>
              <a:rPr lang="fr-FR" dirty="0" smtClean="0"/>
              <a:t>LA TRANSFORMATION DE </a:t>
            </a:r>
            <a:br>
              <a:rPr lang="fr-FR" dirty="0" smtClean="0"/>
            </a:br>
            <a:r>
              <a:rPr lang="fr-FR" dirty="0" smtClean="0"/>
              <a:t>LA VOIE PROFESSIONNELLE</a:t>
            </a:r>
            <a:endParaRPr lang="fr-FR" dirty="0"/>
          </a:p>
        </p:txBody>
      </p:sp>
      <p:pic>
        <p:nvPicPr>
          <p:cNvPr id="2" name="Imag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328497" y="0"/>
            <a:ext cx="1951010" cy="2250775"/>
          </a:xfrm>
          <a:prstGeom prst="rect">
            <a:avLst/>
          </a:prstGeom>
        </p:spPr>
      </p:pic>
      <p:sp>
        <p:nvSpPr>
          <p:cNvPr id="5" name="Sous-titre 2"/>
          <p:cNvSpPr txBox="1">
            <a:spLocks/>
          </p:cNvSpPr>
          <p:nvPr/>
        </p:nvSpPr>
        <p:spPr>
          <a:xfrm>
            <a:off x="4392705" y="5004392"/>
            <a:ext cx="5164827" cy="1268572"/>
          </a:xfrm>
          <a:prstGeom prst="rect">
            <a:avLst/>
          </a:prstGeom>
        </p:spPr>
        <p:txBody>
          <a:bodyPr vert="horz" lIns="91440" tIns="45720" rIns="91440" bIns="45720" rtlCol="0">
            <a:normAutofit/>
          </a:bodyPr>
          <a:lstStyle>
            <a:lvl1pPr marL="0" indent="0" algn="l" defTabSz="457178"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178" indent="0" algn="ctr" defTabSz="45717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55" indent="0" algn="ctr" defTabSz="45717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32"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709"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886"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064"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240"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418" indent="0" algn="ctr" defTabSz="45717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r-FR" dirty="0" smtClean="0"/>
          </a:p>
          <a:p>
            <a:endParaRPr lang="fr-FR" dirty="0" smtClean="0"/>
          </a:p>
          <a:p>
            <a:endParaRPr lang="fr-FR" dirty="0" smtClean="0"/>
          </a:p>
          <a:p>
            <a:endParaRPr lang="fr-FR" dirty="0" smtClean="0"/>
          </a:p>
          <a:p>
            <a:endParaRPr lang="fr-FR" dirty="0"/>
          </a:p>
        </p:txBody>
      </p:sp>
      <p:sp>
        <p:nvSpPr>
          <p:cNvPr id="6" name="Sous-titre 3"/>
          <p:cNvSpPr txBox="1">
            <a:spLocks/>
          </p:cNvSpPr>
          <p:nvPr/>
        </p:nvSpPr>
        <p:spPr>
          <a:xfrm>
            <a:off x="4016490" y="5470825"/>
            <a:ext cx="7769311" cy="1387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b="1" cap="small" dirty="0" smtClean="0">
                <a:solidFill>
                  <a:schemeClr val="bg1"/>
                </a:solidFill>
                <a:latin typeface="Arial Black" pitchFamily="34" charset="0"/>
              </a:rPr>
              <a:t>Journée de formation académique</a:t>
            </a:r>
          </a:p>
          <a:p>
            <a:pPr marL="0" indent="0">
              <a:lnSpc>
                <a:spcPct val="100000"/>
              </a:lnSpc>
              <a:spcBef>
                <a:spcPts val="0"/>
              </a:spcBef>
              <a:buNone/>
            </a:pPr>
            <a:r>
              <a:rPr lang="fr-FR" sz="2400" b="1" cap="small" dirty="0" smtClean="0">
                <a:solidFill>
                  <a:schemeClr val="bg1"/>
                </a:solidFill>
                <a:latin typeface="Arial Black" pitchFamily="34" charset="0"/>
              </a:rPr>
              <a:t>Lycée </a:t>
            </a:r>
            <a:r>
              <a:rPr lang="fr-FR" sz="2400" b="1" cap="small" dirty="0" err="1" smtClean="0">
                <a:solidFill>
                  <a:schemeClr val="bg1"/>
                </a:solidFill>
                <a:latin typeface="Arial Black" pitchFamily="34" charset="0"/>
              </a:rPr>
              <a:t>Aiguerande</a:t>
            </a:r>
            <a:r>
              <a:rPr lang="fr-FR" sz="2400" b="1" cap="small" dirty="0" smtClean="0">
                <a:solidFill>
                  <a:schemeClr val="bg1"/>
                </a:solidFill>
                <a:latin typeface="Arial Black" pitchFamily="34" charset="0"/>
              </a:rPr>
              <a:t> - Belleville </a:t>
            </a:r>
          </a:p>
        </p:txBody>
      </p:sp>
    </p:spTree>
    <p:extLst>
      <p:ext uri="{BB962C8B-B14F-4D97-AF65-F5344CB8AC3E}">
        <p14:creationId xmlns="" xmlns:p14="http://schemas.microsoft.com/office/powerpoint/2010/main" val="5135290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149932" y="227974"/>
            <a:ext cx="7171899" cy="463673"/>
          </a:xfrm>
        </p:spPr>
        <p:txBody>
          <a:bodyPr/>
          <a:lstStyle/>
          <a:p>
            <a:pPr>
              <a:defRPr/>
            </a:pPr>
            <a:r>
              <a:rPr lang="fr-FR" sz="2000"/>
              <a:t>Cap EN 1, 2, 3 ans</a:t>
            </a:r>
          </a:p>
        </p:txBody>
      </p:sp>
      <p:sp>
        <p:nvSpPr>
          <p:cNvPr id="5" name="Espace réservé du numéro de diapositive 3"/>
          <p:cNvSpPr>
            <a:spLocks noGrp="1"/>
          </p:cNvSpPr>
          <p:nvPr>
            <p:ph type="sldNum" sz="quarter" idx="12"/>
          </p:nvPr>
        </p:nvSpPr>
        <p:spPr bwMode="auto"/>
        <p:txBody>
          <a:bodyPr/>
          <a:lstStyle/>
          <a:p>
            <a:pPr>
              <a:defRPr/>
            </a:pPr>
            <a:r>
              <a:rPr lang="fr-FR"/>
              <a:t>14</a:t>
            </a:r>
          </a:p>
        </p:txBody>
      </p:sp>
      <p:sp>
        <p:nvSpPr>
          <p:cNvPr id="6" name="Rectangle 5"/>
          <p:cNvSpPr/>
          <p:nvPr/>
        </p:nvSpPr>
        <p:spPr bwMode="auto">
          <a:xfrm>
            <a:off x="1013319" y="902401"/>
            <a:ext cx="8308512" cy="412369"/>
          </a:xfrm>
          <a:prstGeom prst="rect">
            <a:avLst/>
          </a:prstGeom>
        </p:spPr>
        <p:txBody>
          <a:bodyPr wrap="square">
            <a:spAutoFit/>
          </a:bodyPr>
          <a:lstStyle/>
          <a:p>
            <a:pPr>
              <a:defRPr/>
            </a:pPr>
            <a:r>
              <a:rPr lang="fr-FR" sz="2000" b="1" dirty="0">
                <a:solidFill>
                  <a:schemeClr val="accent2"/>
                </a:solidFill>
              </a:rPr>
              <a:t>Des parcours </a:t>
            </a:r>
            <a:r>
              <a:rPr lang="fr-FR" sz="2000" b="1" dirty="0" smtClean="0">
                <a:solidFill>
                  <a:schemeClr val="accent2"/>
                </a:solidFill>
              </a:rPr>
              <a:t>différenciés et sécurisés</a:t>
            </a:r>
            <a:endParaRPr lang="fr-FR" sz="2000" b="1" dirty="0">
              <a:solidFill>
                <a:schemeClr val="accent2"/>
              </a:solidFill>
            </a:endParaRPr>
          </a:p>
        </p:txBody>
      </p:sp>
      <p:sp>
        <p:nvSpPr>
          <p:cNvPr id="7" name="ZoneTexte 6"/>
          <p:cNvSpPr>
            <a:spLocks/>
          </p:cNvSpPr>
          <p:nvPr/>
        </p:nvSpPr>
        <p:spPr bwMode="auto">
          <a:xfrm>
            <a:off x="141768" y="4475746"/>
            <a:ext cx="6597804" cy="1828800"/>
          </a:xfrm>
          <a:prstGeom prst="rect">
            <a:avLst/>
          </a:prstGeom>
          <a:noFill/>
        </p:spPr>
        <p:txBody>
          <a:bodyPr wrap="square" rtlCol="0">
            <a:noAutofit/>
          </a:bodyPr>
          <a:lstStyle/>
          <a:p>
            <a:pPr>
              <a:defRPr/>
            </a:pPr>
            <a:r>
              <a:rPr lang="fr-FR" sz="1400" b="1" i="1" dirty="0"/>
              <a:t>Un déploiement et une mise en œuvre progressifs</a:t>
            </a:r>
            <a:endParaRPr sz="1400" i="1" dirty="0"/>
          </a:p>
          <a:p>
            <a:pPr>
              <a:defRPr/>
            </a:pPr>
            <a:r>
              <a:rPr lang="fr-FR" sz="1400" b="0" i="1" dirty="0"/>
              <a:t>Un accueil de publics de niveaux différents dans une même classe</a:t>
            </a:r>
            <a:endParaRPr sz="1400" b="0" i="1" dirty="0"/>
          </a:p>
          <a:p>
            <a:pPr>
              <a:defRPr/>
            </a:pPr>
            <a:r>
              <a:rPr lang="fr-FR" sz="1400" b="0" i="1" dirty="0"/>
              <a:t>	  des pratiques pédagogiques différenciées approche du parcours par bloc de </a:t>
            </a:r>
            <a:r>
              <a:rPr lang="fr-FR" sz="1400" b="0" i="1" dirty="0" smtClean="0"/>
              <a:t>	compétences</a:t>
            </a:r>
            <a:endParaRPr sz="1400" b="0" i="1" dirty="0"/>
          </a:p>
          <a:p>
            <a:pPr>
              <a:defRPr/>
            </a:pPr>
            <a:r>
              <a:rPr lang="fr-FR" sz="1400" b="0" i="1" dirty="0"/>
              <a:t>	 une nouvelle gestion des flux </a:t>
            </a:r>
            <a:endParaRPr sz="1400" b="0" i="1" dirty="0"/>
          </a:p>
          <a:p>
            <a:pPr>
              <a:defRPr/>
            </a:pPr>
            <a:r>
              <a:rPr lang="fr-FR" sz="1400" b="0" i="1" dirty="0"/>
              <a:t>	 un nombre minimal de 5 semaines de PFMP pour les CAP en 1 an</a:t>
            </a:r>
            <a:endParaRPr sz="1400" b="0" i="1" dirty="0"/>
          </a:p>
          <a:p>
            <a:pPr>
              <a:defRPr/>
            </a:pPr>
            <a:r>
              <a:rPr lang="fr-FR" sz="1400" b="0" i="1" dirty="0"/>
              <a:t>	 une évolution règlementaire de la certification attendue </a:t>
            </a:r>
            <a:endParaRPr sz="1400" b="0" i="1" dirty="0"/>
          </a:p>
          <a:p>
            <a:pPr>
              <a:defRPr/>
            </a:pPr>
            <a:endParaRPr b="1" i="1" dirty="0"/>
          </a:p>
        </p:txBody>
      </p:sp>
      <p:grpSp>
        <p:nvGrpSpPr>
          <p:cNvPr id="2" name="Diagramme 8"/>
          <p:cNvGrpSpPr/>
          <p:nvPr/>
        </p:nvGrpSpPr>
        <p:grpSpPr bwMode="auto">
          <a:xfrm>
            <a:off x="8770473" y="-360869"/>
            <a:ext cx="3018771" cy="2257188"/>
            <a:chOff x="0" y="0"/>
            <a:chExt cx="3018771" cy="2257188"/>
          </a:xfrm>
        </p:grpSpPr>
        <p:sp>
          <p:nvSpPr>
            <p:cNvPr id="9" name="Ellipse 8"/>
            <p:cNvSpPr/>
            <p:nvPr/>
          </p:nvSpPr>
          <p:spPr bwMode="auto">
            <a:xfrm>
              <a:off x="727" y="525724"/>
              <a:ext cx="1205739" cy="120573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ts val="0"/>
                </a:spcBef>
                <a:spcAft>
                  <a:spcPts val="0"/>
                </a:spcAft>
                <a:defRPr/>
              </a:pPr>
              <a:r>
                <a:rPr lang="fr-FR" sz="1200"/>
                <a:t>Formation nationale </a:t>
              </a:r>
              <a:endParaRPr/>
            </a:p>
            <a:p>
              <a:pPr lvl="0" algn="ctr" defTabSz="533400">
                <a:lnSpc>
                  <a:spcPct val="90000"/>
                </a:lnSpc>
                <a:spcBef>
                  <a:spcPts val="0"/>
                </a:spcBef>
                <a:spcAft>
                  <a:spcPts val="0"/>
                </a:spcAft>
                <a:defRPr/>
              </a:pPr>
              <a:r>
                <a:rPr lang="fr-FR" sz="1200"/>
                <a:t>13/03</a:t>
              </a:r>
            </a:p>
          </p:txBody>
        </p:sp>
        <p:sp>
          <p:nvSpPr>
            <p:cNvPr id="10" name="Flèche droite 9"/>
            <p:cNvSpPr/>
            <p:nvPr/>
          </p:nvSpPr>
          <p:spPr bwMode="auto">
            <a:xfrm>
              <a:off x="1112433" y="355331"/>
              <a:ext cx="751373" cy="406937"/>
            </a:xfrm>
            <a:prstGeom prst="rightArrow">
              <a:avLst>
                <a:gd name="adj1" fmla="val 60000"/>
                <a:gd name="adj2" fmla="val 50000"/>
              </a:avLst>
            </a:prstGeom>
            <a:solidFill>
              <a:schemeClr val="accent5">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fr-FR" sz="1000"/>
            </a:p>
          </p:txBody>
        </p:sp>
        <p:sp>
          <p:nvSpPr>
            <p:cNvPr id="11" name="Ellipse 10"/>
            <p:cNvSpPr/>
            <p:nvPr/>
          </p:nvSpPr>
          <p:spPr bwMode="auto">
            <a:xfrm>
              <a:off x="1812303" y="525724"/>
              <a:ext cx="1205739" cy="120573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ts val="0"/>
                </a:spcBef>
                <a:spcAft>
                  <a:spcPts val="0"/>
                </a:spcAft>
                <a:defRPr/>
              </a:pPr>
              <a:r>
                <a:rPr lang="fr-FR" sz="1200"/>
                <a:t>Formation Académique</a:t>
              </a:r>
              <a:endParaRPr/>
            </a:p>
            <a:p>
              <a:pPr lvl="0" algn="ctr" defTabSz="533400">
                <a:lnSpc>
                  <a:spcPct val="90000"/>
                </a:lnSpc>
                <a:spcBef>
                  <a:spcPts val="0"/>
                </a:spcBef>
                <a:spcAft>
                  <a:spcPts val="0"/>
                </a:spcAft>
                <a:defRPr/>
              </a:pPr>
              <a:r>
                <a:rPr lang="fr-FR" sz="1200"/>
                <a:t>Avril 2019</a:t>
              </a:r>
            </a:p>
          </p:txBody>
        </p:sp>
        <p:sp>
          <p:nvSpPr>
            <p:cNvPr id="12" name="Flèche droite 11"/>
            <p:cNvSpPr/>
            <p:nvPr/>
          </p:nvSpPr>
          <p:spPr bwMode="auto">
            <a:xfrm rot="10800000">
              <a:off x="1154963" y="1494919"/>
              <a:ext cx="751373" cy="406937"/>
            </a:xfrm>
            <a:prstGeom prst="rightArrow">
              <a:avLst>
                <a:gd name="adj1" fmla="val 60000"/>
                <a:gd name="adj2" fmla="val 50000"/>
              </a:avLst>
            </a:prstGeom>
            <a:solidFill>
              <a:schemeClr val="accent5">
                <a:hueOff val="-9933876"/>
                <a:satOff val="39811"/>
                <a:lumOff val="8628"/>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fr-FR" sz="1000"/>
            </a:p>
          </p:txBody>
        </p:sp>
      </p:grpSp>
      <p:sp>
        <p:nvSpPr>
          <p:cNvPr id="13" name="Rectangle à coins arrondis 10"/>
          <p:cNvSpPr/>
          <p:nvPr/>
        </p:nvSpPr>
        <p:spPr bwMode="auto">
          <a:xfrm>
            <a:off x="730253" y="1413227"/>
            <a:ext cx="7899603" cy="1312795"/>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just">
              <a:defRPr/>
            </a:pPr>
            <a:r>
              <a:rPr lang="fr-FR" sz="1600">
                <a:solidFill>
                  <a:schemeClr val="tx1"/>
                </a:solidFill>
                <a:latin typeface="Arial Narrow"/>
              </a:rPr>
              <a:t>.</a:t>
            </a:r>
            <a:r>
              <a:rPr lang="fr-FR" sz="1600" b="0">
                <a:solidFill>
                  <a:schemeClr val="tx1"/>
                </a:solidFill>
                <a:latin typeface="Arial"/>
                <a:ea typeface="Arial"/>
                <a:cs typeface="Arial"/>
              </a:rPr>
              <a:t>Proposé aux élèves :</a:t>
            </a:r>
            <a:endParaRPr sz="1600" b="0">
              <a:latin typeface="Arial"/>
              <a:ea typeface="Arial"/>
              <a:cs typeface="Arial"/>
            </a:endParaRPr>
          </a:p>
          <a:p>
            <a:pPr marL="285750" indent="-285750" algn="just">
              <a:buFont typeface="Arial"/>
              <a:buChar char="•"/>
              <a:defRPr/>
            </a:pPr>
            <a:r>
              <a:rPr lang="fr-FR" sz="1600" b="0">
                <a:solidFill>
                  <a:schemeClr val="tx1"/>
                </a:solidFill>
                <a:latin typeface="Arial"/>
                <a:ea typeface="Arial"/>
                <a:cs typeface="Arial"/>
              </a:rPr>
              <a:t>Issus de 1</a:t>
            </a:r>
            <a:r>
              <a:rPr lang="fr-FR" sz="1600" b="0" baseline="30000">
                <a:solidFill>
                  <a:schemeClr val="tx1"/>
                </a:solidFill>
                <a:latin typeface="Arial"/>
                <a:ea typeface="Arial"/>
                <a:cs typeface="Arial"/>
              </a:rPr>
              <a:t>ère</a:t>
            </a:r>
            <a:r>
              <a:rPr lang="fr-FR" sz="1600" b="0">
                <a:solidFill>
                  <a:schemeClr val="tx1"/>
                </a:solidFill>
                <a:latin typeface="Arial"/>
                <a:ea typeface="Arial"/>
                <a:cs typeface="Arial"/>
              </a:rPr>
              <a:t> ou Terminale professionnelle ou technologique, motivés pour acquérir un CAP</a:t>
            </a:r>
            <a:endParaRPr sz="1600" b="0">
              <a:latin typeface="Arial"/>
              <a:ea typeface="Arial"/>
              <a:cs typeface="Arial"/>
            </a:endParaRPr>
          </a:p>
          <a:p>
            <a:pPr marL="285750" indent="-285750" algn="just">
              <a:buFont typeface="Arial"/>
              <a:buChar char="•"/>
              <a:defRPr/>
            </a:pPr>
            <a:r>
              <a:rPr lang="fr-FR" sz="1600" b="0">
                <a:solidFill>
                  <a:schemeClr val="tx1"/>
                </a:solidFill>
                <a:latin typeface="Arial"/>
                <a:ea typeface="Arial"/>
                <a:cs typeface="Arial"/>
              </a:rPr>
              <a:t>ayant déjà un diplôme, </a:t>
            </a:r>
            <a:endParaRPr sz="1600" b="0">
              <a:solidFill>
                <a:schemeClr val="tx1"/>
              </a:solidFill>
              <a:latin typeface="Arial"/>
              <a:ea typeface="Arial"/>
              <a:cs typeface="Arial"/>
            </a:endParaRPr>
          </a:p>
          <a:p>
            <a:pPr marL="285750" indent="-285750" algn="just">
              <a:buFont typeface="Arial"/>
              <a:buChar char="•"/>
              <a:defRPr/>
            </a:pPr>
            <a:r>
              <a:rPr lang="fr-FR" sz="1600" b="0">
                <a:solidFill>
                  <a:schemeClr val="tx1"/>
                </a:solidFill>
                <a:latin typeface="Arial"/>
                <a:ea typeface="Arial"/>
                <a:cs typeface="Arial"/>
              </a:rPr>
              <a:t>sortant de 3</a:t>
            </a:r>
            <a:r>
              <a:rPr lang="fr-FR" sz="1600" b="0" baseline="30000">
                <a:solidFill>
                  <a:schemeClr val="tx1"/>
                </a:solidFill>
                <a:latin typeface="Arial"/>
                <a:ea typeface="Arial"/>
                <a:cs typeface="Arial"/>
              </a:rPr>
              <a:t>ème</a:t>
            </a:r>
            <a:r>
              <a:rPr lang="fr-FR" sz="1600" b="0">
                <a:solidFill>
                  <a:schemeClr val="tx1"/>
                </a:solidFill>
                <a:latin typeface="Arial"/>
                <a:ea typeface="Arial"/>
                <a:cs typeface="Arial"/>
              </a:rPr>
              <a:t> avec un projet professionnel solide et un très bon niveau scolaire.</a:t>
            </a:r>
            <a:endParaRPr lang="fr-FR" sz="1600">
              <a:solidFill>
                <a:srgbClr val="000000"/>
              </a:solidFill>
              <a:latin typeface="Arial Narrow"/>
            </a:endParaRPr>
          </a:p>
        </p:txBody>
      </p:sp>
      <p:sp>
        <p:nvSpPr>
          <p:cNvPr id="14" name="Rectangle à coins arrondis 11"/>
          <p:cNvSpPr/>
          <p:nvPr/>
        </p:nvSpPr>
        <p:spPr bwMode="auto">
          <a:xfrm>
            <a:off x="752910" y="2849005"/>
            <a:ext cx="7854287" cy="638870"/>
          </a:xfrm>
          <a:prstGeom prst="roundRect">
            <a:avLst>
              <a:gd name="adj" fmla="val 16667"/>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just">
              <a:defRPr/>
            </a:pPr>
            <a:endParaRPr sz="1000" dirty="0">
              <a:solidFill>
                <a:schemeClr val="accent2"/>
              </a:solidFill>
              <a:latin typeface="Arial"/>
              <a:ea typeface="Arial"/>
              <a:cs typeface="Arial"/>
            </a:endParaRPr>
          </a:p>
          <a:p>
            <a:pPr algn="just">
              <a:defRPr/>
            </a:pPr>
            <a:r>
              <a:rPr lang="fr-FR" sz="1800" b="0" i="0" u="none" strike="noStrike" cap="none" spc="0" dirty="0">
                <a:solidFill>
                  <a:schemeClr val="accent2">
                    <a:lumMod val="75000"/>
                  </a:schemeClr>
                </a:solidFill>
                <a:latin typeface="Arial"/>
                <a:ea typeface="Arial"/>
                <a:cs typeface="Arial"/>
              </a:rPr>
              <a:t>Proposé aux élèves issus de 3</a:t>
            </a:r>
            <a:r>
              <a:rPr lang="fr-FR" sz="1800" b="0" i="0" u="none" strike="noStrike" cap="none" spc="0" baseline="30000" dirty="0">
                <a:solidFill>
                  <a:schemeClr val="accent2">
                    <a:lumMod val="75000"/>
                  </a:schemeClr>
                </a:solidFill>
                <a:latin typeface="Arial"/>
                <a:ea typeface="Arial"/>
                <a:cs typeface="Arial"/>
              </a:rPr>
              <a:t>ème</a:t>
            </a:r>
            <a:r>
              <a:rPr lang="fr-FR" sz="1800" b="0" i="0" u="none" strike="noStrike" cap="none" spc="0" dirty="0">
                <a:solidFill>
                  <a:schemeClr val="accent2">
                    <a:lumMod val="75000"/>
                  </a:schemeClr>
                </a:solidFill>
                <a:latin typeface="Arial"/>
                <a:ea typeface="Arial"/>
                <a:cs typeface="Arial"/>
              </a:rPr>
              <a:t> ordinaire, prépa métiers, SEGPA</a:t>
            </a:r>
            <a:r>
              <a:rPr lang="fr-FR" sz="1800" b="0" i="0" u="none" strike="noStrike" cap="none" spc="0" dirty="0">
                <a:solidFill>
                  <a:schemeClr val="accent2"/>
                </a:solidFill>
                <a:latin typeface="Arial"/>
                <a:ea typeface="Arial"/>
                <a:cs typeface="Arial"/>
              </a:rPr>
              <a:t>.</a:t>
            </a:r>
            <a:endParaRPr lang="fr-FR" sz="1800" dirty="0">
              <a:solidFill>
                <a:schemeClr val="accent2"/>
              </a:solidFill>
              <a:latin typeface="Arial"/>
              <a:ea typeface="Arial"/>
              <a:cs typeface="Arial"/>
            </a:endParaRPr>
          </a:p>
          <a:p>
            <a:pPr algn="just">
              <a:defRPr/>
            </a:pPr>
            <a:endParaRPr sz="1800" dirty="0">
              <a:latin typeface="Arial"/>
              <a:ea typeface="Arial"/>
              <a:cs typeface="Arial"/>
            </a:endParaRPr>
          </a:p>
          <a:p>
            <a:pPr>
              <a:defRPr/>
            </a:pPr>
            <a:endParaRPr lang="fr-FR" sz="1600" dirty="0">
              <a:solidFill>
                <a:schemeClr val="accent2"/>
              </a:solidFill>
            </a:endParaRPr>
          </a:p>
          <a:p>
            <a:pPr>
              <a:defRPr/>
            </a:pPr>
            <a:endParaRPr lang="fr-FR" sz="1600" dirty="0">
              <a:solidFill>
                <a:schemeClr val="accent2"/>
              </a:solidFill>
            </a:endParaRPr>
          </a:p>
          <a:p>
            <a:pPr>
              <a:defRPr/>
            </a:pPr>
            <a:endParaRPr lang="fr-FR" sz="1600" dirty="0">
              <a:solidFill>
                <a:schemeClr val="accent2"/>
              </a:solidFill>
            </a:endParaRPr>
          </a:p>
        </p:txBody>
      </p:sp>
      <p:sp>
        <p:nvSpPr>
          <p:cNvPr id="15" name="Rectangle à coins arrondis 12"/>
          <p:cNvSpPr/>
          <p:nvPr/>
        </p:nvSpPr>
        <p:spPr bwMode="auto">
          <a:xfrm>
            <a:off x="775568" y="3650499"/>
            <a:ext cx="7854288" cy="640957"/>
          </a:xfrm>
          <a:prstGeom prst="roundRect">
            <a:avLst>
              <a:gd name="adj" fmla="val 16667"/>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just">
              <a:defRPr/>
            </a:pPr>
            <a:r>
              <a:rPr lang="fr-FR" sz="1800" b="1" dirty="0">
                <a:solidFill>
                  <a:schemeClr val="accent6">
                    <a:lumMod val="75000"/>
                  </a:schemeClr>
                </a:solidFill>
                <a:latin typeface="Arial"/>
                <a:ea typeface="Arial"/>
                <a:cs typeface="Arial"/>
              </a:rPr>
              <a:t>Proposé aux élèves </a:t>
            </a:r>
            <a:r>
              <a:rPr lang="fr-FR" sz="1800" b="1" dirty="0" smtClean="0">
                <a:solidFill>
                  <a:schemeClr val="accent6">
                    <a:lumMod val="75000"/>
                  </a:schemeClr>
                </a:solidFill>
                <a:latin typeface="Arial"/>
                <a:ea typeface="Arial"/>
                <a:cs typeface="Arial"/>
              </a:rPr>
              <a:t>identifiés par </a:t>
            </a:r>
            <a:r>
              <a:rPr lang="fr-FR" sz="1800" b="1" dirty="0">
                <a:solidFill>
                  <a:schemeClr val="accent6">
                    <a:lumMod val="75000"/>
                  </a:schemeClr>
                </a:solidFill>
                <a:latin typeface="Arial"/>
                <a:ea typeface="Arial"/>
                <a:cs typeface="Arial"/>
              </a:rPr>
              <a:t>les équipes pédagogiques</a:t>
            </a:r>
            <a:r>
              <a:rPr lang="fr-FR" sz="1800" dirty="0">
                <a:solidFill>
                  <a:schemeClr val="accent6">
                    <a:lumMod val="75000"/>
                  </a:schemeClr>
                </a:solidFill>
                <a:latin typeface="Arial"/>
                <a:ea typeface="Arial"/>
                <a:cs typeface="Arial"/>
              </a:rPr>
              <a:t>.</a:t>
            </a:r>
            <a:endParaRPr sz="1800" dirty="0">
              <a:latin typeface="Arial"/>
              <a:ea typeface="Arial"/>
              <a:cs typeface="Arial"/>
            </a:endParaRPr>
          </a:p>
        </p:txBody>
      </p:sp>
      <p:sp>
        <p:nvSpPr>
          <p:cNvPr id="16" name="Rectangle à coins arrondis 13"/>
          <p:cNvSpPr/>
          <p:nvPr/>
        </p:nvSpPr>
        <p:spPr bwMode="auto">
          <a:xfrm>
            <a:off x="8865274" y="1435060"/>
            <a:ext cx="1115121" cy="1242896"/>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fr-FR" b="1">
                <a:solidFill>
                  <a:schemeClr val="tx1"/>
                </a:solidFill>
                <a:latin typeface="Arial Narrow"/>
              </a:rPr>
              <a:t>CAP </a:t>
            </a:r>
            <a:br>
              <a:rPr lang="fr-FR" b="1">
                <a:solidFill>
                  <a:schemeClr val="tx1"/>
                </a:solidFill>
                <a:latin typeface="Arial Narrow"/>
              </a:rPr>
            </a:br>
            <a:r>
              <a:rPr lang="fr-FR" b="1">
                <a:solidFill>
                  <a:schemeClr val="tx1"/>
                </a:solidFill>
                <a:latin typeface="Arial Narrow"/>
              </a:rPr>
              <a:t>1 AN</a:t>
            </a:r>
            <a:endParaRPr/>
          </a:p>
        </p:txBody>
      </p:sp>
      <p:sp>
        <p:nvSpPr>
          <p:cNvPr id="17" name="Rectangle à coins arrondis 14"/>
          <p:cNvSpPr/>
          <p:nvPr/>
        </p:nvSpPr>
        <p:spPr bwMode="auto">
          <a:xfrm>
            <a:off x="8852986" y="2887042"/>
            <a:ext cx="1162256" cy="615638"/>
          </a:xfrm>
          <a:prstGeom prst="roundRect">
            <a:avLst>
              <a:gd name="adj" fmla="val 16667"/>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FR" b="1">
                <a:solidFill>
                  <a:schemeClr val="accent2"/>
                </a:solidFill>
                <a:latin typeface="Arial Narrow"/>
              </a:rPr>
              <a:t>CAP</a:t>
            </a:r>
            <a:br>
              <a:rPr lang="fr-FR" b="1">
                <a:solidFill>
                  <a:schemeClr val="accent2"/>
                </a:solidFill>
                <a:latin typeface="Arial Narrow"/>
              </a:rPr>
            </a:br>
            <a:r>
              <a:rPr lang="fr-FR" b="1">
                <a:solidFill>
                  <a:schemeClr val="accent2"/>
                </a:solidFill>
                <a:latin typeface="Arial Narrow"/>
              </a:rPr>
              <a:t>2 ANS</a:t>
            </a:r>
            <a:endParaRPr/>
          </a:p>
        </p:txBody>
      </p:sp>
      <p:sp>
        <p:nvSpPr>
          <p:cNvPr id="18" name="Rectangle à coins arrondis 15"/>
          <p:cNvSpPr/>
          <p:nvPr/>
        </p:nvSpPr>
        <p:spPr bwMode="auto">
          <a:xfrm>
            <a:off x="8911065" y="3708578"/>
            <a:ext cx="1115793" cy="642061"/>
          </a:xfrm>
          <a:prstGeom prst="roundRect">
            <a:avLst>
              <a:gd name="adj" fmla="val 16667"/>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FR" b="1">
                <a:solidFill>
                  <a:schemeClr val="accent6">
                    <a:lumMod val="75000"/>
                  </a:schemeClr>
                </a:solidFill>
                <a:latin typeface="Arial Narrow"/>
              </a:rPr>
              <a:t>CAP</a:t>
            </a:r>
            <a:endParaRPr/>
          </a:p>
          <a:p>
            <a:pPr algn="ctr">
              <a:defRPr/>
            </a:pPr>
            <a:r>
              <a:rPr lang="fr-FR" b="1">
                <a:solidFill>
                  <a:schemeClr val="accent6">
                    <a:lumMod val="75000"/>
                  </a:schemeClr>
                </a:solidFill>
                <a:latin typeface="Arial Narrow"/>
              </a:rPr>
              <a:t>3 ANS</a:t>
            </a:r>
            <a:endParaRPr/>
          </a:p>
        </p:txBody>
      </p:sp>
      <p:sp>
        <p:nvSpPr>
          <p:cNvPr id="19" name="ZoneTexte 6"/>
          <p:cNvSpPr>
            <a:spLocks/>
          </p:cNvSpPr>
          <p:nvPr/>
        </p:nvSpPr>
        <p:spPr bwMode="auto">
          <a:xfrm>
            <a:off x="7022565" y="4475745"/>
            <a:ext cx="4793135" cy="2042483"/>
          </a:xfrm>
          <a:prstGeom prst="rect">
            <a:avLst/>
          </a:prstGeom>
          <a:noFill/>
        </p:spPr>
        <p:txBody>
          <a:bodyPr wrap="square" rtlCol="0">
            <a:noAutofit/>
          </a:bodyPr>
          <a:lstStyle/>
          <a:p>
            <a:pPr>
              <a:defRPr/>
            </a:pPr>
            <a:r>
              <a:rPr lang="fr-FR" sz="1400" b="1" i="1" dirty="0" smtClean="0"/>
              <a:t>Pistes de réflexion : i</a:t>
            </a:r>
            <a:r>
              <a:rPr sz="1400" b="1" i="1" dirty="0" err="1" smtClean="0"/>
              <a:t>dentification</a:t>
            </a:r>
            <a:r>
              <a:rPr sz="1400" b="1" i="1" dirty="0" smtClean="0"/>
              <a:t> </a:t>
            </a:r>
            <a:r>
              <a:rPr sz="1400" b="1" i="1" dirty="0"/>
              <a:t>de la </a:t>
            </a:r>
            <a:r>
              <a:rPr sz="1400" b="1" i="1" dirty="0" err="1"/>
              <a:t>durée</a:t>
            </a:r>
            <a:r>
              <a:rPr sz="1400" b="1" i="1" dirty="0"/>
              <a:t> du </a:t>
            </a:r>
            <a:r>
              <a:rPr sz="1400" b="1" i="1" dirty="0" err="1"/>
              <a:t>parcours</a:t>
            </a:r>
            <a:r>
              <a:rPr sz="1400" b="1" i="1" dirty="0"/>
              <a:t> par </a:t>
            </a:r>
            <a:r>
              <a:rPr sz="1400" b="1" i="1" dirty="0" err="1"/>
              <a:t>l"équipe</a:t>
            </a:r>
            <a:r>
              <a:rPr sz="1400" b="1" i="1" dirty="0"/>
              <a:t> </a:t>
            </a:r>
            <a:r>
              <a:rPr sz="1400" b="1" i="1" dirty="0" err="1"/>
              <a:t>pédagogique</a:t>
            </a:r>
            <a:r>
              <a:rPr sz="1400" b="1" i="1" dirty="0"/>
              <a:t> du LP  à </a:t>
            </a:r>
            <a:r>
              <a:rPr sz="1400" b="1" i="1" dirty="0" err="1"/>
              <a:t>partir</a:t>
            </a:r>
            <a:r>
              <a:rPr sz="1400" b="1" i="1" dirty="0"/>
              <a:t> de : </a:t>
            </a:r>
          </a:p>
          <a:p>
            <a:pPr>
              <a:defRPr/>
            </a:pPr>
            <a:r>
              <a:rPr sz="1400" b="1" i="1" dirty="0"/>
              <a:t>	</a:t>
            </a:r>
            <a:r>
              <a:rPr sz="1400" b="0" i="1" dirty="0"/>
              <a:t>- </a:t>
            </a:r>
            <a:r>
              <a:rPr sz="1400" b="0" i="1" dirty="0" err="1"/>
              <a:t>Socle</a:t>
            </a:r>
            <a:r>
              <a:rPr sz="1400" b="0" i="1" dirty="0"/>
              <a:t> </a:t>
            </a:r>
            <a:r>
              <a:rPr sz="1400" b="0" i="1" dirty="0" err="1"/>
              <a:t>commun</a:t>
            </a:r>
            <a:r>
              <a:rPr sz="1400" b="0" i="1" dirty="0"/>
              <a:t> </a:t>
            </a:r>
            <a:r>
              <a:rPr sz="1400" b="0" i="1" dirty="0" err="1"/>
              <a:t>compétences</a:t>
            </a:r>
            <a:r>
              <a:rPr sz="1400" b="0" i="1" dirty="0"/>
              <a:t> et </a:t>
            </a:r>
            <a:r>
              <a:rPr sz="1400" b="0" i="1" dirty="0" err="1"/>
              <a:t>connaissances</a:t>
            </a:r>
            <a:endParaRPr sz="1400" b="0" i="1" dirty="0"/>
          </a:p>
          <a:p>
            <a:pPr>
              <a:defRPr/>
            </a:pPr>
            <a:r>
              <a:rPr sz="1400" b="0" i="1" dirty="0"/>
              <a:t>	- </a:t>
            </a:r>
            <a:r>
              <a:rPr sz="1400" b="0" i="1" dirty="0" err="1"/>
              <a:t>Semaine</a:t>
            </a:r>
            <a:r>
              <a:rPr sz="1400" b="0" i="1" dirty="0"/>
              <a:t> </a:t>
            </a:r>
            <a:r>
              <a:rPr sz="1400" b="0" i="1" dirty="0" err="1"/>
              <a:t>d'intégration</a:t>
            </a:r>
            <a:r>
              <a:rPr sz="1400" b="0" i="1" dirty="0"/>
              <a:t> </a:t>
            </a:r>
          </a:p>
          <a:p>
            <a:pPr>
              <a:defRPr/>
            </a:pPr>
            <a:r>
              <a:rPr sz="1400" b="0" i="1" dirty="0"/>
              <a:t>	- </a:t>
            </a:r>
            <a:r>
              <a:rPr sz="1400" b="0" i="1" dirty="0" err="1"/>
              <a:t>Positionnement</a:t>
            </a:r>
            <a:r>
              <a:rPr sz="1400" b="0" i="1" dirty="0"/>
              <a:t> (</a:t>
            </a:r>
            <a:r>
              <a:rPr sz="1400" b="0" i="1" dirty="0" err="1"/>
              <a:t>Mahs</a:t>
            </a:r>
            <a:r>
              <a:rPr sz="1400" b="0" i="1" dirty="0"/>
              <a:t>/</a:t>
            </a:r>
            <a:r>
              <a:rPr sz="1400" b="0" i="1" dirty="0" err="1"/>
              <a:t>Francais</a:t>
            </a:r>
            <a:r>
              <a:rPr sz="1400" b="0" i="1" dirty="0"/>
              <a:t>)</a:t>
            </a:r>
          </a:p>
          <a:p>
            <a:pPr>
              <a:defRPr/>
            </a:pPr>
            <a:r>
              <a:rPr sz="1400" b="0" i="1" dirty="0"/>
              <a:t>	</a:t>
            </a:r>
            <a:r>
              <a:rPr sz="1400" b="0" i="1" dirty="0" smtClean="0"/>
              <a:t>- </a:t>
            </a:r>
            <a:r>
              <a:rPr sz="1400" b="0" i="1" dirty="0" err="1"/>
              <a:t>Entretiens</a:t>
            </a:r>
            <a:r>
              <a:rPr sz="1400" b="0" i="1" dirty="0"/>
              <a:t> </a:t>
            </a:r>
            <a:r>
              <a:rPr sz="1400" b="0" i="1" dirty="0" err="1" smtClean="0"/>
              <a:t>individuels</a:t>
            </a:r>
            <a:endParaRPr lang="fr-FR" sz="1400" b="0" i="1" dirty="0" smtClean="0"/>
          </a:p>
          <a:p>
            <a:pPr>
              <a:defRPr/>
            </a:pPr>
            <a:r>
              <a:rPr lang="fr-FR" sz="1400" i="1" dirty="0"/>
              <a:t>	</a:t>
            </a:r>
            <a:r>
              <a:rPr lang="fr-FR" sz="1400" i="1" dirty="0" smtClean="0"/>
              <a:t>- …</a:t>
            </a:r>
            <a:endParaRPr sz="1400" b="0" i="1" dirty="0"/>
          </a:p>
        </p:txBody>
      </p:sp>
      <p:sp>
        <p:nvSpPr>
          <p:cNvPr id="20" name="Organigramme : Document 19"/>
          <p:cNvSpPr/>
          <p:nvPr/>
        </p:nvSpPr>
        <p:spPr bwMode="auto">
          <a:xfrm>
            <a:off x="10770274" y="1535294"/>
            <a:ext cx="1264938" cy="736107"/>
          </a:xfrm>
          <a:prstGeom prst="flowChartDocument">
            <a:avLst/>
          </a:prstGeom>
        </p:spPr>
        <p:style>
          <a:lnRef idx="1">
            <a:schemeClr val="accent1"/>
          </a:lnRef>
          <a:fillRef idx="3">
            <a:schemeClr val="accent1"/>
          </a:fillRef>
          <a:effectRef idx="2">
            <a:schemeClr val="accent1"/>
          </a:effectRef>
          <a:fontRef idx="minor">
            <a:schemeClr val="lt1"/>
          </a:fontRef>
        </p:style>
        <p:txBody>
          <a:bodyPr/>
          <a:lstStyle/>
          <a:p>
            <a:pPr>
              <a:defRPr/>
            </a:pPr>
            <a:r>
              <a:rPr lang="fr-FR" sz="1000" b="0" i="0" u="none" strike="noStrike" cap="none" spc="0" dirty="0">
                <a:solidFill>
                  <a:schemeClr val="tx1"/>
                </a:solidFill>
                <a:latin typeface="+mn-lt"/>
                <a:ea typeface="+mn-ea"/>
                <a:cs typeface="+mn-cs"/>
              </a:rPr>
              <a:t>"News </a:t>
            </a:r>
            <a:r>
              <a:rPr lang="fr-FR" sz="1000" b="0" i="0" u="none" strike="noStrike" cap="none" spc="0" dirty="0" err="1">
                <a:solidFill>
                  <a:schemeClr val="tx1"/>
                </a:solidFill>
                <a:latin typeface="+mn-lt"/>
                <a:ea typeface="+mn-ea"/>
                <a:cs typeface="+mn-cs"/>
              </a:rPr>
              <a:t>letter</a:t>
            </a:r>
            <a:r>
              <a:rPr lang="fr-FR" sz="1000" b="0" i="0" u="none" strike="noStrike" cap="none" spc="0" dirty="0">
                <a:solidFill>
                  <a:schemeClr val="tx1"/>
                </a:solidFill>
              </a:rPr>
              <a:t>" envoyé aux principaux de collège</a:t>
            </a:r>
            <a:endParaRPr sz="1000" dirty="0">
              <a:solidFill>
                <a:schemeClr val="tx1"/>
              </a:solidFill>
            </a:endParaRPr>
          </a:p>
        </p:txBody>
      </p:sp>
      <p:sp>
        <p:nvSpPr>
          <p:cNvPr id="21" name="Organigramme : Document 20"/>
          <p:cNvSpPr/>
          <p:nvPr/>
        </p:nvSpPr>
        <p:spPr bwMode="auto">
          <a:xfrm>
            <a:off x="10770274" y="2371916"/>
            <a:ext cx="1264938" cy="612080"/>
          </a:xfrm>
          <a:prstGeom prst="flowChartDocument">
            <a:avLst/>
          </a:prstGeom>
        </p:spPr>
        <p:style>
          <a:lnRef idx="1">
            <a:schemeClr val="accent1"/>
          </a:lnRef>
          <a:fillRef idx="3">
            <a:schemeClr val="accent1"/>
          </a:fillRef>
          <a:effectRef idx="2">
            <a:schemeClr val="accent1"/>
          </a:effectRef>
          <a:fontRef idx="minor">
            <a:schemeClr val="lt1"/>
          </a:fontRef>
        </p:style>
        <p:txBody>
          <a:bodyPr/>
          <a:lstStyle/>
          <a:p>
            <a:pPr>
              <a:defRPr/>
            </a:pPr>
            <a:r>
              <a:rPr lang="fr-FR" sz="1000" b="0" i="0" u="none" strike="noStrike" cap="none" spc="0" dirty="0">
                <a:solidFill>
                  <a:schemeClr val="tx1"/>
                </a:solidFill>
              </a:rPr>
              <a:t>"Foire aux questions pour tous</a:t>
            </a:r>
            <a:endParaRPr sz="1000" dirty="0">
              <a:solidFill>
                <a:schemeClr val="tx1"/>
              </a:solidFill>
            </a:endParaRPr>
          </a:p>
        </p:txBody>
      </p:sp>
      <p:sp>
        <p:nvSpPr>
          <p:cNvPr id="22" name="Organigramme : Document 21"/>
          <p:cNvSpPr/>
          <p:nvPr/>
        </p:nvSpPr>
        <p:spPr bwMode="auto">
          <a:xfrm>
            <a:off x="10781889" y="3045566"/>
            <a:ext cx="1253323" cy="945191"/>
          </a:xfrm>
          <a:prstGeom prst="flowChartDocument">
            <a:avLst/>
          </a:prstGeom>
        </p:spPr>
        <p:style>
          <a:lnRef idx="1">
            <a:schemeClr val="accent1"/>
          </a:lnRef>
          <a:fillRef idx="3">
            <a:schemeClr val="accent1"/>
          </a:fillRef>
          <a:effectRef idx="2">
            <a:schemeClr val="accent1"/>
          </a:effectRef>
          <a:fontRef idx="minor">
            <a:schemeClr val="lt1"/>
          </a:fontRef>
        </p:style>
        <p:txBody>
          <a:bodyPr/>
          <a:lstStyle/>
          <a:p>
            <a:pPr>
              <a:defRPr/>
            </a:pPr>
            <a:r>
              <a:rPr lang="fr-FR" sz="1000" b="0" i="0" u="none" strike="noStrike" cap="none" spc="0" dirty="0">
                <a:solidFill>
                  <a:schemeClr val="tx1"/>
                </a:solidFill>
              </a:rPr>
              <a:t>Guide d'accompagnement à l'orientation pour les LP (Janvier)</a:t>
            </a:r>
            <a:endParaRPr sz="1000" dirty="0">
              <a:solidFill>
                <a:schemeClr val="tx1"/>
              </a:solidFill>
            </a:endParaRPr>
          </a:p>
        </p:txBody>
      </p:sp>
      <p:sp>
        <p:nvSpPr>
          <p:cNvPr id="23" name="Flèche droite rayée 22"/>
          <p:cNvSpPr/>
          <p:nvPr/>
        </p:nvSpPr>
        <p:spPr bwMode="auto">
          <a:xfrm rot="5399976">
            <a:off x="9296775" y="2529855"/>
            <a:ext cx="2334786" cy="423978"/>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6383559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pPr/>
              <a:t>11</a:t>
            </a:fld>
            <a:endParaRPr lang="fr-FR"/>
          </a:p>
        </p:txBody>
      </p:sp>
      <p:sp>
        <p:nvSpPr>
          <p:cNvPr id="6" name="Espace réservé du contenu 2"/>
          <p:cNvSpPr txBox="1">
            <a:spLocks/>
          </p:cNvSpPr>
          <p:nvPr/>
        </p:nvSpPr>
        <p:spPr>
          <a:xfrm>
            <a:off x="8338869" y="2618215"/>
            <a:ext cx="3740836" cy="1149327"/>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t>CAP 1 </a:t>
            </a:r>
            <a:r>
              <a:rPr lang="fr-FR" sz="1600" dirty="0"/>
              <a:t>h </a:t>
            </a:r>
            <a:r>
              <a:rPr lang="fr-FR" sz="1600" dirty="0" smtClean="0"/>
              <a:t>30 – Bac pro 1 h</a:t>
            </a:r>
            <a:r>
              <a:rPr lang="fr-FR" sz="1600" dirty="0"/>
              <a:t/>
            </a:r>
            <a:br>
              <a:rPr lang="fr-FR" sz="1600" dirty="0"/>
            </a:br>
            <a:r>
              <a:rPr lang="fr-FR" sz="1600" dirty="0"/>
              <a:t>français/enseignement professionnel</a:t>
            </a:r>
          </a:p>
          <a:p>
            <a:pPr marL="0" indent="0">
              <a:buNone/>
            </a:pPr>
            <a:endParaRPr lang="fr-FR" sz="900" dirty="0"/>
          </a:p>
        </p:txBody>
      </p:sp>
      <p:sp>
        <p:nvSpPr>
          <p:cNvPr id="7" name="Espace réservé du contenu 2"/>
          <p:cNvSpPr txBox="1">
            <a:spLocks/>
          </p:cNvSpPr>
          <p:nvPr/>
        </p:nvSpPr>
        <p:spPr>
          <a:xfrm>
            <a:off x="8379982" y="4013625"/>
            <a:ext cx="3248425" cy="95519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sz="1600" dirty="0"/>
              <a:t>CAP 1 h 30 – Bac pro 1 h</a:t>
            </a:r>
            <a:r>
              <a:rPr lang="fr-FR" sz="1600" dirty="0"/>
              <a:t/>
            </a:r>
            <a:br>
              <a:rPr lang="fr-FR" sz="1600" dirty="0"/>
            </a:br>
            <a:r>
              <a:rPr lang="fr-FR" sz="1600" dirty="0"/>
              <a:t>Maths Sciences/enseignement professionnel</a:t>
            </a:r>
          </a:p>
          <a:p>
            <a:pPr marL="0" indent="0">
              <a:buNone/>
            </a:pPr>
            <a:endParaRPr lang="fr-FR" sz="900" dirty="0"/>
          </a:p>
        </p:txBody>
      </p:sp>
      <p:sp>
        <p:nvSpPr>
          <p:cNvPr id="3"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0"/>
          <p:cNvSpPr>
            <a:spLocks noChangeArrowheads="1"/>
          </p:cNvSpPr>
          <p:nvPr/>
        </p:nvSpPr>
        <p:spPr bwMode="auto">
          <a:xfrm>
            <a:off x="0" y="692467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13"/>
          <p:cNvSpPr/>
          <p:nvPr/>
        </p:nvSpPr>
        <p:spPr>
          <a:xfrm>
            <a:off x="279400" y="1921827"/>
            <a:ext cx="7726278" cy="3416320"/>
          </a:xfrm>
          <a:prstGeom prst="rect">
            <a:avLst/>
          </a:prstGeom>
        </p:spPr>
        <p:txBody>
          <a:bodyPr wrap="square">
            <a:spAutoFit/>
          </a:bodyPr>
          <a:lstStyle/>
          <a:p>
            <a:pPr lvl="1" algn="just"/>
            <a:r>
              <a:rPr lang="fr-FR" sz="2400" dirty="0"/>
              <a:t>La </a:t>
            </a:r>
            <a:r>
              <a:rPr lang="fr-FR" sz="2400" dirty="0" err="1"/>
              <a:t>co</a:t>
            </a:r>
            <a:r>
              <a:rPr lang="fr-FR" sz="2400" dirty="0"/>
              <a:t>-intervention est une modalité </a:t>
            </a:r>
            <a:r>
              <a:rPr lang="fr-FR" sz="2400" dirty="0" smtClean="0"/>
              <a:t>pédagogique de mise en œuvre des référentiels et des programmes dans laquelle deux enseignants interviennent ensemble dans une même salle ou un même lieu, et au même moment. </a:t>
            </a:r>
          </a:p>
          <a:p>
            <a:pPr lvl="1" algn="just"/>
            <a:endParaRPr lang="fr-FR" sz="2400" dirty="0" smtClean="0"/>
          </a:p>
          <a:p>
            <a:pPr lvl="1" algn="just"/>
            <a:r>
              <a:rPr lang="fr-FR" sz="2400" dirty="0" smtClean="0"/>
              <a:t>Dans cette définition la </a:t>
            </a:r>
            <a:r>
              <a:rPr lang="fr-FR" sz="2400" dirty="0" err="1" smtClean="0"/>
              <a:t>co</a:t>
            </a:r>
            <a:r>
              <a:rPr lang="fr-FR" sz="2400" dirty="0" smtClean="0"/>
              <a:t>-intervention suppose nécessairement un </a:t>
            </a:r>
            <a:r>
              <a:rPr lang="fr-FR" sz="2400" dirty="0" err="1" smtClean="0"/>
              <a:t>co</a:t>
            </a:r>
            <a:r>
              <a:rPr lang="fr-FR" sz="2400" dirty="0" smtClean="0"/>
              <a:t> enseignement c’est-à-dire un projet d’enseignement élaboré en commun et en amont.</a:t>
            </a:r>
            <a:endParaRPr lang="fr-FR" sz="2400" dirty="0"/>
          </a:p>
          <a:p>
            <a:pPr lvl="1" algn="just"/>
            <a:endParaRPr lang="fr-FR" sz="2400" dirty="0"/>
          </a:p>
        </p:txBody>
      </p:sp>
      <p:sp>
        <p:nvSpPr>
          <p:cNvPr id="16" name="Titre 1"/>
          <p:cNvSpPr txBox="1">
            <a:spLocks/>
          </p:cNvSpPr>
          <p:nvPr/>
        </p:nvSpPr>
        <p:spPr>
          <a:xfrm>
            <a:off x="2329401" y="375396"/>
            <a:ext cx="7881400" cy="662500"/>
          </a:xfrm>
          <a:prstGeom prst="rect">
            <a:avLst/>
          </a:prstGeom>
        </p:spPr>
        <p:txBody>
          <a:bodyPr vert="horz" lIns="91440" tIns="45720" rIns="91440" bIns="45720" rtlCol="0" anchor="ctr">
            <a:normAutofit/>
          </a:bodyPr>
          <a:lstStyle>
            <a:lvl1pPr algn="l" defTabSz="457178"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r>
              <a:rPr lang="fr-FR" sz="2400" dirty="0" smtClean="0"/>
              <a:t>La </a:t>
            </a:r>
            <a:r>
              <a:rPr lang="fr-FR" sz="2400" dirty="0" err="1" smtClean="0"/>
              <a:t>co</a:t>
            </a:r>
            <a:r>
              <a:rPr lang="fr-FR" sz="2400" dirty="0" smtClean="0"/>
              <a:t>-intervention</a:t>
            </a:r>
            <a:endParaRPr lang="fr-FR" sz="2400" dirty="0"/>
          </a:p>
        </p:txBody>
      </p:sp>
      <p:graphicFrame>
        <p:nvGraphicFramePr>
          <p:cNvPr id="10" name="Diagramme 9"/>
          <p:cNvGraphicFramePr/>
          <p:nvPr>
            <p:extLst>
              <p:ext uri="{D42A27DB-BD31-4B8C-83A1-F6EECF244321}">
                <p14:modId xmlns="" xmlns:p14="http://schemas.microsoft.com/office/powerpoint/2010/main" val="998726690"/>
              </p:ext>
            </p:extLst>
          </p:nvPr>
        </p:nvGraphicFramePr>
        <p:xfrm>
          <a:off x="9205244" y="0"/>
          <a:ext cx="2825391" cy="238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5231749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3521" y="1833660"/>
            <a:ext cx="7907547" cy="4601644"/>
          </a:xfrm>
        </p:spPr>
        <p:txBody>
          <a:bodyPr>
            <a:noAutofit/>
          </a:bodyPr>
          <a:lstStyle/>
          <a:p>
            <a:pPr marL="0" indent="0" algn="just">
              <a:spcBef>
                <a:spcPts val="0"/>
              </a:spcBef>
              <a:buNone/>
            </a:pPr>
            <a:r>
              <a:rPr lang="fr-FR" sz="2400" b="1" dirty="0" smtClean="0">
                <a:solidFill>
                  <a:schemeClr val="tx1"/>
                </a:solidFill>
                <a:latin typeface="+mn-lt"/>
              </a:rPr>
              <a:t>Intervention conjointe </a:t>
            </a:r>
            <a:r>
              <a:rPr lang="fr-FR" sz="2400" dirty="0" smtClean="0">
                <a:solidFill>
                  <a:schemeClr val="tx1"/>
                </a:solidFill>
                <a:latin typeface="+mn-lt"/>
              </a:rPr>
              <a:t>d’un </a:t>
            </a:r>
            <a:r>
              <a:rPr lang="fr-FR" sz="2400" dirty="0">
                <a:solidFill>
                  <a:schemeClr val="tx1"/>
                </a:solidFill>
                <a:latin typeface="+mn-lt"/>
              </a:rPr>
              <a:t>professeur de discipline </a:t>
            </a:r>
            <a:r>
              <a:rPr lang="fr-FR" sz="2400" b="1" dirty="0">
                <a:solidFill>
                  <a:schemeClr val="tx1"/>
                </a:solidFill>
                <a:latin typeface="+mn-lt"/>
              </a:rPr>
              <a:t>générale</a:t>
            </a:r>
            <a:r>
              <a:rPr lang="fr-FR" sz="2400" dirty="0">
                <a:solidFill>
                  <a:schemeClr val="tx1"/>
                </a:solidFill>
                <a:latin typeface="+mn-lt"/>
              </a:rPr>
              <a:t> et </a:t>
            </a:r>
            <a:r>
              <a:rPr lang="fr-FR" sz="2400" dirty="0" smtClean="0">
                <a:solidFill>
                  <a:schemeClr val="tx1"/>
                </a:solidFill>
                <a:latin typeface="+mn-lt"/>
              </a:rPr>
              <a:t>d’un </a:t>
            </a:r>
            <a:r>
              <a:rPr lang="fr-FR" sz="2400" dirty="0">
                <a:solidFill>
                  <a:schemeClr val="tx1"/>
                </a:solidFill>
                <a:latin typeface="+mn-lt"/>
              </a:rPr>
              <a:t>professeur de discipline </a:t>
            </a:r>
            <a:r>
              <a:rPr lang="fr-FR" sz="2400" b="1" dirty="0">
                <a:solidFill>
                  <a:schemeClr val="tx1"/>
                </a:solidFill>
                <a:latin typeface="+mn-lt"/>
              </a:rPr>
              <a:t>professionnelle </a:t>
            </a:r>
            <a:r>
              <a:rPr lang="fr-FR" sz="2400" dirty="0" smtClean="0">
                <a:solidFill>
                  <a:schemeClr val="tx1"/>
                </a:solidFill>
                <a:latin typeface="+mn-lt"/>
              </a:rPr>
              <a:t>devant </a:t>
            </a:r>
            <a:r>
              <a:rPr lang="fr-FR" sz="2400" dirty="0">
                <a:solidFill>
                  <a:schemeClr val="tx1"/>
                </a:solidFill>
                <a:latin typeface="+mn-lt"/>
              </a:rPr>
              <a:t>un groupe </a:t>
            </a:r>
            <a:r>
              <a:rPr lang="fr-FR" sz="2400" dirty="0" smtClean="0">
                <a:solidFill>
                  <a:schemeClr val="tx1"/>
                </a:solidFill>
                <a:latin typeface="+mn-lt"/>
              </a:rPr>
              <a:t>d’élèves</a:t>
            </a:r>
          </a:p>
          <a:p>
            <a:pPr algn="just">
              <a:spcBef>
                <a:spcPts val="0"/>
              </a:spcBef>
            </a:pPr>
            <a:endParaRPr lang="fr-FR" sz="2400" dirty="0">
              <a:solidFill>
                <a:schemeClr val="tx1"/>
              </a:solidFill>
              <a:latin typeface="+mn-lt"/>
            </a:endParaRPr>
          </a:p>
          <a:p>
            <a:pPr marL="0" indent="0" algn="just">
              <a:spcBef>
                <a:spcPts val="0"/>
              </a:spcBef>
              <a:buNone/>
            </a:pPr>
            <a:r>
              <a:rPr lang="fr-FR" sz="2400" dirty="0" smtClean="0">
                <a:solidFill>
                  <a:schemeClr val="tx1"/>
                </a:solidFill>
                <a:latin typeface="+mn-lt"/>
              </a:rPr>
              <a:t>La </a:t>
            </a:r>
            <a:r>
              <a:rPr lang="fr-FR" sz="2400" dirty="0" err="1">
                <a:solidFill>
                  <a:schemeClr val="tx1"/>
                </a:solidFill>
                <a:latin typeface="+mn-lt"/>
              </a:rPr>
              <a:t>co</a:t>
            </a:r>
            <a:r>
              <a:rPr lang="fr-FR" sz="2400" dirty="0">
                <a:solidFill>
                  <a:schemeClr val="tx1"/>
                </a:solidFill>
                <a:latin typeface="+mn-lt"/>
              </a:rPr>
              <a:t>-intervention </a:t>
            </a:r>
            <a:r>
              <a:rPr lang="fr-FR" sz="2400" dirty="0" smtClean="0">
                <a:solidFill>
                  <a:schemeClr val="tx1"/>
                </a:solidFill>
                <a:latin typeface="+mn-lt"/>
              </a:rPr>
              <a:t>: </a:t>
            </a:r>
          </a:p>
          <a:p>
            <a:pPr algn="just">
              <a:spcBef>
                <a:spcPts val="0"/>
              </a:spcBef>
            </a:pPr>
            <a:r>
              <a:rPr lang="fr-FR" sz="2400" dirty="0">
                <a:solidFill>
                  <a:schemeClr val="tx1"/>
                </a:solidFill>
                <a:latin typeface="+mn-lt"/>
              </a:rPr>
              <a:t> </a:t>
            </a:r>
            <a:r>
              <a:rPr lang="fr-FR" sz="2400" dirty="0" smtClean="0">
                <a:solidFill>
                  <a:schemeClr val="tx1"/>
                </a:solidFill>
                <a:latin typeface="+mn-lt"/>
              </a:rPr>
              <a:t>deux </a:t>
            </a:r>
            <a:r>
              <a:rPr lang="fr-FR" sz="2400" dirty="0">
                <a:solidFill>
                  <a:schemeClr val="tx1"/>
                </a:solidFill>
                <a:latin typeface="+mn-lt"/>
              </a:rPr>
              <a:t>professeurs </a:t>
            </a:r>
            <a:r>
              <a:rPr lang="fr-FR" sz="2400" dirty="0" smtClean="0">
                <a:solidFill>
                  <a:schemeClr val="tx1"/>
                </a:solidFill>
                <a:latin typeface="+mn-lt"/>
              </a:rPr>
              <a:t>intervenant auprès d’élèves </a:t>
            </a:r>
            <a:r>
              <a:rPr lang="fr-FR" sz="2400" dirty="0">
                <a:solidFill>
                  <a:schemeClr val="tx1"/>
                </a:solidFill>
                <a:latin typeface="+mn-lt"/>
              </a:rPr>
              <a:t>d’une même </a:t>
            </a:r>
            <a:r>
              <a:rPr lang="fr-FR" sz="2400" dirty="0" smtClean="0">
                <a:solidFill>
                  <a:schemeClr val="tx1"/>
                </a:solidFill>
                <a:latin typeface="+mn-lt"/>
              </a:rPr>
              <a:t>division, </a:t>
            </a:r>
            <a:r>
              <a:rPr lang="fr-FR" sz="2400" dirty="0">
                <a:solidFill>
                  <a:schemeClr val="tx1"/>
                </a:solidFill>
                <a:latin typeface="+mn-lt"/>
              </a:rPr>
              <a:t>ce qui revient </a:t>
            </a:r>
            <a:r>
              <a:rPr lang="fr-FR" sz="2400" b="1" dirty="0">
                <a:solidFill>
                  <a:schemeClr val="tx1"/>
                </a:solidFill>
                <a:latin typeface="+mn-lt"/>
              </a:rPr>
              <a:t>à doubler l’encadrement </a:t>
            </a:r>
            <a:r>
              <a:rPr lang="fr-FR" sz="2400" dirty="0">
                <a:solidFill>
                  <a:schemeClr val="tx1"/>
                </a:solidFill>
                <a:latin typeface="+mn-lt"/>
              </a:rPr>
              <a:t>des </a:t>
            </a:r>
            <a:r>
              <a:rPr lang="fr-FR" sz="2400" dirty="0" smtClean="0">
                <a:solidFill>
                  <a:schemeClr val="tx1"/>
                </a:solidFill>
                <a:latin typeface="+mn-lt"/>
              </a:rPr>
              <a:t>élèves.</a:t>
            </a:r>
          </a:p>
          <a:p>
            <a:pPr marL="0" indent="0" algn="just">
              <a:spcBef>
                <a:spcPts val="0"/>
              </a:spcBef>
              <a:buNone/>
            </a:pPr>
            <a:endParaRPr lang="fr-FR" sz="2400" dirty="0" smtClean="0">
              <a:solidFill>
                <a:schemeClr val="tx1"/>
              </a:solidFill>
              <a:latin typeface="+mn-lt"/>
            </a:endParaRPr>
          </a:p>
          <a:p>
            <a:pPr algn="just">
              <a:spcBef>
                <a:spcPts val="0"/>
              </a:spcBef>
            </a:pPr>
            <a:r>
              <a:rPr lang="fr-FR" sz="2400" dirty="0">
                <a:solidFill>
                  <a:schemeClr val="tx1"/>
                </a:solidFill>
                <a:latin typeface="+mn-lt"/>
              </a:rPr>
              <a:t> </a:t>
            </a:r>
            <a:r>
              <a:rPr lang="fr-FR" sz="2400" dirty="0" smtClean="0">
                <a:solidFill>
                  <a:schemeClr val="tx1"/>
                </a:solidFill>
                <a:latin typeface="+mn-lt"/>
              </a:rPr>
              <a:t>deux </a:t>
            </a:r>
            <a:r>
              <a:rPr lang="fr-FR" sz="2400" dirty="0">
                <a:solidFill>
                  <a:schemeClr val="tx1"/>
                </a:solidFill>
                <a:latin typeface="+mn-lt"/>
              </a:rPr>
              <a:t>professeurs ayant une mission d’enseignement commune </a:t>
            </a:r>
            <a:r>
              <a:rPr lang="fr-FR" sz="2400" dirty="0" smtClean="0">
                <a:solidFill>
                  <a:schemeClr val="tx1"/>
                </a:solidFill>
                <a:latin typeface="+mn-lt"/>
              </a:rPr>
              <a:t>:</a:t>
            </a:r>
          </a:p>
          <a:p>
            <a:pPr marL="279400" indent="0" algn="ctr">
              <a:spcBef>
                <a:spcPts val="0"/>
              </a:spcBef>
              <a:buNone/>
            </a:pPr>
            <a:r>
              <a:rPr lang="fr-FR" sz="2400" b="1" dirty="0" smtClean="0">
                <a:solidFill>
                  <a:schemeClr val="tx1"/>
                </a:solidFill>
                <a:latin typeface="+mn-lt"/>
              </a:rPr>
              <a:t>préparation- </a:t>
            </a:r>
            <a:r>
              <a:rPr lang="fr-FR" sz="2400" b="1" dirty="0">
                <a:solidFill>
                  <a:schemeClr val="tx1"/>
                </a:solidFill>
                <a:latin typeface="+mn-lt"/>
              </a:rPr>
              <a:t>réalisation- </a:t>
            </a:r>
            <a:r>
              <a:rPr lang="fr-FR" sz="2400" b="1" dirty="0" smtClean="0">
                <a:solidFill>
                  <a:schemeClr val="tx1"/>
                </a:solidFill>
                <a:latin typeface="+mn-lt"/>
              </a:rPr>
              <a:t>évaluation</a:t>
            </a:r>
            <a:endParaRPr lang="fr-FR" sz="2400" dirty="0">
              <a:solidFill>
                <a:schemeClr val="tx1"/>
              </a:solidFill>
              <a:latin typeface="+mn-lt"/>
            </a:endParaRPr>
          </a:p>
          <a:p>
            <a:pPr algn="just"/>
            <a:endParaRPr lang="fr-FR" sz="2400" dirty="0">
              <a:solidFill>
                <a:schemeClr val="tx1"/>
              </a:solidFill>
              <a:latin typeface="+mj-lt"/>
            </a:endParaRPr>
          </a:p>
          <a:p>
            <a:pPr algn="just"/>
            <a:endParaRPr lang="fr-FR" sz="2400" dirty="0">
              <a:solidFill>
                <a:schemeClr val="tx1"/>
              </a:solidFill>
              <a:latin typeface="+mj-lt"/>
            </a:endParaRPr>
          </a:p>
          <a:p>
            <a:pPr lvl="2" algn="just"/>
            <a:endParaRPr lang="fr-FR" sz="2400" dirty="0">
              <a:latin typeface="+mj-lt"/>
            </a:endParaRPr>
          </a:p>
          <a:p>
            <a:pPr lvl="2" algn="just"/>
            <a:endParaRPr lang="fr-FR" sz="2400" dirty="0">
              <a:latin typeface="+mj-lt"/>
            </a:endParaRPr>
          </a:p>
          <a:p>
            <a:pPr lvl="2" algn="just"/>
            <a:endParaRPr lang="fr-FR" sz="2400" dirty="0">
              <a:latin typeface="+mj-lt"/>
            </a:endParaRPr>
          </a:p>
          <a:p>
            <a:pPr lvl="2" algn="just"/>
            <a:endParaRPr lang="fr-FR" sz="2400" dirty="0">
              <a:latin typeface="+mj-lt"/>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12</a:t>
            </a:fld>
            <a:endParaRPr lang="fr-FR"/>
          </a:p>
        </p:txBody>
      </p:sp>
      <p:sp>
        <p:nvSpPr>
          <p:cNvPr id="6" name="Espace réservé du contenu 2"/>
          <p:cNvSpPr txBox="1">
            <a:spLocks/>
          </p:cNvSpPr>
          <p:nvPr/>
        </p:nvSpPr>
        <p:spPr>
          <a:xfrm>
            <a:off x="8338868" y="2618215"/>
            <a:ext cx="3853131" cy="1149327"/>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t>CAP 1 </a:t>
            </a:r>
            <a:r>
              <a:rPr lang="fr-FR" sz="1600" dirty="0"/>
              <a:t>h </a:t>
            </a:r>
            <a:r>
              <a:rPr lang="fr-FR" sz="1600" dirty="0" smtClean="0"/>
              <a:t>30 – Bac pro 1 h</a:t>
            </a:r>
            <a:r>
              <a:rPr lang="fr-FR" sz="1600" dirty="0"/>
              <a:t/>
            </a:r>
            <a:br>
              <a:rPr lang="fr-FR" sz="1600" dirty="0"/>
            </a:br>
            <a:r>
              <a:rPr lang="fr-FR" sz="1600" dirty="0" smtClean="0"/>
              <a:t>français/enseignement professionnel</a:t>
            </a:r>
            <a:endParaRPr lang="fr-FR" sz="1600" dirty="0"/>
          </a:p>
          <a:p>
            <a:pPr marL="0" indent="0" algn="just">
              <a:buNone/>
            </a:pPr>
            <a:endParaRPr lang="fr-FR" sz="900" dirty="0"/>
          </a:p>
        </p:txBody>
      </p:sp>
      <p:pic>
        <p:nvPicPr>
          <p:cNvPr id="2" name="Image 1"/>
          <p:cNvPicPr>
            <a:picLocks noChangeAspect="1"/>
          </p:cNvPicPr>
          <p:nvPr/>
        </p:nvPicPr>
        <p:blipFill>
          <a:blip r:embed="rId3" cstate="email"/>
          <a:stretch>
            <a:fillRect/>
          </a:stretch>
        </p:blipFill>
        <p:spPr>
          <a:xfrm>
            <a:off x="8675581" y="3841962"/>
            <a:ext cx="3115385" cy="2548951"/>
          </a:xfrm>
          <a:prstGeom prst="rect">
            <a:avLst/>
          </a:prstGeom>
        </p:spPr>
      </p:pic>
      <p:sp>
        <p:nvSpPr>
          <p:cNvPr id="10" name="Titre 1"/>
          <p:cNvSpPr txBox="1">
            <a:spLocks/>
          </p:cNvSpPr>
          <p:nvPr/>
        </p:nvSpPr>
        <p:spPr>
          <a:xfrm>
            <a:off x="2329401" y="375396"/>
            <a:ext cx="7881400" cy="662500"/>
          </a:xfrm>
          <a:prstGeom prst="rect">
            <a:avLst/>
          </a:prstGeom>
        </p:spPr>
        <p:txBody>
          <a:bodyPr vert="horz" lIns="91440" tIns="45720" rIns="91440" bIns="45720" rtlCol="0" anchor="ctr">
            <a:normAutofit/>
          </a:bodyPr>
          <a:lstStyle>
            <a:lvl1pPr algn="l" defTabSz="457178"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r>
              <a:rPr lang="fr-FR" sz="2400" dirty="0" smtClean="0"/>
              <a:t>La </a:t>
            </a:r>
            <a:r>
              <a:rPr lang="fr-FR" sz="2400" dirty="0" err="1" smtClean="0"/>
              <a:t>co</a:t>
            </a:r>
            <a:r>
              <a:rPr lang="fr-FR" sz="2400" dirty="0" smtClean="0"/>
              <a:t>-intervention</a:t>
            </a:r>
            <a:endParaRPr lang="fr-FR" sz="2400" dirty="0"/>
          </a:p>
        </p:txBody>
      </p:sp>
      <p:sp>
        <p:nvSpPr>
          <p:cNvPr id="7" name="Espace réservé du contenu 2"/>
          <p:cNvSpPr txBox="1">
            <a:spLocks/>
          </p:cNvSpPr>
          <p:nvPr/>
        </p:nvSpPr>
        <p:spPr>
          <a:xfrm>
            <a:off x="8379982" y="3259648"/>
            <a:ext cx="3330755" cy="955190"/>
          </a:xfrm>
          <a:prstGeom prst="rect">
            <a:avLst/>
          </a:prstGeom>
          <a:noFill/>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sz="1600" dirty="0"/>
              <a:t>CAP 1 h 30 – Bac pro 1 h</a:t>
            </a:r>
            <a:r>
              <a:rPr lang="fr-FR" sz="1600" dirty="0"/>
              <a:t/>
            </a:r>
            <a:br>
              <a:rPr lang="fr-FR" sz="1600" dirty="0"/>
            </a:br>
            <a:r>
              <a:rPr lang="fr-FR" sz="1600" dirty="0" smtClean="0"/>
              <a:t>Maths-Sciences/enseignement </a:t>
            </a:r>
            <a:r>
              <a:rPr lang="fr-FR" sz="1600" dirty="0"/>
              <a:t>professionnel</a:t>
            </a:r>
          </a:p>
          <a:p>
            <a:pPr marL="0" indent="0">
              <a:buNone/>
            </a:pPr>
            <a:endParaRPr lang="fr-FR" sz="900" dirty="0"/>
          </a:p>
        </p:txBody>
      </p:sp>
      <p:graphicFrame>
        <p:nvGraphicFramePr>
          <p:cNvPr id="11" name="Diagramme 10"/>
          <p:cNvGraphicFramePr/>
          <p:nvPr>
            <p:extLst>
              <p:ext uri="{D42A27DB-BD31-4B8C-83A1-F6EECF244321}">
                <p14:modId xmlns="" xmlns:p14="http://schemas.microsoft.com/office/powerpoint/2010/main" val="374040380"/>
              </p:ext>
            </p:extLst>
          </p:nvPr>
        </p:nvGraphicFramePr>
        <p:xfrm>
          <a:off x="9205244" y="0"/>
          <a:ext cx="2825391" cy="2388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76457464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pPr/>
              <a:t>13</a:t>
            </a:fld>
            <a:endParaRPr lang="fr-FR"/>
          </a:p>
        </p:txBody>
      </p:sp>
      <p:sp>
        <p:nvSpPr>
          <p:cNvPr id="5" name="Rectangle 4"/>
          <p:cNvSpPr/>
          <p:nvPr/>
        </p:nvSpPr>
        <p:spPr>
          <a:xfrm>
            <a:off x="578283" y="1261786"/>
            <a:ext cx="6617517" cy="523220"/>
          </a:xfrm>
          <a:prstGeom prst="rect">
            <a:avLst/>
          </a:prstGeom>
        </p:spPr>
        <p:txBody>
          <a:bodyPr wrap="none">
            <a:spAutoFit/>
          </a:bodyPr>
          <a:lstStyle/>
          <a:p>
            <a:r>
              <a:rPr lang="fr-FR" sz="2800" b="1" dirty="0">
                <a:solidFill>
                  <a:srgbClr val="43A5C1"/>
                </a:solidFill>
                <a:latin typeface="Arial" charset="0"/>
                <a:ea typeface="Arial" charset="0"/>
                <a:cs typeface="Arial" charset="0"/>
              </a:rPr>
              <a:t>Une</a:t>
            </a:r>
            <a:r>
              <a:rPr lang="fr-FR" b="1" dirty="0">
                <a:solidFill>
                  <a:schemeClr val="tx1">
                    <a:lumMod val="75000"/>
                    <a:lumOff val="25000"/>
                  </a:schemeClr>
                </a:solidFill>
              </a:rPr>
              <a:t> </a:t>
            </a:r>
            <a:r>
              <a:rPr lang="fr-FR" sz="2800" b="1" dirty="0">
                <a:solidFill>
                  <a:srgbClr val="43A5C1"/>
                </a:solidFill>
                <a:latin typeface="Arial" charset="0"/>
                <a:ea typeface="Arial" charset="0"/>
                <a:cs typeface="Arial" charset="0"/>
              </a:rPr>
              <a:t>nouvelle</a:t>
            </a:r>
            <a:r>
              <a:rPr lang="fr-FR" b="1" dirty="0">
                <a:solidFill>
                  <a:schemeClr val="tx1">
                    <a:lumMod val="75000"/>
                    <a:lumOff val="25000"/>
                  </a:schemeClr>
                </a:solidFill>
              </a:rPr>
              <a:t> </a:t>
            </a:r>
            <a:r>
              <a:rPr lang="fr-FR" sz="2800" b="1" dirty="0">
                <a:solidFill>
                  <a:srgbClr val="43A5C1"/>
                </a:solidFill>
                <a:latin typeface="Arial" charset="0"/>
                <a:ea typeface="Arial" charset="0"/>
                <a:cs typeface="Arial" charset="0"/>
              </a:rPr>
              <a:t>dynamique</a:t>
            </a:r>
            <a:r>
              <a:rPr lang="fr-FR" b="1" dirty="0">
                <a:solidFill>
                  <a:schemeClr val="tx1">
                    <a:lumMod val="75000"/>
                    <a:lumOff val="25000"/>
                  </a:schemeClr>
                </a:solidFill>
              </a:rPr>
              <a:t> </a:t>
            </a:r>
            <a:r>
              <a:rPr lang="fr-FR" sz="2800" b="1" dirty="0">
                <a:solidFill>
                  <a:srgbClr val="43A5C1"/>
                </a:solidFill>
                <a:latin typeface="Arial" charset="0"/>
                <a:ea typeface="Arial" charset="0"/>
                <a:cs typeface="Arial" charset="0"/>
              </a:rPr>
              <a:t>pédagogique</a:t>
            </a:r>
          </a:p>
        </p:txBody>
      </p:sp>
      <p:graphicFrame>
        <p:nvGraphicFramePr>
          <p:cNvPr id="10" name="Tableau 9"/>
          <p:cNvGraphicFramePr>
            <a:graphicFrameLocks noGrp="1"/>
          </p:cNvGraphicFramePr>
          <p:nvPr>
            <p:extLst>
              <p:ext uri="{D42A27DB-BD31-4B8C-83A1-F6EECF244321}">
                <p14:modId xmlns="" xmlns:p14="http://schemas.microsoft.com/office/powerpoint/2010/main" val="972429508"/>
              </p:ext>
            </p:extLst>
          </p:nvPr>
        </p:nvGraphicFramePr>
        <p:xfrm>
          <a:off x="578283" y="1868285"/>
          <a:ext cx="11341769" cy="4567191"/>
        </p:xfrm>
        <a:graphic>
          <a:graphicData uri="http://schemas.openxmlformats.org/drawingml/2006/table">
            <a:tbl>
              <a:tblPr firstRow="1" firstCol="1" bandRow="1">
                <a:tableStyleId>{5C22544A-7EE6-4342-B048-85BDC9FD1C3A}</a:tableStyleId>
              </a:tblPr>
              <a:tblGrid>
                <a:gridCol w="6184704">
                  <a:extLst>
                    <a:ext uri="{9D8B030D-6E8A-4147-A177-3AD203B41FA5}">
                      <a16:colId xmlns="" xmlns:a16="http://schemas.microsoft.com/office/drawing/2014/main" val="3619395776"/>
                    </a:ext>
                  </a:extLst>
                </a:gridCol>
                <a:gridCol w="5157065">
                  <a:extLst>
                    <a:ext uri="{9D8B030D-6E8A-4147-A177-3AD203B41FA5}">
                      <a16:colId xmlns="" xmlns:a16="http://schemas.microsoft.com/office/drawing/2014/main" val="1258205368"/>
                    </a:ext>
                  </a:extLst>
                </a:gridCol>
              </a:tblGrid>
              <a:tr h="455439">
                <a:tc>
                  <a:txBody>
                    <a:bodyPr/>
                    <a:lstStyle/>
                    <a:p>
                      <a:pPr algn="ctr">
                        <a:lnSpc>
                          <a:spcPct val="107000"/>
                        </a:lnSpc>
                        <a:spcAft>
                          <a:spcPts val="0"/>
                        </a:spcAft>
                      </a:pPr>
                      <a:r>
                        <a:rPr lang="fr-FR" sz="2400" dirty="0" smtClean="0">
                          <a:effectLst/>
                          <a:latin typeface="Arial" panose="020B0604020202020204" pitchFamily="34" charset="0"/>
                          <a:ea typeface="Calibri" panose="020F0502020204030204" pitchFamily="34" charset="0"/>
                          <a:cs typeface="Arial" panose="020B0604020202020204" pitchFamily="34" charset="0"/>
                        </a:rPr>
                        <a:t>C’est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50000"/>
                      </a:schemeClr>
                    </a:solidFill>
                  </a:tcPr>
                </a:tc>
                <a:tc>
                  <a:txBody>
                    <a:bodyPr/>
                    <a:lstStyle/>
                    <a:p>
                      <a:pPr algn="ctr">
                        <a:lnSpc>
                          <a:spcPct val="107000"/>
                        </a:lnSpc>
                        <a:spcAft>
                          <a:spcPts val="0"/>
                        </a:spcAft>
                      </a:pPr>
                      <a:r>
                        <a:rPr lang="fr-FR" sz="2400" dirty="0" smtClean="0">
                          <a:effectLst/>
                          <a:latin typeface="Arial" panose="020B0604020202020204" pitchFamily="34" charset="0"/>
                          <a:ea typeface="Calibri" panose="020F0502020204030204" pitchFamily="34" charset="0"/>
                          <a:cs typeface="Arial" panose="020B0604020202020204" pitchFamily="34" charset="0"/>
                        </a:rPr>
                        <a:t>Ce n’est pas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50000"/>
                      </a:schemeClr>
                    </a:solidFill>
                  </a:tcPr>
                </a:tc>
                <a:extLst>
                  <a:ext uri="{0D108BD9-81ED-4DB2-BD59-A6C34878D82A}">
                    <a16:rowId xmlns="" xmlns:a16="http://schemas.microsoft.com/office/drawing/2014/main" val="629245329"/>
                  </a:ext>
                </a:extLst>
              </a:tr>
              <a:tr h="1688297">
                <a:tc>
                  <a:txBody>
                    <a:bodyPr/>
                    <a:lstStyle/>
                    <a:p>
                      <a:pPr marL="342900" indent="-342900" algn="just">
                        <a:lnSpc>
                          <a:spcPct val="100000"/>
                        </a:lnSpc>
                        <a:spcAft>
                          <a:spcPts val="0"/>
                        </a:spcAft>
                        <a:buFont typeface="Arial" panose="020B0604020202020204" pitchFamily="34" charset="0"/>
                        <a:buChar char="•"/>
                      </a:pPr>
                      <a:r>
                        <a:rPr lang="fr-FR" sz="2400" b="0" dirty="0" smtClean="0">
                          <a:solidFill>
                            <a:schemeClr val="tx1"/>
                          </a:solidFill>
                        </a:rPr>
                        <a:t>Une </a:t>
                      </a:r>
                      <a:r>
                        <a:rPr lang="fr-FR" sz="2400" b="0" dirty="0">
                          <a:solidFill>
                            <a:schemeClr val="tx1"/>
                          </a:solidFill>
                        </a:rPr>
                        <a:t>modalité </a:t>
                      </a:r>
                      <a:r>
                        <a:rPr lang="fr-FR" sz="2400" b="0" dirty="0" smtClean="0">
                          <a:solidFill>
                            <a:schemeClr val="tx1"/>
                          </a:solidFill>
                        </a:rPr>
                        <a:t>d’enseignement </a:t>
                      </a:r>
                      <a:r>
                        <a:rPr lang="fr-FR" sz="2400" b="0" dirty="0">
                          <a:solidFill>
                            <a:schemeClr val="tx1"/>
                          </a:solidFill>
                        </a:rPr>
                        <a:t>parmi </a:t>
                      </a:r>
                      <a:r>
                        <a:rPr lang="fr-FR" sz="2400" b="0" dirty="0" smtClean="0">
                          <a:solidFill>
                            <a:schemeClr val="tx1"/>
                          </a:solidFill>
                        </a:rPr>
                        <a:t>d’autres</a:t>
                      </a:r>
                    </a:p>
                    <a:p>
                      <a:pPr marL="342900" indent="-342900" algn="just">
                        <a:lnSpc>
                          <a:spcPct val="100000"/>
                        </a:lnSpc>
                        <a:spcAft>
                          <a:spcPts val="0"/>
                        </a:spcAft>
                        <a:buFont typeface="Arial" panose="020B0604020202020204" pitchFamily="34" charset="0"/>
                        <a:buChar char="•"/>
                      </a:pPr>
                      <a:r>
                        <a:rPr lang="fr-FR" sz="2400" b="0" dirty="0" smtClean="0">
                          <a:solidFill>
                            <a:schemeClr val="tx1"/>
                          </a:solidFill>
                        </a:rPr>
                        <a:t>Des temps de réalisation et d’évaluation partagés </a:t>
                      </a:r>
                    </a:p>
                    <a:p>
                      <a:pPr marL="342900" indent="-342900" algn="just">
                        <a:lnSpc>
                          <a:spcPct val="100000"/>
                        </a:lnSpc>
                        <a:spcAft>
                          <a:spcPts val="0"/>
                        </a:spcAft>
                        <a:buFont typeface="Arial" panose="020B0604020202020204" pitchFamily="34" charset="0"/>
                        <a:buChar char="•"/>
                      </a:pPr>
                      <a:r>
                        <a:rPr lang="fr-FR" sz="2400" b="0" dirty="0" smtClean="0">
                          <a:solidFill>
                            <a:schemeClr val="tx1"/>
                          </a:solidFill>
                        </a:rPr>
                        <a:t>Des </a:t>
                      </a:r>
                      <a:r>
                        <a:rPr lang="fr-FR" sz="2400" b="0" dirty="0">
                          <a:solidFill>
                            <a:schemeClr val="tx1"/>
                          </a:solidFill>
                        </a:rPr>
                        <a:t>temps de concertation afin de </a:t>
                      </a:r>
                      <a:r>
                        <a:rPr lang="fr-FR" sz="2400" b="0" dirty="0" err="1" smtClean="0">
                          <a:solidFill>
                            <a:schemeClr val="tx1"/>
                          </a:solidFill>
                        </a:rPr>
                        <a:t>co</a:t>
                      </a:r>
                      <a:r>
                        <a:rPr lang="fr-FR" sz="2400" b="0" dirty="0" smtClean="0">
                          <a:solidFill>
                            <a:schemeClr val="tx1"/>
                          </a:solidFill>
                        </a:rPr>
                        <a:t>-construire et préparer  </a:t>
                      </a:r>
                      <a:r>
                        <a:rPr lang="fr-FR" sz="2400" b="0" dirty="0">
                          <a:solidFill>
                            <a:schemeClr val="tx1"/>
                          </a:solidFill>
                        </a:rPr>
                        <a:t>les séances </a:t>
                      </a:r>
                      <a:r>
                        <a:rPr lang="fr-FR" sz="2400" b="0" dirty="0" smtClean="0">
                          <a:solidFill>
                            <a:schemeClr val="tx1"/>
                          </a:solidFill>
                        </a:rPr>
                        <a:t>ensemble</a:t>
                      </a:r>
                      <a:endParaRPr lang="fr-FR" sz="2400" b="0" dirty="0">
                        <a:solidFill>
                          <a:schemeClr val="tx1"/>
                        </a:solidFill>
                      </a:endParaRPr>
                    </a:p>
                  </a:txBody>
                  <a:tcPr marL="68580" marR="68580" marT="0" marB="0" anchor="ctr">
                    <a:solidFill>
                      <a:srgbClr val="92D050"/>
                    </a:solidFill>
                  </a:tcPr>
                </a:tc>
                <a:tc>
                  <a:txBody>
                    <a:bodyPr/>
                    <a:lstStyle/>
                    <a:p>
                      <a:pPr algn="just">
                        <a:lnSpc>
                          <a:spcPct val="107000"/>
                        </a:lnSpc>
                        <a:spcAft>
                          <a:spcPts val="0"/>
                        </a:spcAft>
                      </a:pPr>
                      <a:r>
                        <a:rPr lang="fr-FR" sz="2000" b="0" dirty="0">
                          <a:solidFill>
                            <a:schemeClr val="tx1"/>
                          </a:solidFill>
                          <a:effectLst/>
                          <a:latin typeface="Arial" panose="020B0604020202020204" pitchFamily="34" charset="0"/>
                          <a:cs typeface="Arial" panose="020B0604020202020204" pitchFamily="34" charset="0"/>
                        </a:rPr>
                        <a:t>Une simple </a:t>
                      </a:r>
                      <a:r>
                        <a:rPr lang="fr-FR" sz="2000" b="0" dirty="0" smtClean="0">
                          <a:solidFill>
                            <a:schemeClr val="tx1"/>
                          </a:solidFill>
                          <a:effectLst/>
                          <a:latin typeface="Arial" panose="020B0604020202020204" pitchFamily="34" charset="0"/>
                          <a:cs typeface="Arial" panose="020B0604020202020204" pitchFamily="34" charset="0"/>
                        </a:rPr>
                        <a:t>coopération : intervention</a:t>
                      </a:r>
                      <a:r>
                        <a:rPr lang="fr-FR" sz="2000" b="0" baseline="0" dirty="0" smtClean="0">
                          <a:solidFill>
                            <a:schemeClr val="tx1"/>
                          </a:solidFill>
                          <a:effectLst/>
                          <a:latin typeface="Arial" panose="020B0604020202020204" pitchFamily="34" charset="0"/>
                          <a:cs typeface="Arial" panose="020B0604020202020204" pitchFamily="34" charset="0"/>
                        </a:rPr>
                        <a:t> s</a:t>
                      </a:r>
                      <a:r>
                        <a:rPr lang="fr-FR" sz="2000" b="0" dirty="0" smtClean="0">
                          <a:solidFill>
                            <a:schemeClr val="tx1"/>
                          </a:solidFill>
                          <a:effectLst/>
                          <a:latin typeface="Arial" panose="020B0604020202020204" pitchFamily="34" charset="0"/>
                          <a:cs typeface="Arial" panose="020B0604020202020204" pitchFamily="34" charset="0"/>
                        </a:rPr>
                        <a:t>ans </a:t>
                      </a:r>
                      <a:r>
                        <a:rPr lang="fr-FR" sz="2000" b="0" dirty="0">
                          <a:solidFill>
                            <a:schemeClr val="tx1"/>
                          </a:solidFill>
                          <a:effectLst/>
                          <a:latin typeface="Arial" panose="020B0604020202020204" pitchFamily="34" charset="0"/>
                          <a:cs typeface="Arial" panose="020B0604020202020204" pitchFamily="34" charset="0"/>
                        </a:rPr>
                        <a:t>concertation </a:t>
                      </a:r>
                      <a:r>
                        <a:rPr lang="fr-FR" sz="2000" b="0" dirty="0" smtClean="0">
                          <a:solidFill>
                            <a:schemeClr val="tx1"/>
                          </a:solidFill>
                          <a:effectLst/>
                          <a:latin typeface="Arial" panose="020B0604020202020204" pitchFamily="34" charset="0"/>
                          <a:cs typeface="Arial" panose="020B0604020202020204" pitchFamily="34" charset="0"/>
                        </a:rPr>
                        <a:t>réelle.</a:t>
                      </a:r>
                      <a:endPar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1835296949"/>
                  </a:ext>
                </a:extLst>
              </a:tr>
              <a:tr h="1042737">
                <a:tc>
                  <a:txBody>
                    <a:bodyPr/>
                    <a:lstStyle/>
                    <a:p>
                      <a:pPr algn="just">
                        <a:lnSpc>
                          <a:spcPct val="107000"/>
                        </a:lnSpc>
                        <a:spcAft>
                          <a:spcPts val="0"/>
                        </a:spcAft>
                      </a:pPr>
                      <a:r>
                        <a:rPr lang="fr-FR" sz="2000" b="1" u="sng"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Un projet de formation  </a:t>
                      </a:r>
                    </a:p>
                    <a:p>
                      <a:pPr marL="342900" indent="-342900" algn="just">
                        <a:lnSpc>
                          <a:spcPct val="107000"/>
                        </a:lnSpc>
                        <a:spcAft>
                          <a:spcPts val="0"/>
                        </a:spcAft>
                        <a:buFont typeface="Arial" panose="020B0604020202020204" pitchFamily="34" charset="0"/>
                        <a:buChar char="•"/>
                      </a:pPr>
                      <a:r>
                        <a:rPr lang="fr-FR"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Co-construit, </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FR"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préparé en amont, </a:t>
                      </a:r>
                    </a:p>
                    <a:p>
                      <a:pPr marL="342900" indent="-342900" algn="just">
                        <a:lnSpc>
                          <a:spcPct val="107000"/>
                        </a:lnSpc>
                        <a:spcAft>
                          <a:spcPts val="0"/>
                        </a:spcAft>
                        <a:buFont typeface="Arial" panose="020B0604020202020204" pitchFamily="34" charset="0"/>
                        <a:buChar char="•"/>
                      </a:pPr>
                      <a:r>
                        <a:rPr lang="fr-FR"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Nécessitant des aménagements d’EDT à anticiper.</a:t>
                      </a:r>
                      <a:endPar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fr-FR" sz="2000" b="0" kern="1200" dirty="0" smtClean="0">
                          <a:solidFill>
                            <a:schemeClr val="tx1"/>
                          </a:solidFill>
                          <a:effectLst/>
                          <a:latin typeface="Arial" panose="020B0604020202020204" pitchFamily="34" charset="0"/>
                          <a:ea typeface="+mn-ea"/>
                          <a:cs typeface="Arial" panose="020B0604020202020204" pitchFamily="34" charset="0"/>
                        </a:rPr>
                        <a:t>Une simple </a:t>
                      </a:r>
                      <a:r>
                        <a:rPr lang="fr-FR" sz="2000" b="1" u="sng" kern="1200" dirty="0" smtClean="0">
                          <a:solidFill>
                            <a:schemeClr val="tx1"/>
                          </a:solidFill>
                          <a:effectLst/>
                          <a:latin typeface="Arial" panose="020B0604020202020204" pitchFamily="34" charset="0"/>
                          <a:ea typeface="+mn-ea"/>
                          <a:cs typeface="Arial" panose="020B0604020202020204" pitchFamily="34" charset="0"/>
                        </a:rPr>
                        <a:t>juxtaposition pédagogique</a:t>
                      </a:r>
                      <a:r>
                        <a:rPr lang="fr-FR" sz="2000" b="0" u="none" kern="1200" dirty="0" smtClean="0">
                          <a:solidFill>
                            <a:schemeClr val="tx1"/>
                          </a:solidFill>
                          <a:effectLst/>
                          <a:latin typeface="Arial" panose="020B0604020202020204" pitchFamily="34" charset="0"/>
                          <a:ea typeface="+mn-ea"/>
                          <a:cs typeface="Arial" panose="020B0604020202020204" pitchFamily="34" charset="0"/>
                        </a:rPr>
                        <a:t> </a:t>
                      </a:r>
                      <a:r>
                        <a:rPr lang="fr-FR" sz="2000" b="0" kern="1200" dirty="0" smtClean="0">
                          <a:solidFill>
                            <a:schemeClr val="tx1"/>
                          </a:solidFill>
                          <a:effectLst/>
                          <a:latin typeface="Arial" panose="020B0604020202020204" pitchFamily="34" charset="0"/>
                          <a:ea typeface="+mn-ea"/>
                          <a:cs typeface="Arial" panose="020B0604020202020204" pitchFamily="34" charset="0"/>
                        </a:rPr>
                        <a:t>de deux enseignements.</a:t>
                      </a:r>
                      <a:endParaRPr lang="fr-FR" sz="20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3143934484"/>
                  </a:ext>
                </a:extLst>
              </a:tr>
              <a:tr h="0">
                <a:tc>
                  <a:txBody>
                    <a:bodyPr/>
                    <a:lstStyle/>
                    <a:p>
                      <a:pPr algn="just">
                        <a:lnSpc>
                          <a:spcPct val="100000"/>
                        </a:lnSpc>
                        <a:spcAft>
                          <a:spcPts val="0"/>
                        </a:spcAft>
                      </a:pPr>
                      <a:r>
                        <a:rPr lang="fr-FR" sz="2400" dirty="0" smtClean="0">
                          <a:solidFill>
                            <a:schemeClr val="tx1"/>
                          </a:solidFill>
                        </a:rPr>
                        <a:t>Un travail d’équipe entre des  disciplines différentes</a:t>
                      </a:r>
                      <a:r>
                        <a:rPr lang="fr-FR"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2000" b="0" kern="1200" dirty="0" smtClean="0">
                          <a:solidFill>
                            <a:schemeClr val="tx1"/>
                          </a:solidFill>
                          <a:effectLst/>
                          <a:latin typeface="Arial" panose="020B0604020202020204" pitchFamily="34" charset="0"/>
                          <a:ea typeface="+mn-ea"/>
                          <a:cs typeface="Arial" panose="020B0604020202020204" pitchFamily="34" charset="0"/>
                        </a:rPr>
                        <a:t>Des Enseignements Généraux mis au service des Enseignements Professionnels dans une vision </a:t>
                      </a:r>
                      <a:r>
                        <a:rPr lang="fr-FR" sz="2000" b="0" u="none" kern="1200" dirty="0" smtClean="0">
                          <a:solidFill>
                            <a:schemeClr val="tx1"/>
                          </a:solidFill>
                          <a:effectLst/>
                          <a:latin typeface="Arial" panose="020B0604020202020204" pitchFamily="34" charset="0"/>
                          <a:ea typeface="+mn-ea"/>
                          <a:cs typeface="Arial" panose="020B0604020202020204" pitchFamily="34" charset="0"/>
                        </a:rPr>
                        <a:t>utilitariste</a:t>
                      </a:r>
                      <a:r>
                        <a:rPr lang="fr-FR" sz="2000" b="0" u="none" kern="1200" baseline="0" dirty="0" smtClean="0">
                          <a:solidFill>
                            <a:schemeClr val="tx1"/>
                          </a:solidFill>
                          <a:effectLst/>
                          <a:latin typeface="Arial" panose="020B0604020202020204" pitchFamily="34" charset="0"/>
                          <a:ea typeface="+mn-ea"/>
                          <a:cs typeface="Arial" panose="020B0604020202020204" pitchFamily="34" charset="0"/>
                        </a:rPr>
                        <a:t> ou l’inverse.</a:t>
                      </a:r>
                      <a:endParaRPr lang="fr-FR" sz="20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2482394267"/>
                  </a:ext>
                </a:extLst>
              </a:tr>
            </a:tbl>
          </a:graphicData>
        </a:graphic>
      </p:graphicFrame>
      <p:sp>
        <p:nvSpPr>
          <p:cNvPr id="8" name="Titre 1"/>
          <p:cNvSpPr txBox="1">
            <a:spLocks/>
          </p:cNvSpPr>
          <p:nvPr/>
        </p:nvSpPr>
        <p:spPr>
          <a:xfrm>
            <a:off x="2329401" y="375396"/>
            <a:ext cx="7881400" cy="662500"/>
          </a:xfrm>
          <a:prstGeom prst="rect">
            <a:avLst/>
          </a:prstGeom>
        </p:spPr>
        <p:txBody>
          <a:bodyPr vert="horz" lIns="91440" tIns="45720" rIns="91440" bIns="45720" rtlCol="0" anchor="ctr">
            <a:normAutofit/>
          </a:bodyPr>
          <a:lstStyle>
            <a:lvl1pPr algn="l" defTabSz="457178"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r>
              <a:rPr lang="fr-FR" sz="2400" dirty="0" smtClean="0"/>
              <a:t>La </a:t>
            </a:r>
            <a:r>
              <a:rPr lang="fr-FR" sz="2400" dirty="0" err="1" smtClean="0"/>
              <a:t>co</a:t>
            </a:r>
            <a:r>
              <a:rPr lang="fr-FR" sz="2400" dirty="0" smtClean="0"/>
              <a:t>-intervention</a:t>
            </a:r>
            <a:endParaRPr lang="fr-FR" sz="2400" dirty="0"/>
          </a:p>
        </p:txBody>
      </p:sp>
      <p:graphicFrame>
        <p:nvGraphicFramePr>
          <p:cNvPr id="7" name="Diagramme 6"/>
          <p:cNvGraphicFramePr/>
          <p:nvPr>
            <p:extLst>
              <p:ext uri="{D42A27DB-BD31-4B8C-83A1-F6EECF244321}">
                <p14:modId xmlns="" xmlns:p14="http://schemas.microsoft.com/office/powerpoint/2010/main" val="4175366035"/>
              </p:ext>
            </p:extLst>
          </p:nvPr>
        </p:nvGraphicFramePr>
        <p:xfrm>
          <a:off x="9205244" y="0"/>
          <a:ext cx="2825391" cy="238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59780250"/>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8217" y="790902"/>
            <a:ext cx="7944873" cy="1352692"/>
          </a:xfrm>
        </p:spPr>
        <p:txBody>
          <a:bodyPr>
            <a:normAutofit fontScale="90000"/>
          </a:bodyPr>
          <a:lstStyle/>
          <a:p>
            <a:r>
              <a:rPr lang="fr-FR" sz="2800" dirty="0">
                <a:solidFill>
                  <a:schemeClr val="tx2">
                    <a:lumMod val="75000"/>
                  </a:schemeClr>
                </a:solidFill>
                <a:latin typeface="Arial Black" panose="020B0A04020102020204" pitchFamily="34" charset="0"/>
              </a:rPr>
              <a:t>Un principe à poser</a:t>
            </a:r>
            <a:br>
              <a:rPr lang="fr-FR" sz="2800" dirty="0">
                <a:solidFill>
                  <a:schemeClr val="tx2">
                    <a:lumMod val="75000"/>
                  </a:schemeClr>
                </a:solidFill>
                <a:latin typeface="Arial Black" panose="020B0A04020102020204" pitchFamily="34" charset="0"/>
              </a:rPr>
            </a:br>
            <a:r>
              <a:rPr lang="fr-FR" sz="2800" dirty="0">
                <a:solidFill>
                  <a:schemeClr val="tx2">
                    <a:lumMod val="75000"/>
                  </a:schemeClr>
                </a:solidFill>
                <a:latin typeface="Arial Black" panose="020B0A04020102020204" pitchFamily="34" charset="0"/>
              </a:rPr>
              <a:t/>
            </a:r>
            <a:br>
              <a:rPr lang="fr-FR" sz="2800" dirty="0">
                <a:solidFill>
                  <a:schemeClr val="tx2">
                    <a:lumMod val="75000"/>
                  </a:schemeClr>
                </a:solidFill>
                <a:latin typeface="Arial Black" panose="020B0A04020102020204" pitchFamily="34" charset="0"/>
              </a:rPr>
            </a:br>
            <a:r>
              <a:rPr lang="fr-FR" sz="2200" b="0" dirty="0">
                <a:solidFill>
                  <a:schemeClr val="tx1"/>
                </a:solidFill>
                <a:latin typeface="Arial" panose="020B0604020202020204" pitchFamily="34" charset="0"/>
                <a:cs typeface="Arial" panose="020B0604020202020204" pitchFamily="34" charset="0"/>
              </a:rPr>
              <a:t>Celui </a:t>
            </a:r>
            <a:r>
              <a:rPr lang="fr-FR" sz="2200" dirty="0">
                <a:solidFill>
                  <a:schemeClr val="tx1"/>
                </a:solidFill>
                <a:latin typeface="Arial" panose="020B0604020202020204" pitchFamily="34" charset="0"/>
                <a:cs typeface="Arial" panose="020B0604020202020204" pitchFamily="34" charset="0"/>
              </a:rPr>
              <a:t>de l’égalité de l’enseignement professionnel et de la discipline générale dans la co-intervention</a:t>
            </a:r>
            <a:r>
              <a:rPr lang="fr-FR" sz="2800" dirty="0"/>
              <a:t/>
            </a:r>
            <a:br>
              <a:rPr lang="fr-FR" sz="2800" dirty="0"/>
            </a:br>
            <a:r>
              <a:rPr lang="fr-FR" sz="2800" dirty="0"/>
              <a:t/>
            </a:r>
            <a:br>
              <a:rPr lang="fr-FR" sz="2800" dirty="0"/>
            </a:br>
            <a:endParaRPr lang="fr-FR" sz="2800" dirty="0">
              <a:solidFill>
                <a:schemeClr val="tx2">
                  <a:lumMod val="75000"/>
                </a:schemeClr>
              </a:solidFill>
              <a:latin typeface="Arial Black" panose="020B0A04020102020204" pitchFamily="34" charset="0"/>
            </a:endParaRPr>
          </a:p>
        </p:txBody>
      </p:sp>
      <p:sp>
        <p:nvSpPr>
          <p:cNvPr id="3" name="Espace réservé du contenu 2"/>
          <p:cNvSpPr>
            <a:spLocks noGrp="1"/>
          </p:cNvSpPr>
          <p:nvPr>
            <p:ph idx="1"/>
          </p:nvPr>
        </p:nvSpPr>
        <p:spPr>
          <a:xfrm>
            <a:off x="1301859" y="2398427"/>
            <a:ext cx="9231232" cy="3702571"/>
          </a:xfrm>
        </p:spPr>
        <p:txBody>
          <a:bodyPr>
            <a:normAutofit/>
          </a:bodyPr>
          <a:lstStyle/>
          <a:p>
            <a:pPr marL="0" indent="0">
              <a:buNone/>
            </a:pPr>
            <a:endParaRPr lang="fr-FR" dirty="0"/>
          </a:p>
          <a:p>
            <a:r>
              <a:rPr lang="fr-FR" sz="2000" dirty="0"/>
              <a:t>Une séance d’enseignements professionnels en </a:t>
            </a:r>
            <a:r>
              <a:rPr lang="fr-FR" sz="2000" dirty="0" err="1"/>
              <a:t>co</a:t>
            </a:r>
            <a:r>
              <a:rPr lang="fr-FR" sz="2000" dirty="0"/>
              <a:t>-intervention avec le français, les mathématiques et/ou la physique-chimie se construit </a:t>
            </a:r>
            <a:r>
              <a:rPr lang="fr-FR" sz="2000" b="1" dirty="0"/>
              <a:t>à partir d’une activité professionnelle issue du référentiel des activités professionnelles </a:t>
            </a:r>
            <a:r>
              <a:rPr lang="fr-FR" sz="2000" dirty="0"/>
              <a:t>de la spécialité considérée</a:t>
            </a:r>
            <a:r>
              <a:rPr lang="fr-FR" sz="2200" dirty="0"/>
              <a:t>.</a:t>
            </a:r>
          </a:p>
          <a:p>
            <a:r>
              <a:rPr lang="fr-FR" sz="2000" dirty="0"/>
              <a:t>Mais chacune des disciplines d’enseignement général met en œuvre </a:t>
            </a:r>
            <a:r>
              <a:rPr lang="fr-FR" sz="2000" b="1" dirty="0"/>
              <a:t>des contenus qui lui sont propres et qui figurent dans ses</a:t>
            </a:r>
            <a:r>
              <a:rPr lang="fr-FR" sz="2000" b="1" strike="sngStrike" dirty="0"/>
              <a:t> </a:t>
            </a:r>
            <a:r>
              <a:rPr lang="fr-FR" sz="2000" b="1" dirty="0"/>
              <a:t>programmes</a:t>
            </a:r>
            <a:r>
              <a:rPr lang="fr-FR" sz="2400" dirty="0"/>
              <a:t>.</a:t>
            </a:r>
          </a:p>
        </p:txBody>
      </p:sp>
      <p:sp>
        <p:nvSpPr>
          <p:cNvPr id="5" name="Rectangle 4"/>
          <p:cNvSpPr/>
          <p:nvPr/>
        </p:nvSpPr>
        <p:spPr>
          <a:xfrm>
            <a:off x="8263817" y="6362288"/>
            <a:ext cx="1360629" cy="369332"/>
          </a:xfrm>
          <a:prstGeom prst="rect">
            <a:avLst/>
          </a:prstGeom>
        </p:spPr>
        <p:txBody>
          <a:bodyPr wrap="none">
            <a:spAutoFit/>
          </a:bodyPr>
          <a:lstStyle/>
          <a:p>
            <a:r>
              <a:rPr lang="fr-FR" dirty="0"/>
              <a:t>Janvier 2019</a:t>
            </a:r>
          </a:p>
        </p:txBody>
      </p:sp>
    </p:spTree>
    <p:extLst>
      <p:ext uri="{BB962C8B-B14F-4D97-AF65-F5344CB8AC3E}">
        <p14:creationId xmlns="" xmlns:p14="http://schemas.microsoft.com/office/powerpoint/2010/main" val="122152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7434" y="-316524"/>
            <a:ext cx="10508533" cy="1286937"/>
          </a:xfrm>
        </p:spPr>
        <p:txBody>
          <a:bodyPr>
            <a:normAutofit/>
          </a:bodyPr>
          <a:lstStyle/>
          <a:p>
            <a:pPr>
              <a:spcBef>
                <a:spcPts val="1000"/>
              </a:spcBef>
              <a:spcAft>
                <a:spcPts val="1200"/>
              </a:spcAft>
              <a:tabLst>
                <a:tab pos="1033145" algn="l"/>
              </a:tabLst>
            </a:pPr>
            <a:r>
              <a:rPr lang="fr-FR" sz="2400" dirty="0">
                <a:solidFill>
                  <a:schemeClr val="tx2">
                    <a:lumMod val="75000"/>
                  </a:schemeClr>
                </a:solidFill>
                <a:latin typeface="Arial Black" panose="020B0A04020102020204" pitchFamily="34" charset="0"/>
                <a:ea typeface="Cambria" panose="02040503050406030204" pitchFamily="18" charset="0"/>
                <a:cs typeface="Cambria" panose="02040503050406030204" pitchFamily="18" charset="0"/>
              </a:rPr>
              <a:t>Démarche générale à privilégier </a:t>
            </a:r>
            <a:endParaRPr lang="fr-FR" sz="2400" dirty="0">
              <a:solidFill>
                <a:schemeClr val="tx2">
                  <a:lumMod val="75000"/>
                </a:schemeClr>
              </a:solidFill>
              <a:latin typeface="Arial Black" panose="020B0A04020102020204" pitchFamily="34" charset="0"/>
            </a:endParaRPr>
          </a:p>
        </p:txBody>
      </p:sp>
      <p:sp>
        <p:nvSpPr>
          <p:cNvPr id="24" name="Forme libre 23"/>
          <p:cNvSpPr/>
          <p:nvPr/>
        </p:nvSpPr>
        <p:spPr>
          <a:xfrm>
            <a:off x="1902070" y="887137"/>
            <a:ext cx="2964757" cy="1266487"/>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defTabSz="533400">
              <a:lnSpc>
                <a:spcPct val="90000"/>
              </a:lnSpc>
              <a:spcBef>
                <a:spcPct val="0"/>
              </a:spcBef>
              <a:spcAft>
                <a:spcPct val="35000"/>
              </a:spcAft>
            </a:pPr>
            <a:r>
              <a:rPr lang="fr-FR" sz="2200" b="1" dirty="0"/>
              <a:t>Etape 1 : Réflexion individuelle puis concertée des deux professeurs</a:t>
            </a:r>
          </a:p>
        </p:txBody>
      </p:sp>
      <p:sp>
        <p:nvSpPr>
          <p:cNvPr id="25" name="Forme libre 24"/>
          <p:cNvSpPr/>
          <p:nvPr/>
        </p:nvSpPr>
        <p:spPr>
          <a:xfrm>
            <a:off x="3287349" y="1927316"/>
            <a:ext cx="2963840" cy="1832445"/>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968" tIns="155968" rIns="155968" bIns="155968" numCol="1" spcCol="1270" anchor="t" anchorCtr="0">
            <a:noAutofit/>
          </a:bodyPr>
          <a:lstStyle/>
          <a:p>
            <a:pPr marL="171450" lvl="1" indent="-171450" defTabSz="7112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Analyse en commun des référentiels et des programmes</a:t>
            </a:r>
          </a:p>
          <a:p>
            <a:pPr marL="171450" lvl="1" indent="-171450" defTabSz="7112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Identification des situations pertinentes</a:t>
            </a:r>
          </a:p>
        </p:txBody>
      </p:sp>
      <p:sp>
        <p:nvSpPr>
          <p:cNvPr id="26" name="Forme libre 25"/>
          <p:cNvSpPr/>
          <p:nvPr/>
        </p:nvSpPr>
        <p:spPr>
          <a:xfrm>
            <a:off x="5057101" y="1341965"/>
            <a:ext cx="1269740"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algn="ctr" defTabSz="444500">
              <a:lnSpc>
                <a:spcPct val="90000"/>
              </a:lnSpc>
              <a:spcBef>
                <a:spcPct val="0"/>
              </a:spcBef>
              <a:spcAft>
                <a:spcPct val="35000"/>
              </a:spcAft>
            </a:pPr>
            <a:endParaRPr lang="fr-FR" sz="2200"/>
          </a:p>
        </p:txBody>
      </p:sp>
      <p:sp>
        <p:nvSpPr>
          <p:cNvPr id="27" name="Forme libre 26"/>
          <p:cNvSpPr/>
          <p:nvPr/>
        </p:nvSpPr>
        <p:spPr>
          <a:xfrm>
            <a:off x="6369126" y="970413"/>
            <a:ext cx="2585500" cy="1266487"/>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defTabSz="533400">
              <a:lnSpc>
                <a:spcPct val="90000"/>
              </a:lnSpc>
              <a:spcBef>
                <a:spcPct val="0"/>
              </a:spcBef>
              <a:spcAft>
                <a:spcPct val="35000"/>
              </a:spcAft>
            </a:pPr>
            <a:r>
              <a:rPr lang="fr-FR" sz="2000" b="1" dirty="0"/>
              <a:t>Étape 2 : organisation de la </a:t>
            </a:r>
            <a:r>
              <a:rPr lang="fr-FR" sz="2000" b="1" dirty="0" err="1"/>
              <a:t>co</a:t>
            </a:r>
            <a:r>
              <a:rPr lang="fr-FR" sz="2000" b="1" dirty="0"/>
              <a:t>-intervention</a:t>
            </a:r>
          </a:p>
        </p:txBody>
      </p:sp>
      <p:sp>
        <p:nvSpPr>
          <p:cNvPr id="28" name="Forme libre 27"/>
          <p:cNvSpPr/>
          <p:nvPr/>
        </p:nvSpPr>
        <p:spPr>
          <a:xfrm>
            <a:off x="6876465" y="1724103"/>
            <a:ext cx="3566894" cy="2035656"/>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lvl="1" indent="-114300" defTabSz="5334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Co-construction d’un « plan de </a:t>
            </a:r>
            <a:r>
              <a:rPr lang="fr-FR" sz="2000" dirty="0" err="1">
                <a:latin typeface="Arial" panose="020B0604020202020204" pitchFamily="34" charset="0"/>
                <a:cs typeface="Arial" panose="020B0604020202020204" pitchFamily="34" charset="0"/>
              </a:rPr>
              <a:t>co</a:t>
            </a:r>
            <a:r>
              <a:rPr lang="fr-FR" sz="2000" dirty="0">
                <a:latin typeface="Arial" panose="020B0604020202020204" pitchFamily="34" charset="0"/>
                <a:cs typeface="Arial" panose="020B0604020202020204" pitchFamily="34" charset="0"/>
              </a:rPr>
              <a:t>-intervention » adapté aux conditions matérielles d’organisation </a:t>
            </a:r>
          </a:p>
          <a:p>
            <a:pPr marL="114300" lvl="1" indent="-114300" defTabSz="533400">
              <a:lnSpc>
                <a:spcPct val="90000"/>
              </a:lnSpc>
              <a:spcBef>
                <a:spcPct val="0"/>
              </a:spcBef>
              <a:spcAft>
                <a:spcPct val="15000"/>
              </a:spcAft>
              <a:buChar char="••"/>
            </a:pPr>
            <a:r>
              <a:rPr lang="fr-FR" sz="2000" dirty="0">
                <a:solidFill>
                  <a:schemeClr val="tx1"/>
                </a:solidFill>
                <a:latin typeface="Arial" panose="020B0604020202020204" pitchFamily="34" charset="0"/>
                <a:cs typeface="Arial" panose="020B0604020202020204" pitchFamily="34" charset="0"/>
              </a:rPr>
              <a:t>Progressions pédagogiques disciplinaires adaptées</a:t>
            </a:r>
          </a:p>
        </p:txBody>
      </p:sp>
      <p:sp>
        <p:nvSpPr>
          <p:cNvPr id="30" name="Forme libre 29"/>
          <p:cNvSpPr/>
          <p:nvPr/>
        </p:nvSpPr>
        <p:spPr>
          <a:xfrm>
            <a:off x="2077434" y="3941515"/>
            <a:ext cx="2964757" cy="1304909"/>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defTabSz="533400">
              <a:lnSpc>
                <a:spcPct val="90000"/>
              </a:lnSpc>
              <a:spcBef>
                <a:spcPct val="0"/>
              </a:spcBef>
              <a:spcAft>
                <a:spcPct val="35000"/>
              </a:spcAft>
            </a:pPr>
            <a:r>
              <a:rPr lang="fr-FR" sz="2200" b="1" dirty="0"/>
              <a:t>Étape 3 : validation du plan de </a:t>
            </a:r>
            <a:r>
              <a:rPr lang="fr-FR" sz="2200" b="1" dirty="0" err="1"/>
              <a:t>co</a:t>
            </a:r>
            <a:r>
              <a:rPr lang="fr-FR" sz="2200" b="1" dirty="0"/>
              <a:t>-intervention</a:t>
            </a:r>
            <a:endParaRPr lang="fr-FR" sz="2200" dirty="0"/>
          </a:p>
        </p:txBody>
      </p:sp>
      <p:sp>
        <p:nvSpPr>
          <p:cNvPr id="31" name="Forme libre 30"/>
          <p:cNvSpPr/>
          <p:nvPr/>
        </p:nvSpPr>
        <p:spPr>
          <a:xfrm>
            <a:off x="2386146" y="4786430"/>
            <a:ext cx="3940695" cy="1582732"/>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lvl="1" indent="-114300" defTabSz="5334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Politique d’établissement proposée par le Conseil Pédagogique</a:t>
            </a:r>
          </a:p>
          <a:p>
            <a:pPr marL="114300" lvl="1" indent="-114300" defTabSz="5334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 Modalités de mise en œuvre </a:t>
            </a:r>
          </a:p>
        </p:txBody>
      </p:sp>
      <p:sp>
        <p:nvSpPr>
          <p:cNvPr id="33" name="Forme libre 32"/>
          <p:cNvSpPr/>
          <p:nvPr/>
        </p:nvSpPr>
        <p:spPr>
          <a:xfrm>
            <a:off x="6452337" y="3941514"/>
            <a:ext cx="2585500" cy="1304909"/>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defTabSz="533400">
              <a:lnSpc>
                <a:spcPct val="90000"/>
              </a:lnSpc>
              <a:spcBef>
                <a:spcPct val="0"/>
              </a:spcBef>
              <a:spcAft>
                <a:spcPct val="35000"/>
              </a:spcAft>
            </a:pPr>
            <a:r>
              <a:rPr lang="fr-FR" sz="2200" b="1" dirty="0"/>
              <a:t>Étape 4 : élaboration des séquences</a:t>
            </a:r>
          </a:p>
        </p:txBody>
      </p:sp>
      <p:sp>
        <p:nvSpPr>
          <p:cNvPr id="34" name="Forme libre 33"/>
          <p:cNvSpPr/>
          <p:nvPr/>
        </p:nvSpPr>
        <p:spPr>
          <a:xfrm>
            <a:off x="6876465" y="4786431"/>
            <a:ext cx="3566894" cy="1582731"/>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lvl="1" indent="-114300" defTabSz="533400">
              <a:lnSpc>
                <a:spcPct val="90000"/>
              </a:lnSpc>
              <a:spcBef>
                <a:spcPct val="0"/>
              </a:spcBef>
              <a:spcAft>
                <a:spcPct val="15000"/>
              </a:spcAft>
              <a:buChar char="••"/>
            </a:pPr>
            <a:r>
              <a:rPr lang="fr-FR" sz="2000" dirty="0">
                <a:latin typeface="Arial" panose="020B0604020202020204" pitchFamily="34" charset="0"/>
                <a:cs typeface="Arial" panose="020B0604020202020204" pitchFamily="34" charset="0"/>
              </a:rPr>
              <a:t>Scénarisation et formalisation des séances</a:t>
            </a:r>
          </a:p>
        </p:txBody>
      </p:sp>
      <p:sp>
        <p:nvSpPr>
          <p:cNvPr id="16" name="Forme libre 15"/>
          <p:cNvSpPr/>
          <p:nvPr/>
        </p:nvSpPr>
        <p:spPr>
          <a:xfrm>
            <a:off x="5099386" y="4277974"/>
            <a:ext cx="1269740"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algn="ctr" defTabSz="444500">
              <a:lnSpc>
                <a:spcPct val="90000"/>
              </a:lnSpc>
              <a:spcBef>
                <a:spcPct val="0"/>
              </a:spcBef>
              <a:spcAft>
                <a:spcPct val="35000"/>
              </a:spcAft>
            </a:pPr>
            <a:endParaRPr lang="fr-FR" sz="2200"/>
          </a:p>
        </p:txBody>
      </p:sp>
    </p:spTree>
    <p:extLst>
      <p:ext uri="{BB962C8B-B14F-4D97-AF65-F5344CB8AC3E}">
        <p14:creationId xmlns="" xmlns:p14="http://schemas.microsoft.com/office/powerpoint/2010/main" val="2465228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026" y="0"/>
            <a:ext cx="10508533" cy="1286937"/>
          </a:xfrm>
        </p:spPr>
        <p:txBody>
          <a:bodyPr>
            <a:normAutofit/>
          </a:bodyPr>
          <a:lstStyle/>
          <a:p>
            <a:r>
              <a:rPr lang="fr-FR" sz="2400" dirty="0">
                <a:solidFill>
                  <a:schemeClr val="tx2">
                    <a:lumMod val="75000"/>
                  </a:schemeClr>
                </a:solidFill>
                <a:latin typeface="Arial Black" panose="020B0A04020102020204" pitchFamily="34" charset="0"/>
                <a:ea typeface="Cambria" panose="02040503050406030204" pitchFamily="18" charset="0"/>
              </a:rPr>
              <a:t>Des modalités d’organisation possibles au cours d’une séance</a:t>
            </a:r>
          </a:p>
        </p:txBody>
      </p:sp>
      <p:sp>
        <p:nvSpPr>
          <p:cNvPr id="3" name="Espace réservé du contenu 2"/>
          <p:cNvSpPr>
            <a:spLocks noGrp="1"/>
          </p:cNvSpPr>
          <p:nvPr>
            <p:ph type="body" sz="quarter" idx="13"/>
          </p:nvPr>
        </p:nvSpPr>
        <p:spPr>
          <a:xfrm>
            <a:off x="1778834" y="1471084"/>
            <a:ext cx="8694295" cy="1556930"/>
          </a:xfrm>
        </p:spPr>
        <p:txBody>
          <a:bodyPr>
            <a:normAutofit/>
          </a:bodyPr>
          <a:lstStyle/>
          <a:p>
            <a:pPr marL="0" indent="0" algn="just">
              <a:spcBef>
                <a:spcPts val="600"/>
              </a:spcBef>
              <a:spcAft>
                <a:spcPts val="600"/>
              </a:spcAft>
              <a:buNone/>
            </a:pPr>
            <a:r>
              <a:rPr lang="fr-FR" sz="2000" dirty="0">
                <a:solidFill>
                  <a:schemeClr val="tx1"/>
                </a:solidFill>
              </a:rPr>
              <a:t>Exemples d’organisation des interventions au sein de la classe, en fonction des lieux où se passera la co-intervention, mais également en fonction des situations ou des travaux à accomplir par les élèves et surtout des modalités pédagogiques choisies. </a:t>
            </a:r>
          </a:p>
        </p:txBody>
      </p:sp>
      <p:pic>
        <p:nvPicPr>
          <p:cNvPr id="4" name="Image 3"/>
          <p:cNvPicPr/>
          <p:nvPr/>
        </p:nvPicPr>
        <p:blipFill>
          <a:blip r:embed="rId2" cstate="email"/>
          <a:stretch/>
        </p:blipFill>
        <p:spPr bwMode="auto">
          <a:xfrm>
            <a:off x="1920026" y="4211392"/>
            <a:ext cx="1922172" cy="2189408"/>
          </a:xfrm>
          <a:prstGeom prst="rect">
            <a:avLst/>
          </a:prstGeom>
        </p:spPr>
      </p:pic>
      <p:pic>
        <p:nvPicPr>
          <p:cNvPr id="5" name="Image 4"/>
          <p:cNvPicPr/>
          <p:nvPr/>
        </p:nvPicPr>
        <p:blipFill>
          <a:blip r:embed="rId3" cstate="email"/>
          <a:stretch/>
        </p:blipFill>
        <p:spPr bwMode="auto">
          <a:xfrm>
            <a:off x="4189987" y="4257560"/>
            <a:ext cx="1632338" cy="2040211"/>
          </a:xfrm>
          <a:prstGeom prst="rect">
            <a:avLst/>
          </a:prstGeom>
        </p:spPr>
      </p:pic>
      <p:pic>
        <p:nvPicPr>
          <p:cNvPr id="6" name="Image 5"/>
          <p:cNvPicPr/>
          <p:nvPr/>
        </p:nvPicPr>
        <p:blipFill>
          <a:blip r:embed="rId4" cstate="email"/>
          <a:stretch/>
        </p:blipFill>
        <p:spPr bwMode="auto">
          <a:xfrm>
            <a:off x="6401874" y="4026032"/>
            <a:ext cx="1777285" cy="2374768"/>
          </a:xfrm>
          <a:prstGeom prst="rect">
            <a:avLst/>
          </a:prstGeom>
        </p:spPr>
      </p:pic>
      <p:sp>
        <p:nvSpPr>
          <p:cNvPr id="7" name="Rectangle 6"/>
          <p:cNvSpPr/>
          <p:nvPr/>
        </p:nvSpPr>
        <p:spPr>
          <a:xfrm>
            <a:off x="1884935" y="3241128"/>
            <a:ext cx="1992355" cy="800219"/>
          </a:xfrm>
          <a:prstGeom prst="rect">
            <a:avLst/>
          </a:prstGeom>
        </p:spPr>
        <p:txBody>
          <a:bodyPr wrap="square">
            <a:spAutoFit/>
          </a:bodyPr>
          <a:lstStyle/>
          <a:p>
            <a:pPr>
              <a:lnSpc>
                <a:spcPct val="115000"/>
              </a:lnSpc>
              <a:tabLst>
                <a:tab pos="1033145" algn="l"/>
              </a:tabLst>
            </a:pPr>
            <a:r>
              <a:rPr lang="fr-FR" sz="2000" b="1" dirty="0">
                <a:latin typeface="+mj-lt"/>
                <a:ea typeface="Times New Roman" panose="02020603050405020304" pitchFamily="18" charset="0"/>
                <a:cs typeface="Verdana" panose="020B0604030504040204" pitchFamily="34" charset="0"/>
              </a:rPr>
              <a:t>L’enseignement en tandem</a:t>
            </a:r>
            <a:endParaRPr lang="fr-FR" sz="2400" b="1" dirty="0">
              <a:latin typeface="+mj-lt"/>
              <a:ea typeface="Times New Roman" panose="02020603050405020304" pitchFamily="18" charset="0"/>
              <a:cs typeface="Verdana" panose="020B0604030504040204" pitchFamily="34" charset="0"/>
            </a:endParaRPr>
          </a:p>
        </p:txBody>
      </p:sp>
      <p:sp>
        <p:nvSpPr>
          <p:cNvPr id="8" name="Rectangle 7"/>
          <p:cNvSpPr/>
          <p:nvPr/>
        </p:nvSpPr>
        <p:spPr>
          <a:xfrm>
            <a:off x="4189987" y="3282207"/>
            <a:ext cx="1786092" cy="800219"/>
          </a:xfrm>
          <a:prstGeom prst="rect">
            <a:avLst/>
          </a:prstGeom>
        </p:spPr>
        <p:txBody>
          <a:bodyPr wrap="square">
            <a:spAutoFit/>
          </a:bodyPr>
          <a:lstStyle/>
          <a:p>
            <a:pPr>
              <a:lnSpc>
                <a:spcPct val="115000"/>
              </a:lnSpc>
              <a:tabLst>
                <a:tab pos="1033145" algn="l"/>
              </a:tabLst>
            </a:pPr>
            <a:r>
              <a:rPr lang="fr-FR" sz="2000" b="1" dirty="0">
                <a:latin typeface="+mj-lt"/>
                <a:ea typeface="Times New Roman" panose="02020603050405020304" pitchFamily="18" charset="0"/>
                <a:cs typeface="Verdana" panose="020B0604030504040204" pitchFamily="34" charset="0"/>
              </a:rPr>
              <a:t>L’un enseigne, l’autre aide</a:t>
            </a:r>
            <a:endParaRPr lang="fr-FR" sz="2400" b="1" dirty="0">
              <a:latin typeface="+mj-lt"/>
              <a:ea typeface="Times New Roman" panose="02020603050405020304" pitchFamily="18" charset="0"/>
              <a:cs typeface="Verdana" panose="020B0604030504040204" pitchFamily="34" charset="0"/>
            </a:endParaRPr>
          </a:p>
        </p:txBody>
      </p:sp>
      <p:sp>
        <p:nvSpPr>
          <p:cNvPr id="9" name="Rectangle 8"/>
          <p:cNvSpPr/>
          <p:nvPr/>
        </p:nvSpPr>
        <p:spPr>
          <a:xfrm>
            <a:off x="6547212" y="3313150"/>
            <a:ext cx="1846211" cy="446276"/>
          </a:xfrm>
          <a:prstGeom prst="rect">
            <a:avLst/>
          </a:prstGeom>
        </p:spPr>
        <p:txBody>
          <a:bodyPr wrap="none">
            <a:spAutoFit/>
          </a:bodyPr>
          <a:lstStyle/>
          <a:p>
            <a:pPr>
              <a:lnSpc>
                <a:spcPct val="115000"/>
              </a:lnSpc>
              <a:tabLst>
                <a:tab pos="1033145" algn="l"/>
              </a:tabLst>
            </a:pPr>
            <a:r>
              <a:rPr lang="fr-FR" sz="2000" b="1" dirty="0">
                <a:latin typeface="+mj-lt"/>
                <a:ea typeface="Times New Roman" panose="02020603050405020304" pitchFamily="18" charset="0"/>
                <a:cs typeface="Verdana" panose="020B0604030504040204" pitchFamily="34" charset="0"/>
              </a:rPr>
              <a:t>Les deux aident</a:t>
            </a:r>
            <a:endParaRPr lang="fr-FR" sz="2400" b="1" dirty="0">
              <a:latin typeface="+mj-lt"/>
              <a:ea typeface="Times New Roman" panose="02020603050405020304" pitchFamily="18" charset="0"/>
              <a:cs typeface="Verdana" panose="020B0604030504040204" pitchFamily="34" charset="0"/>
            </a:endParaRPr>
          </a:p>
        </p:txBody>
      </p:sp>
      <p:sp>
        <p:nvSpPr>
          <p:cNvPr id="10" name="Rectangle 9"/>
          <p:cNvSpPr/>
          <p:nvPr/>
        </p:nvSpPr>
        <p:spPr>
          <a:xfrm>
            <a:off x="8493658" y="2782236"/>
            <a:ext cx="1979471" cy="1508105"/>
          </a:xfrm>
          <a:prstGeom prst="rect">
            <a:avLst/>
          </a:prstGeom>
        </p:spPr>
        <p:txBody>
          <a:bodyPr wrap="square">
            <a:spAutoFit/>
          </a:bodyPr>
          <a:lstStyle/>
          <a:p>
            <a:pPr>
              <a:lnSpc>
                <a:spcPct val="115000"/>
              </a:lnSpc>
              <a:tabLst>
                <a:tab pos="1033145" algn="l"/>
              </a:tabLst>
            </a:pPr>
            <a:r>
              <a:rPr lang="fr-FR" sz="2000" b="1" dirty="0">
                <a:latin typeface="+mj-lt"/>
                <a:ea typeface="Times New Roman" panose="02020603050405020304" pitchFamily="18" charset="0"/>
                <a:cs typeface="Verdana" panose="020B0604030504040204" pitchFamily="34" charset="0"/>
              </a:rPr>
              <a:t>L‘enseignement avec des </a:t>
            </a:r>
          </a:p>
          <a:p>
            <a:pPr>
              <a:lnSpc>
                <a:spcPct val="115000"/>
              </a:lnSpc>
              <a:tabLst>
                <a:tab pos="1033145" algn="l"/>
              </a:tabLst>
            </a:pPr>
            <a:r>
              <a:rPr lang="fr-FR" sz="2000" b="1" dirty="0">
                <a:latin typeface="+mj-lt"/>
                <a:ea typeface="Times New Roman" panose="02020603050405020304" pitchFamily="18" charset="0"/>
                <a:cs typeface="Verdana" panose="020B0604030504040204" pitchFamily="34" charset="0"/>
              </a:rPr>
              <a:t>groupes différenciés</a:t>
            </a:r>
            <a:endParaRPr lang="fr-FR" sz="2400" b="1" dirty="0">
              <a:latin typeface="+mj-lt"/>
              <a:ea typeface="Times New Roman" panose="02020603050405020304" pitchFamily="18" charset="0"/>
              <a:cs typeface="Verdana" panose="020B0604030504040204" pitchFamily="34" charset="0"/>
            </a:endParaRPr>
          </a:p>
        </p:txBody>
      </p:sp>
      <p:pic>
        <p:nvPicPr>
          <p:cNvPr id="11" name="Image 10"/>
          <p:cNvPicPr/>
          <p:nvPr/>
        </p:nvPicPr>
        <p:blipFill>
          <a:blip r:embed="rId5" cstate="email"/>
          <a:stretch/>
        </p:blipFill>
        <p:spPr bwMode="auto">
          <a:xfrm>
            <a:off x="8594502" y="4211394"/>
            <a:ext cx="1613078" cy="2086377"/>
          </a:xfrm>
          <a:prstGeom prst="rect">
            <a:avLst/>
          </a:prstGeom>
        </p:spPr>
      </p:pic>
      <p:sp>
        <p:nvSpPr>
          <p:cNvPr id="12" name="Rectangle 11"/>
          <p:cNvSpPr/>
          <p:nvPr/>
        </p:nvSpPr>
        <p:spPr>
          <a:xfrm>
            <a:off x="3870689" y="6400800"/>
            <a:ext cx="3004801" cy="2848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Pratiquer la co-intervention</a:t>
            </a:r>
          </a:p>
        </p:txBody>
      </p:sp>
      <p:sp>
        <p:nvSpPr>
          <p:cNvPr id="13" name="Rectangle 12"/>
          <p:cNvSpPr/>
          <p:nvPr/>
        </p:nvSpPr>
        <p:spPr>
          <a:xfrm>
            <a:off x="8594503" y="6330630"/>
            <a:ext cx="1360629" cy="369332"/>
          </a:xfrm>
          <a:prstGeom prst="rect">
            <a:avLst/>
          </a:prstGeom>
          <a:solidFill>
            <a:schemeClr val="bg1"/>
          </a:solidFill>
        </p:spPr>
        <p:txBody>
          <a:bodyPr wrap="none">
            <a:spAutoFit/>
          </a:bodyPr>
          <a:lstStyle/>
          <a:p>
            <a:r>
              <a:rPr lang="fr-FR" dirty="0"/>
              <a:t>Janvier 2019</a:t>
            </a:r>
          </a:p>
        </p:txBody>
      </p:sp>
    </p:spTree>
    <p:extLst>
      <p:ext uri="{BB962C8B-B14F-4D97-AF65-F5344CB8AC3E}">
        <p14:creationId xmlns="" xmlns:p14="http://schemas.microsoft.com/office/powerpoint/2010/main" val="62874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250" y="-118753"/>
            <a:ext cx="10508533" cy="1286937"/>
          </a:xfrm>
        </p:spPr>
        <p:txBody>
          <a:bodyPr/>
          <a:lstStyle/>
          <a:p>
            <a:r>
              <a:rPr lang="fr-FR" dirty="0" smtClean="0"/>
              <a:t>Une pratique de la </a:t>
            </a:r>
            <a:r>
              <a:rPr lang="fr-FR" dirty="0" err="1" smtClean="0"/>
              <a:t>co</a:t>
            </a:r>
            <a:r>
              <a:rPr lang="fr-FR" dirty="0" smtClean="0"/>
              <a:t>-intervention à définir</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dirty="0"/>
          </a:p>
        </p:txBody>
      </p:sp>
      <p:sp>
        <p:nvSpPr>
          <p:cNvPr id="4" name="Espace réservé du texte 3"/>
          <p:cNvSpPr>
            <a:spLocks noGrp="1"/>
          </p:cNvSpPr>
          <p:nvPr>
            <p:ph type="body" sz="quarter" idx="13"/>
          </p:nvPr>
        </p:nvSpPr>
        <p:spPr>
          <a:xfrm>
            <a:off x="1073868" y="1402606"/>
            <a:ext cx="10509249" cy="3627813"/>
          </a:xfrm>
        </p:spPr>
        <p:txBody>
          <a:bodyPr/>
          <a:lstStyle/>
          <a:p>
            <a:r>
              <a:rPr lang="fr-FR" dirty="0"/>
              <a:t>Pour illustrer cette idée, opposons deux </a:t>
            </a:r>
            <a:r>
              <a:rPr lang="fr-FR" dirty="0" smtClean="0"/>
              <a:t>pratiques de </a:t>
            </a:r>
            <a:r>
              <a:rPr lang="fr-FR" dirty="0" err="1" smtClean="0"/>
              <a:t>co</a:t>
            </a:r>
            <a:r>
              <a:rPr lang="fr-FR" dirty="0" smtClean="0"/>
              <a:t>-intervention en français et en enseignement professionnel</a:t>
            </a:r>
            <a:endParaRPr lang="fr-FR" dirty="0"/>
          </a:p>
        </p:txBody>
      </p:sp>
      <p:sp>
        <p:nvSpPr>
          <p:cNvPr id="5" name="ZoneTexte 4"/>
          <p:cNvSpPr txBox="1"/>
          <p:nvPr/>
        </p:nvSpPr>
        <p:spPr>
          <a:xfrm>
            <a:off x="1674950" y="3019737"/>
            <a:ext cx="9996189" cy="523220"/>
          </a:xfrm>
          <a:prstGeom prst="rect">
            <a:avLst/>
          </a:prstGeom>
          <a:noFill/>
        </p:spPr>
        <p:txBody>
          <a:bodyPr wrap="square" rtlCol="0">
            <a:spAutoFit/>
          </a:bodyPr>
          <a:lstStyle/>
          <a:p>
            <a:pPr algn="just"/>
            <a:r>
              <a:rPr lang="fr-FR" sz="1400" dirty="0" smtClean="0"/>
              <a:t>Le </a:t>
            </a:r>
            <a:r>
              <a:rPr lang="fr-FR" sz="1400" dirty="0"/>
              <a:t>professeur de français est mobilisé pour corriger l’expression : c’est le type même </a:t>
            </a:r>
            <a:r>
              <a:rPr lang="fr-FR" sz="1400" dirty="0" smtClean="0"/>
              <a:t>d’une </a:t>
            </a:r>
            <a:r>
              <a:rPr lang="fr-FR" sz="1400" dirty="0" err="1" smtClean="0"/>
              <a:t>co</a:t>
            </a:r>
            <a:r>
              <a:rPr lang="fr-FR" sz="1400" dirty="0" smtClean="0"/>
              <a:t>-intervention </a:t>
            </a:r>
            <a:r>
              <a:rPr lang="fr-FR" sz="1400" dirty="0"/>
              <a:t>inutile, la correction de la langue pouvant et devant être prise en charge par le professeur d’enseignement professionnel</a:t>
            </a:r>
            <a:r>
              <a:rPr lang="fr-FR" sz="1400" dirty="0" smtClean="0"/>
              <a:t>.</a:t>
            </a:r>
            <a:endParaRPr lang="fr-FR" sz="1400" dirty="0"/>
          </a:p>
        </p:txBody>
      </p:sp>
      <p:sp>
        <p:nvSpPr>
          <p:cNvPr id="6" name="Rectangle 5"/>
          <p:cNvSpPr/>
          <p:nvPr/>
        </p:nvSpPr>
        <p:spPr>
          <a:xfrm>
            <a:off x="1566681" y="3800391"/>
            <a:ext cx="10123991" cy="1826654"/>
          </a:xfrm>
          <a:prstGeom prst="rect">
            <a:avLst/>
          </a:prstGeom>
        </p:spPr>
        <p:txBody>
          <a:bodyPr wrap="square">
            <a:spAutoFit/>
          </a:bodyPr>
          <a:lstStyle/>
          <a:p>
            <a:pPr marL="92075" lvl="1" algn="just">
              <a:lnSpc>
                <a:spcPct val="115000"/>
              </a:lnSpc>
              <a:spcAft>
                <a:spcPts val="1000"/>
              </a:spcAft>
            </a:pPr>
            <a:r>
              <a:rPr lang="fr-FR" sz="1400" dirty="0">
                <a:latin typeface="Calibri" charset="0"/>
                <a:ea typeface="Calibri" charset="0"/>
                <a:cs typeface="Times New Roman" charset="0"/>
              </a:rPr>
              <a:t>Le professeur de français observe l’échange : il constate que le dérapage vers le conflit se solde par des répliques brèves, des reprises terme à terme. Il conduit les élèves à analyser la logique discursive, trouve des échos avec une scène de même nature dans un film. L’extrait est projeté, analysé durant </a:t>
            </a:r>
            <a:r>
              <a:rPr lang="fr-FR" sz="1400" dirty="0" smtClean="0">
                <a:latin typeface="Calibri" charset="0"/>
                <a:ea typeface="Calibri" charset="0"/>
                <a:cs typeface="Times New Roman" charset="0"/>
              </a:rPr>
              <a:t>la </a:t>
            </a:r>
            <a:r>
              <a:rPr lang="fr-FR" sz="1400" dirty="0" err="1" smtClean="0">
                <a:latin typeface="Calibri" charset="0"/>
                <a:ea typeface="Calibri" charset="0"/>
                <a:cs typeface="Times New Roman" charset="0"/>
              </a:rPr>
              <a:t>co</a:t>
            </a:r>
            <a:r>
              <a:rPr lang="fr-FR" sz="1400" dirty="0" smtClean="0">
                <a:latin typeface="Calibri" charset="0"/>
                <a:ea typeface="Calibri" charset="0"/>
                <a:cs typeface="Times New Roman" charset="0"/>
              </a:rPr>
              <a:t>-intervention, </a:t>
            </a:r>
            <a:r>
              <a:rPr lang="fr-FR" sz="1400" dirty="0">
                <a:latin typeface="Calibri" charset="0"/>
                <a:ea typeface="Calibri" charset="0"/>
                <a:cs typeface="Times New Roman" charset="0"/>
              </a:rPr>
              <a:t>et les élèves voient dans cette étude l’occasion de modifier leur propre négociation vers laquelle ils </a:t>
            </a:r>
            <a:r>
              <a:rPr lang="fr-FR" sz="1400" dirty="0" smtClean="0">
                <a:latin typeface="Calibri" charset="0"/>
                <a:ea typeface="Calibri" charset="0"/>
                <a:cs typeface="Times New Roman" charset="0"/>
              </a:rPr>
              <a:t>reviennent, avec le professeur d’enseignement professionnel, </a:t>
            </a:r>
            <a:r>
              <a:rPr lang="fr-FR" sz="1400" dirty="0">
                <a:latin typeface="Calibri" charset="0"/>
                <a:ea typeface="Calibri" charset="0"/>
                <a:cs typeface="Times New Roman" charset="0"/>
              </a:rPr>
              <a:t>en évitant le piège de l’affrontement. De retour en classe de français, le professeur pourra aussi partir de ce travail pour faire observer comment fonctionne une scène de conflit dans le théâtre classique. Dans cette perspective, l’enseignement général joue pleinement son rôle, et peut trouver un appui dans </a:t>
            </a:r>
            <a:r>
              <a:rPr lang="fr-FR" sz="1400" dirty="0" smtClean="0">
                <a:latin typeface="Calibri" charset="0"/>
                <a:ea typeface="Calibri" charset="0"/>
                <a:cs typeface="Times New Roman" charset="0"/>
              </a:rPr>
              <a:t>la </a:t>
            </a:r>
            <a:r>
              <a:rPr lang="fr-FR" sz="1400" dirty="0" err="1" smtClean="0">
                <a:latin typeface="Calibri" charset="0"/>
                <a:ea typeface="Calibri" charset="0"/>
                <a:cs typeface="Times New Roman" charset="0"/>
              </a:rPr>
              <a:t>co</a:t>
            </a:r>
            <a:r>
              <a:rPr lang="fr-FR" sz="1400" dirty="0" smtClean="0">
                <a:latin typeface="Calibri" charset="0"/>
                <a:ea typeface="Calibri" charset="0"/>
                <a:cs typeface="Times New Roman" charset="0"/>
              </a:rPr>
              <a:t>-intervention </a:t>
            </a:r>
            <a:r>
              <a:rPr lang="fr-FR" sz="1400" dirty="0">
                <a:latin typeface="Calibri" charset="0"/>
                <a:ea typeface="Calibri" charset="0"/>
                <a:cs typeface="Times New Roman" charset="0"/>
              </a:rPr>
              <a:t>pour développer également ses propres contenus.</a:t>
            </a:r>
            <a:endParaRPr lang="fr-FR" sz="1400" dirty="0">
              <a:effectLst/>
              <a:latin typeface="Calibri" charset="0"/>
              <a:ea typeface="Calibri" charset="0"/>
              <a:cs typeface="Times New Roman" charset="0"/>
            </a:endParaRPr>
          </a:p>
        </p:txBody>
      </p:sp>
      <p:pic>
        <p:nvPicPr>
          <p:cNvPr id="8" name="Image 7"/>
          <p:cNvPicPr>
            <a:picLocks noChangeAspect="1"/>
          </p:cNvPicPr>
          <p:nvPr/>
        </p:nvPicPr>
        <p:blipFill rotWithShape="1">
          <a:blip r:embed="rId2" cstate="email"/>
          <a:srcRect/>
          <a:stretch/>
        </p:blipFill>
        <p:spPr>
          <a:xfrm>
            <a:off x="455039" y="2944040"/>
            <a:ext cx="1219911" cy="890241"/>
          </a:xfrm>
          <a:prstGeom prst="rect">
            <a:avLst/>
          </a:prstGeom>
        </p:spPr>
      </p:pic>
      <p:pic>
        <p:nvPicPr>
          <p:cNvPr id="9" name="Image 8"/>
          <p:cNvPicPr>
            <a:picLocks noChangeAspect="1"/>
          </p:cNvPicPr>
          <p:nvPr/>
        </p:nvPicPr>
        <p:blipFill rotWithShape="1">
          <a:blip r:embed="rId3" cstate="email"/>
          <a:srcRect/>
          <a:stretch/>
        </p:blipFill>
        <p:spPr>
          <a:xfrm>
            <a:off x="349574" y="4530314"/>
            <a:ext cx="1269676" cy="918572"/>
          </a:xfrm>
          <a:prstGeom prst="rect">
            <a:avLst/>
          </a:prstGeom>
        </p:spPr>
      </p:pic>
      <p:sp>
        <p:nvSpPr>
          <p:cNvPr id="10" name="ZoneTexte 9"/>
          <p:cNvSpPr txBox="1"/>
          <p:nvPr/>
        </p:nvSpPr>
        <p:spPr>
          <a:xfrm>
            <a:off x="1674950" y="2139604"/>
            <a:ext cx="10294457" cy="923330"/>
          </a:xfrm>
          <a:prstGeom prst="rect">
            <a:avLst/>
          </a:prstGeom>
          <a:noFill/>
        </p:spPr>
        <p:txBody>
          <a:bodyPr wrap="square" rtlCol="0">
            <a:spAutoFit/>
          </a:bodyPr>
          <a:lstStyle/>
          <a:p>
            <a:r>
              <a:rPr lang="fr-FR" b="1" dirty="0">
                <a:solidFill>
                  <a:schemeClr val="accent5">
                    <a:lumMod val="50000"/>
                  </a:schemeClr>
                </a:solidFill>
              </a:rPr>
              <a:t>Deux élèves jouent un échange dans le cadre d’une négociation professionnelle</a:t>
            </a:r>
            <a:r>
              <a:rPr lang="fr-FR" b="1" dirty="0" smtClean="0">
                <a:solidFill>
                  <a:schemeClr val="accent5">
                    <a:lumMod val="50000"/>
                  </a:schemeClr>
                </a:solidFill>
              </a:rPr>
              <a:t>. </a:t>
            </a:r>
            <a:r>
              <a:rPr lang="fr-FR" b="1" dirty="0">
                <a:solidFill>
                  <a:schemeClr val="accent5">
                    <a:lumMod val="50000"/>
                  </a:schemeClr>
                </a:solidFill>
              </a:rPr>
              <a:t>Le professeur d’enseignement professionnel souhaite pour cette séance  développer les compétences de gestion des conflits. </a:t>
            </a:r>
          </a:p>
        </p:txBody>
      </p:sp>
    </p:spTree>
    <p:extLst>
      <p:ext uri="{BB962C8B-B14F-4D97-AF65-F5344CB8AC3E}">
        <p14:creationId xmlns="" xmlns:p14="http://schemas.microsoft.com/office/powerpoint/2010/main" val="77292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18</a:t>
            </a:fld>
            <a:endParaRPr lang="fr-FR" dirty="0"/>
          </a:p>
        </p:txBody>
      </p:sp>
      <p:sp>
        <p:nvSpPr>
          <p:cNvPr id="4" name="Espace réservé du texte 3"/>
          <p:cNvSpPr>
            <a:spLocks noGrp="1"/>
          </p:cNvSpPr>
          <p:nvPr>
            <p:ph type="body" sz="quarter" idx="13"/>
          </p:nvPr>
        </p:nvSpPr>
        <p:spPr>
          <a:xfrm>
            <a:off x="922853" y="1353973"/>
            <a:ext cx="10509249" cy="770719"/>
          </a:xfrm>
        </p:spPr>
        <p:txBody>
          <a:bodyPr>
            <a:normAutofit/>
          </a:bodyPr>
          <a:lstStyle/>
          <a:p>
            <a:r>
              <a:rPr lang="fr-FR" dirty="0"/>
              <a:t>Pour illustrer cette idée, opposons deux </a:t>
            </a:r>
            <a:r>
              <a:rPr lang="fr-FR" dirty="0" smtClean="0"/>
              <a:t>pratiques de </a:t>
            </a:r>
            <a:r>
              <a:rPr lang="fr-FR" dirty="0" err="1" smtClean="0"/>
              <a:t>co</a:t>
            </a:r>
            <a:r>
              <a:rPr lang="fr-FR" dirty="0" smtClean="0"/>
              <a:t>-intervention en mathématiques et enseignement professionnel</a:t>
            </a:r>
            <a:endParaRPr lang="fr-FR" dirty="0"/>
          </a:p>
        </p:txBody>
      </p:sp>
      <p:sp>
        <p:nvSpPr>
          <p:cNvPr id="6" name="Rectangle 5"/>
          <p:cNvSpPr/>
          <p:nvPr/>
        </p:nvSpPr>
        <p:spPr>
          <a:xfrm>
            <a:off x="1674950" y="4507619"/>
            <a:ext cx="10015721" cy="1331134"/>
          </a:xfrm>
          <a:prstGeom prst="rect">
            <a:avLst/>
          </a:prstGeom>
        </p:spPr>
        <p:txBody>
          <a:bodyPr wrap="square">
            <a:spAutoFit/>
          </a:bodyPr>
          <a:lstStyle/>
          <a:p>
            <a:pPr marL="92075" lvl="1" algn="just">
              <a:lnSpc>
                <a:spcPct val="115000"/>
              </a:lnSpc>
              <a:spcAft>
                <a:spcPts val="1000"/>
              </a:spcAft>
            </a:pPr>
            <a:r>
              <a:rPr lang="fr-FR" sz="1400" dirty="0"/>
              <a:t>L</a:t>
            </a:r>
            <a:r>
              <a:rPr lang="fr-FR" sz="1400" dirty="0" smtClean="0"/>
              <a:t>e suivi dimensionnel de la pièce  </a:t>
            </a:r>
            <a:r>
              <a:rPr lang="fr-FR" sz="1400" dirty="0"/>
              <a:t>est effectué par </a:t>
            </a:r>
            <a:r>
              <a:rPr lang="fr-FR" sz="1400" dirty="0" smtClean="0"/>
              <a:t>prélèvements successifs d’échantillons </a:t>
            </a:r>
            <a:r>
              <a:rPr lang="fr-FR" sz="1400" dirty="0"/>
              <a:t>de 5 </a:t>
            </a:r>
            <a:r>
              <a:rPr lang="fr-FR" sz="1400" dirty="0" smtClean="0"/>
              <a:t>pièces. </a:t>
            </a:r>
            <a:r>
              <a:rPr lang="fr-FR" sz="1400" dirty="0"/>
              <a:t>Pour cette séance de </a:t>
            </a:r>
            <a:r>
              <a:rPr lang="fr-FR" sz="1400" dirty="0" err="1"/>
              <a:t>co</a:t>
            </a:r>
            <a:r>
              <a:rPr lang="fr-FR" sz="1400" dirty="0"/>
              <a:t>-intervention, le professeur d’enseignement professionnel </a:t>
            </a:r>
            <a:r>
              <a:rPr lang="fr-FR" sz="1400" dirty="0" smtClean="0"/>
              <a:t>choisit </a:t>
            </a:r>
            <a:r>
              <a:rPr lang="fr-FR" sz="1400" dirty="0"/>
              <a:t>d’analyser et expliciter la </a:t>
            </a:r>
            <a:r>
              <a:rPr lang="fr-FR" sz="1400" dirty="0" smtClean="0"/>
              <a:t>dérive </a:t>
            </a:r>
            <a:r>
              <a:rPr lang="fr-FR" sz="1400" dirty="0"/>
              <a:t>d'une cote </a:t>
            </a:r>
            <a:r>
              <a:rPr lang="fr-FR" sz="1400" dirty="0" smtClean="0"/>
              <a:t>critique tandis que le professeur de mathématiques aborde les statistiques à une variable, les indicateurs de tendance centrale et de dispersion et peut débuter une première approche de la fluctuation d’échantillonnage, notion dont l’étude sera poursuivie sur d’autres situations en cours de mathématiques (échantillons en grand nombre).</a:t>
            </a:r>
            <a:endParaRPr lang="fr-FR" sz="1400" dirty="0" smtClean="0">
              <a:latin typeface="Calibri" charset="0"/>
              <a:ea typeface="Calibri" charset="0"/>
              <a:cs typeface="Times New Roman" charset="0"/>
            </a:endParaRPr>
          </a:p>
        </p:txBody>
      </p:sp>
      <p:pic>
        <p:nvPicPr>
          <p:cNvPr id="8" name="Image 7"/>
          <p:cNvPicPr>
            <a:picLocks noChangeAspect="1"/>
          </p:cNvPicPr>
          <p:nvPr/>
        </p:nvPicPr>
        <p:blipFill rotWithShape="1">
          <a:blip r:embed="rId2" cstate="email"/>
          <a:srcRect/>
          <a:stretch/>
        </p:blipFill>
        <p:spPr>
          <a:xfrm>
            <a:off x="455039" y="3547661"/>
            <a:ext cx="1219911" cy="890241"/>
          </a:xfrm>
          <a:prstGeom prst="rect">
            <a:avLst/>
          </a:prstGeom>
        </p:spPr>
      </p:pic>
      <p:pic>
        <p:nvPicPr>
          <p:cNvPr id="9" name="Image 8"/>
          <p:cNvPicPr>
            <a:picLocks noChangeAspect="1"/>
          </p:cNvPicPr>
          <p:nvPr/>
        </p:nvPicPr>
        <p:blipFill rotWithShape="1">
          <a:blip r:embed="rId3" cstate="email"/>
          <a:srcRect/>
          <a:stretch/>
        </p:blipFill>
        <p:spPr>
          <a:xfrm>
            <a:off x="376997" y="4830501"/>
            <a:ext cx="1269676" cy="918572"/>
          </a:xfrm>
          <a:prstGeom prst="rect">
            <a:avLst/>
          </a:prstGeom>
        </p:spPr>
      </p:pic>
      <p:sp>
        <p:nvSpPr>
          <p:cNvPr id="7" name="ZoneTexte 6"/>
          <p:cNvSpPr txBox="1"/>
          <p:nvPr/>
        </p:nvSpPr>
        <p:spPr>
          <a:xfrm>
            <a:off x="1807107" y="3699238"/>
            <a:ext cx="5376597" cy="738664"/>
          </a:xfrm>
          <a:prstGeom prst="rect">
            <a:avLst/>
          </a:prstGeom>
          <a:noFill/>
        </p:spPr>
        <p:txBody>
          <a:bodyPr wrap="square" rtlCol="0">
            <a:spAutoFit/>
          </a:bodyPr>
          <a:lstStyle/>
          <a:p>
            <a:r>
              <a:rPr lang="fr-FR" sz="1400" dirty="0" smtClean="0"/>
              <a:t>Le rôle du professeur de mathématiques  se limite à  vérifier que </a:t>
            </a:r>
            <a:r>
              <a:rPr lang="fr-FR" sz="1400" dirty="0"/>
              <a:t>les formules saisies dans le tableur et le graphique obtenu par l’élève sont </a:t>
            </a:r>
            <a:r>
              <a:rPr lang="fr-FR" sz="1400" dirty="0" smtClean="0"/>
              <a:t>corrects</a:t>
            </a:r>
            <a:r>
              <a:rPr lang="fr-FR" sz="1400" dirty="0"/>
              <a:t>.</a:t>
            </a:r>
          </a:p>
        </p:txBody>
      </p:sp>
      <p:pic>
        <p:nvPicPr>
          <p:cNvPr id="10" name="Image 9"/>
          <p:cNvPicPr>
            <a:picLocks noChangeAspect="1"/>
          </p:cNvPicPr>
          <p:nvPr/>
        </p:nvPicPr>
        <p:blipFill>
          <a:blip r:embed="rId4" cstate="email"/>
          <a:stretch>
            <a:fillRect/>
          </a:stretch>
        </p:blipFill>
        <p:spPr>
          <a:xfrm>
            <a:off x="7617801" y="2683094"/>
            <a:ext cx="4072871" cy="1789667"/>
          </a:xfrm>
          <a:prstGeom prst="rect">
            <a:avLst/>
          </a:prstGeom>
        </p:spPr>
      </p:pic>
      <p:sp>
        <p:nvSpPr>
          <p:cNvPr id="2" name="Rectangle 1"/>
          <p:cNvSpPr/>
          <p:nvPr/>
        </p:nvSpPr>
        <p:spPr>
          <a:xfrm>
            <a:off x="1807107" y="2669528"/>
            <a:ext cx="6057205" cy="923330"/>
          </a:xfrm>
          <a:prstGeom prst="rect">
            <a:avLst/>
          </a:prstGeom>
        </p:spPr>
        <p:txBody>
          <a:bodyPr wrap="square">
            <a:spAutoFit/>
          </a:bodyPr>
          <a:lstStyle/>
          <a:p>
            <a:r>
              <a:rPr lang="fr-FR" b="1" dirty="0" smtClean="0">
                <a:solidFill>
                  <a:schemeClr val="accent5">
                    <a:lumMod val="50000"/>
                  </a:schemeClr>
                </a:solidFill>
              </a:rPr>
              <a:t>En enseignement professionnel, les </a:t>
            </a:r>
            <a:r>
              <a:rPr lang="fr-FR" b="1" dirty="0">
                <a:solidFill>
                  <a:schemeClr val="accent5">
                    <a:lumMod val="50000"/>
                  </a:schemeClr>
                </a:solidFill>
              </a:rPr>
              <a:t>élèves travaillent la compétence de contrôle et de suivi d’une production en série </a:t>
            </a:r>
            <a:r>
              <a:rPr lang="fr-FR" b="1" dirty="0" smtClean="0">
                <a:solidFill>
                  <a:schemeClr val="accent5">
                    <a:lumMod val="50000"/>
                  </a:schemeClr>
                </a:solidFill>
              </a:rPr>
              <a:t>d’une pièce</a:t>
            </a:r>
            <a:endParaRPr lang="fr-FR" dirty="0"/>
          </a:p>
        </p:txBody>
      </p:sp>
      <p:sp>
        <p:nvSpPr>
          <p:cNvPr id="11" name="Titre 1"/>
          <p:cNvSpPr>
            <a:spLocks noGrp="1"/>
          </p:cNvSpPr>
          <p:nvPr>
            <p:ph type="title"/>
          </p:nvPr>
        </p:nvSpPr>
        <p:spPr>
          <a:xfrm>
            <a:off x="1807107" y="-126225"/>
            <a:ext cx="10508533" cy="1286937"/>
          </a:xfrm>
        </p:spPr>
        <p:txBody>
          <a:bodyPr/>
          <a:lstStyle/>
          <a:p>
            <a:r>
              <a:rPr lang="fr-FR" dirty="0" smtClean="0"/>
              <a:t>Une pratique de la </a:t>
            </a:r>
            <a:r>
              <a:rPr lang="fr-FR" dirty="0" err="1" smtClean="0"/>
              <a:t>co</a:t>
            </a:r>
            <a:r>
              <a:rPr lang="fr-FR" dirty="0" smtClean="0"/>
              <a:t>-intervention à définir</a:t>
            </a:r>
            <a:endParaRPr lang="fr-FR" dirty="0"/>
          </a:p>
        </p:txBody>
      </p:sp>
    </p:spTree>
    <p:extLst>
      <p:ext uri="{BB962C8B-B14F-4D97-AF65-F5344CB8AC3E}">
        <p14:creationId xmlns="" xmlns:p14="http://schemas.microsoft.com/office/powerpoint/2010/main" val="538298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9401" y="182892"/>
            <a:ext cx="7881400" cy="662500"/>
          </a:xfrm>
        </p:spPr>
        <p:txBody>
          <a:bodyPr/>
          <a:lstStyle/>
          <a:p>
            <a:r>
              <a:rPr lang="fr-FR" dirty="0" smtClean="0"/>
              <a:t>Le chef d’</a:t>
            </a:r>
            <a:r>
              <a:rPr lang="fr-FR" dirty="0" err="1" smtClean="0"/>
              <a:t>oeuvre</a:t>
            </a:r>
            <a:endParaRPr lang="fr-FR" dirty="0"/>
          </a:p>
        </p:txBody>
      </p:sp>
      <p:sp>
        <p:nvSpPr>
          <p:cNvPr id="3" name="Espace réservé du contenu 2"/>
          <p:cNvSpPr>
            <a:spLocks noGrp="1"/>
          </p:cNvSpPr>
          <p:nvPr>
            <p:ph idx="1"/>
          </p:nvPr>
        </p:nvSpPr>
        <p:spPr>
          <a:xfrm>
            <a:off x="664332" y="1700040"/>
            <a:ext cx="9089268" cy="4553128"/>
          </a:xfrm>
        </p:spPr>
        <p:txBody>
          <a:bodyPr>
            <a:normAutofit fontScale="62500" lnSpcReduction="20000"/>
          </a:bodyPr>
          <a:lstStyle/>
          <a:p>
            <a:pPr marL="717550" lvl="1" indent="-260350">
              <a:lnSpc>
                <a:spcPct val="110000"/>
              </a:lnSpc>
              <a:spcBef>
                <a:spcPts val="600"/>
              </a:spcBef>
              <a:spcAft>
                <a:spcPts val="600"/>
              </a:spcAft>
            </a:pPr>
            <a:r>
              <a:rPr lang="fr-FR" sz="2900" dirty="0" smtClean="0">
                <a:latin typeface="+mn-lt"/>
              </a:rPr>
              <a:t>Une pédagogie </a:t>
            </a:r>
            <a:r>
              <a:rPr lang="fr-FR" sz="2900" dirty="0">
                <a:latin typeface="+mn-lt"/>
              </a:rPr>
              <a:t>de projet et </a:t>
            </a:r>
            <a:r>
              <a:rPr lang="fr-FR" sz="2900" dirty="0" smtClean="0">
                <a:latin typeface="+mn-lt"/>
              </a:rPr>
              <a:t>multi spécialité </a:t>
            </a:r>
            <a:r>
              <a:rPr lang="fr-FR" sz="2900" dirty="0">
                <a:latin typeface="+mn-lt"/>
              </a:rPr>
              <a:t>: des savoirs </a:t>
            </a:r>
            <a:r>
              <a:rPr lang="fr-FR" sz="2900" dirty="0" smtClean="0">
                <a:latin typeface="+mn-lt"/>
              </a:rPr>
              <a:t>faire présents</a:t>
            </a:r>
          </a:p>
          <a:p>
            <a:pPr marL="457200" lvl="1" indent="0">
              <a:lnSpc>
                <a:spcPct val="110000"/>
              </a:lnSpc>
              <a:spcBef>
                <a:spcPts val="600"/>
              </a:spcBef>
              <a:spcAft>
                <a:spcPts val="600"/>
              </a:spcAft>
              <a:buNone/>
            </a:pPr>
            <a:r>
              <a:rPr lang="fr-FR" sz="2900" dirty="0" smtClean="0">
                <a:latin typeface="+mn-lt"/>
              </a:rPr>
              <a:t> </a:t>
            </a:r>
            <a:r>
              <a:rPr lang="fr-FR" sz="2900" dirty="0">
                <a:latin typeface="+mn-lt"/>
              </a:rPr>
              <a:t>dans les </a:t>
            </a:r>
            <a:r>
              <a:rPr lang="fr-FR" sz="2900" dirty="0" smtClean="0">
                <a:latin typeface="+mn-lt"/>
              </a:rPr>
              <a:t>établissements</a:t>
            </a:r>
            <a:endParaRPr lang="fr-FR" sz="2900" dirty="0">
              <a:solidFill>
                <a:schemeClr val="tx1"/>
              </a:solidFill>
              <a:latin typeface="+mn-lt"/>
            </a:endParaRPr>
          </a:p>
          <a:p>
            <a:pPr lvl="1">
              <a:lnSpc>
                <a:spcPct val="110000"/>
              </a:lnSpc>
              <a:spcBef>
                <a:spcPts val="600"/>
              </a:spcBef>
              <a:spcAft>
                <a:spcPts val="600"/>
              </a:spcAft>
            </a:pPr>
            <a:r>
              <a:rPr lang="fr-FR" sz="2900" dirty="0">
                <a:latin typeface="+mn-lt"/>
              </a:rPr>
              <a:t> </a:t>
            </a:r>
            <a:r>
              <a:rPr lang="fr-FR" sz="2900" dirty="0" smtClean="0">
                <a:latin typeface="+mn-lt"/>
              </a:rPr>
              <a:t>Un choix à anticiper </a:t>
            </a:r>
          </a:p>
          <a:p>
            <a:pPr lvl="1">
              <a:lnSpc>
                <a:spcPct val="110000"/>
              </a:lnSpc>
              <a:spcBef>
                <a:spcPts val="600"/>
              </a:spcBef>
              <a:spcAft>
                <a:spcPts val="600"/>
              </a:spcAft>
            </a:pPr>
            <a:r>
              <a:rPr lang="fr-FR" sz="2900" dirty="0">
                <a:latin typeface="+mn-lt"/>
              </a:rPr>
              <a:t> </a:t>
            </a:r>
            <a:r>
              <a:rPr lang="fr-FR" sz="2900" dirty="0" smtClean="0">
                <a:latin typeface="+mn-lt"/>
              </a:rPr>
              <a:t>L’évaluation comprend </a:t>
            </a:r>
          </a:p>
          <a:p>
            <a:pPr lvl="3">
              <a:lnSpc>
                <a:spcPct val="110000"/>
              </a:lnSpc>
              <a:spcBef>
                <a:spcPts val="600"/>
              </a:spcBef>
              <a:spcAft>
                <a:spcPts val="600"/>
              </a:spcAft>
            </a:pPr>
            <a:r>
              <a:rPr lang="fr-FR" sz="2700" dirty="0" smtClean="0">
                <a:latin typeface="+mn-lt"/>
              </a:rPr>
              <a:t>Un suivi en contrôle continu (bulletin et livret scolaire)</a:t>
            </a:r>
          </a:p>
          <a:p>
            <a:pPr lvl="3">
              <a:lnSpc>
                <a:spcPct val="110000"/>
              </a:lnSpc>
              <a:spcBef>
                <a:spcPts val="600"/>
              </a:spcBef>
              <a:spcAft>
                <a:spcPts val="600"/>
              </a:spcAft>
            </a:pPr>
            <a:r>
              <a:rPr lang="fr-FR" sz="2700" dirty="0" smtClean="0">
                <a:latin typeface="+mn-lt"/>
              </a:rPr>
              <a:t> </a:t>
            </a:r>
            <a:r>
              <a:rPr lang="fr-FR" sz="2700" b="1" dirty="0" smtClean="0">
                <a:latin typeface="+mn-lt"/>
              </a:rPr>
              <a:t>Une </a:t>
            </a:r>
            <a:r>
              <a:rPr lang="fr-FR" sz="2700" b="1" dirty="0">
                <a:latin typeface="+mn-lt"/>
              </a:rPr>
              <a:t>épreuve orale en terminale</a:t>
            </a:r>
          </a:p>
          <a:p>
            <a:pPr lvl="2">
              <a:lnSpc>
                <a:spcPct val="110000"/>
              </a:lnSpc>
              <a:spcBef>
                <a:spcPts val="600"/>
              </a:spcBef>
              <a:spcAft>
                <a:spcPts val="600"/>
              </a:spcAft>
            </a:pPr>
            <a:r>
              <a:rPr lang="fr-FR" sz="2900" b="1" dirty="0">
                <a:latin typeface="+mn-lt"/>
              </a:rPr>
              <a:t>	-  en CAP en juin 2021</a:t>
            </a:r>
          </a:p>
          <a:p>
            <a:pPr lvl="2">
              <a:lnSpc>
                <a:spcPct val="110000"/>
              </a:lnSpc>
              <a:spcBef>
                <a:spcPts val="600"/>
              </a:spcBef>
              <a:spcAft>
                <a:spcPts val="600"/>
              </a:spcAft>
            </a:pPr>
            <a:r>
              <a:rPr lang="fr-FR" sz="2900" b="1" dirty="0">
                <a:latin typeface="+mn-lt"/>
              </a:rPr>
              <a:t>	- en Bac pro en juin </a:t>
            </a:r>
            <a:r>
              <a:rPr lang="fr-FR" sz="2900" b="1" dirty="0" smtClean="0">
                <a:latin typeface="+mn-lt"/>
              </a:rPr>
              <a:t>2022</a:t>
            </a:r>
          </a:p>
          <a:p>
            <a:pPr lvl="1">
              <a:lnSpc>
                <a:spcPct val="110000"/>
              </a:lnSpc>
              <a:spcBef>
                <a:spcPts val="600"/>
              </a:spcBef>
              <a:spcAft>
                <a:spcPts val="600"/>
              </a:spcAft>
            </a:pPr>
            <a:r>
              <a:rPr lang="fr-FR" sz="2900" dirty="0" smtClean="0">
                <a:latin typeface="+mn-lt"/>
              </a:rPr>
              <a:t> Des objectifs </a:t>
            </a:r>
            <a:r>
              <a:rPr lang="fr-FR" sz="2900" dirty="0">
                <a:latin typeface="+mn-lt"/>
              </a:rPr>
              <a:t>multiples</a:t>
            </a:r>
          </a:p>
          <a:p>
            <a:pPr lvl="4">
              <a:lnSpc>
                <a:spcPct val="120000"/>
              </a:lnSpc>
              <a:spcBef>
                <a:spcPts val="600"/>
              </a:spcBef>
              <a:spcAft>
                <a:spcPts val="600"/>
              </a:spcAft>
            </a:pPr>
            <a:r>
              <a:rPr lang="fr-FR" sz="2900" b="1" dirty="0">
                <a:solidFill>
                  <a:schemeClr val="accent3">
                    <a:lumMod val="50000"/>
                  </a:schemeClr>
                </a:solidFill>
                <a:latin typeface="+mn-lt"/>
              </a:rPr>
              <a:t> </a:t>
            </a:r>
            <a:r>
              <a:rPr lang="fr-FR" sz="2900" b="1" dirty="0" smtClean="0">
                <a:solidFill>
                  <a:schemeClr val="accent3">
                    <a:lumMod val="50000"/>
                  </a:schemeClr>
                </a:solidFill>
                <a:latin typeface="+mn-lt"/>
              </a:rPr>
              <a:t>- </a:t>
            </a:r>
            <a:r>
              <a:rPr lang="fr-FR" sz="2900" dirty="0">
                <a:latin typeface="+mn-lt"/>
              </a:rPr>
              <a:t>d</a:t>
            </a:r>
            <a:r>
              <a:rPr lang="fr-FR" sz="2900" dirty="0" smtClean="0">
                <a:latin typeface="+mn-lt"/>
              </a:rPr>
              <a:t>éveloppement </a:t>
            </a:r>
            <a:r>
              <a:rPr lang="fr-FR" sz="2900" dirty="0">
                <a:latin typeface="+mn-lt"/>
              </a:rPr>
              <a:t>de compétences générales, méthodologiques et de la créativité</a:t>
            </a:r>
          </a:p>
          <a:p>
            <a:pPr lvl="4">
              <a:lnSpc>
                <a:spcPct val="110000"/>
              </a:lnSpc>
              <a:spcBef>
                <a:spcPts val="600"/>
              </a:spcBef>
              <a:spcAft>
                <a:spcPts val="600"/>
              </a:spcAft>
            </a:pPr>
            <a:r>
              <a:rPr lang="fr-FR" sz="2900" dirty="0" smtClean="0">
                <a:latin typeface="+mn-lt"/>
              </a:rPr>
              <a:t>-  </a:t>
            </a:r>
            <a:r>
              <a:rPr lang="fr-FR" sz="2900" dirty="0">
                <a:latin typeface="+mn-lt"/>
              </a:rPr>
              <a:t>p</a:t>
            </a:r>
            <a:r>
              <a:rPr lang="fr-FR" sz="2900" dirty="0" smtClean="0">
                <a:latin typeface="+mn-lt"/>
              </a:rPr>
              <a:t>articipation </a:t>
            </a:r>
            <a:r>
              <a:rPr lang="fr-FR" sz="2900" dirty="0">
                <a:latin typeface="+mn-lt"/>
              </a:rPr>
              <a:t>à l’acquisition des compétences du </a:t>
            </a:r>
            <a:r>
              <a:rPr lang="fr-FR" sz="2900" dirty="0" smtClean="0">
                <a:latin typeface="+mn-lt"/>
              </a:rPr>
              <a:t>diplôme….</a:t>
            </a:r>
            <a:endParaRPr lang="fr-FR" sz="2900" dirty="0">
              <a:latin typeface="+mn-lt"/>
            </a:endParaRPr>
          </a:p>
          <a:p>
            <a:pPr lvl="2">
              <a:lnSpc>
                <a:spcPct val="110000"/>
              </a:lnSpc>
              <a:spcBef>
                <a:spcPts val="600"/>
              </a:spcBef>
              <a:spcAft>
                <a:spcPts val="600"/>
              </a:spcAft>
            </a:pPr>
            <a:endParaRPr lang="fr-FR" sz="2600" dirty="0">
              <a:latin typeface="+mn-lt"/>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19</a:t>
            </a:fld>
            <a:endParaRPr lang="fr-FR"/>
          </a:p>
        </p:txBody>
      </p:sp>
      <p:sp>
        <p:nvSpPr>
          <p:cNvPr id="8" name="Espace réservé du contenu 2"/>
          <p:cNvSpPr txBox="1">
            <a:spLocks/>
          </p:cNvSpPr>
          <p:nvPr/>
        </p:nvSpPr>
        <p:spPr>
          <a:xfrm>
            <a:off x="8858789" y="2751568"/>
            <a:ext cx="3011157" cy="2189207"/>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En 1</a:t>
            </a:r>
            <a:r>
              <a:rPr lang="fr-FR" sz="1600" baseline="30000" dirty="0"/>
              <a:t>ère</a:t>
            </a:r>
            <a:r>
              <a:rPr lang="fr-FR" sz="1600" dirty="0"/>
              <a:t> et terminale – CAP et </a:t>
            </a:r>
            <a:r>
              <a:rPr lang="fr-FR" sz="1600"/>
              <a:t>Bac </a:t>
            </a:r>
            <a:r>
              <a:rPr lang="fr-FR" sz="1600" smtClean="0"/>
              <a:t>Professionnel</a:t>
            </a:r>
          </a:p>
          <a:p>
            <a:pPr marL="0" indent="0">
              <a:buNone/>
            </a:pPr>
            <a:endParaRPr lang="fr-FR" sz="1600" dirty="0"/>
          </a:p>
          <a:p>
            <a:r>
              <a:rPr lang="fr-FR" sz="1600" b="1" dirty="0"/>
              <a:t>Pluridisciplinaire : Enseignement professionnel  et Enseignement général</a:t>
            </a:r>
            <a:endParaRPr lang="fr-FR" sz="900" b="1" dirty="0"/>
          </a:p>
          <a:p>
            <a:pPr marL="0" indent="0">
              <a:buNone/>
            </a:pPr>
            <a:endParaRPr lang="fr-FR" sz="1600" dirty="0"/>
          </a:p>
        </p:txBody>
      </p:sp>
      <p:graphicFrame>
        <p:nvGraphicFramePr>
          <p:cNvPr id="5" name="Diagramme 4"/>
          <p:cNvGraphicFramePr/>
          <p:nvPr>
            <p:extLst>
              <p:ext uri="{D42A27DB-BD31-4B8C-83A1-F6EECF244321}">
                <p14:modId xmlns="" xmlns:p14="http://schemas.microsoft.com/office/powerpoint/2010/main" val="2644661577"/>
              </p:ext>
            </p:extLst>
          </p:nvPr>
        </p:nvGraphicFramePr>
        <p:xfrm>
          <a:off x="9205244" y="0"/>
          <a:ext cx="2825391" cy="238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contenu 2"/>
          <p:cNvSpPr txBox="1">
            <a:spLocks/>
          </p:cNvSpPr>
          <p:nvPr/>
        </p:nvSpPr>
        <p:spPr>
          <a:xfrm>
            <a:off x="664332" y="1066852"/>
            <a:ext cx="7905927" cy="624820"/>
          </a:xfrm>
          <a:prstGeom prst="rect">
            <a:avLst/>
          </a:prstGeom>
        </p:spPr>
        <p:txBody>
          <a:bodyPr vert="horz" lIns="91440" tIns="45720" rIns="91440" bIns="45720" rtlCol="0">
            <a:normAutofit/>
          </a:bodyPr>
          <a:lstStyle>
            <a:lvl1pPr marL="177791" marR="0" indent="-177791" algn="l" defTabSz="457178"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32" marR="0" indent="-169855" algn="l" defTabSz="457178"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32" marR="0" indent="0" algn="l" defTabSz="457178"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32" marR="0" indent="177791" algn="l" defTabSz="457178"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10" marR="0" indent="0" algn="l" defTabSz="457178"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2400" b="1" dirty="0" smtClean="0">
                <a:solidFill>
                  <a:schemeClr val="accent3">
                    <a:lumMod val="50000"/>
                  </a:schemeClr>
                </a:solidFill>
                <a:latin typeface="+mn-lt"/>
              </a:rPr>
              <a:t>Valorisation de l'excellence et de l'exigence professionnelle</a:t>
            </a:r>
            <a:endParaRPr lang="fr-FR" dirty="0">
              <a:latin typeface="+mn-lt"/>
            </a:endParaRPr>
          </a:p>
        </p:txBody>
      </p:sp>
    </p:spTree>
    <p:extLst>
      <p:ext uri="{BB962C8B-B14F-4D97-AF65-F5344CB8AC3E}">
        <p14:creationId xmlns="" xmlns:p14="http://schemas.microsoft.com/office/powerpoint/2010/main" val="181846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032815" y="1721037"/>
            <a:ext cx="7453748" cy="1819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dirty="0">
              <a:solidFill>
                <a:srgbClr val="5AA1D8"/>
              </a:solidFill>
              <a:latin typeface="Arial Black" pitchFamily="34" charset="0"/>
            </a:endParaRPr>
          </a:p>
        </p:txBody>
      </p:sp>
      <p:sp>
        <p:nvSpPr>
          <p:cNvPr id="5" name="Espace réservé du texte 3"/>
          <p:cNvSpPr txBox="1">
            <a:spLocks/>
          </p:cNvSpPr>
          <p:nvPr/>
        </p:nvSpPr>
        <p:spPr>
          <a:xfrm>
            <a:off x="4032815" y="6526898"/>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a:t>
            </a:r>
            <a:r>
              <a:rPr lang="fr-FR" sz="1500" dirty="0" smtClean="0">
                <a:latin typeface="Arial" panose="020B0604020202020204" pitchFamily="34" charset="0"/>
                <a:cs typeface="Arial" panose="020B0604020202020204" pitchFamily="34" charset="0"/>
              </a:rPr>
              <a:t>intervenantes: </a:t>
            </a:r>
            <a:r>
              <a:rPr lang="fr-FR" sz="1500" dirty="0">
                <a:latin typeface="Arial" panose="020B0604020202020204" pitchFamily="34" charset="0"/>
                <a:cs typeface="Arial" panose="020B0604020202020204" pitchFamily="34" charset="0"/>
              </a:rPr>
              <a:t>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et  </a:t>
            </a:r>
            <a:r>
              <a:rPr lang="fr-FR" sz="1500" dirty="0" err="1" smtClean="0">
                <a:latin typeface="Arial" panose="020B0604020202020204" pitchFamily="34" charset="0"/>
                <a:cs typeface="Arial" panose="020B0604020202020204" pitchFamily="34" charset="0"/>
              </a:rPr>
              <a:t>Joret</a:t>
            </a:r>
            <a:r>
              <a:rPr lang="fr-FR" sz="1500" dirty="0" smtClean="0">
                <a:latin typeface="Arial" panose="020B0604020202020204" pitchFamily="34" charset="0"/>
                <a:cs typeface="Arial" panose="020B0604020202020204" pitchFamily="34" charset="0"/>
              </a:rPr>
              <a:t> + GDR HR </a:t>
            </a:r>
            <a:endParaRPr lang="fr-FR" sz="1500" dirty="0">
              <a:latin typeface="Arial" panose="020B0604020202020204" pitchFamily="34" charset="0"/>
              <a:cs typeface="Arial" panose="020B0604020202020204" pitchFamily="34" charset="0"/>
            </a:endParaRPr>
          </a:p>
          <a:p>
            <a:endParaRPr lang="fr-FR" dirty="0"/>
          </a:p>
        </p:txBody>
      </p:sp>
      <p:sp>
        <p:nvSpPr>
          <p:cNvPr id="6" name="Espace réservé du texte 4"/>
          <p:cNvSpPr txBox="1">
            <a:spLocks/>
          </p:cNvSpPr>
          <p:nvPr/>
        </p:nvSpPr>
        <p:spPr>
          <a:xfrm>
            <a:off x="3879430" y="3540869"/>
            <a:ext cx="7453341" cy="812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298450">
              <a:spcBef>
                <a:spcPts val="0"/>
              </a:spcBef>
              <a:buSzPts val="1100"/>
              <a:buNone/>
            </a:pPr>
            <a:endParaRPr lang="fr-FR" b="1" dirty="0">
              <a:latin typeface="Arial" pitchFamily="34" charset="0"/>
              <a:cs typeface="Arial" pitchFamily="34" charset="0"/>
            </a:endParaRPr>
          </a:p>
        </p:txBody>
      </p:sp>
      <p:grpSp>
        <p:nvGrpSpPr>
          <p:cNvPr id="7" name="Grouper 9"/>
          <p:cNvGrpSpPr/>
          <p:nvPr/>
        </p:nvGrpSpPr>
        <p:grpSpPr>
          <a:xfrm>
            <a:off x="3807930" y="952500"/>
            <a:ext cx="935519" cy="409694"/>
            <a:chOff x="5391302" y="1426464"/>
            <a:chExt cx="604579" cy="197510"/>
          </a:xfrm>
          <a:solidFill>
            <a:srgbClr val="5AA1D8"/>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grpSp>
      <p:sp>
        <p:nvSpPr>
          <p:cNvPr id="2" name="ZoneTexte 1">
            <a:extLst>
              <a:ext uri="{FF2B5EF4-FFF2-40B4-BE49-F238E27FC236}">
                <a16:creationId xmlns:a16="http://schemas.microsoft.com/office/drawing/2014/main" xmlns="" id="{71BC8E4A-A3E7-AF42-8A82-9BC4485806E0}"/>
              </a:ext>
            </a:extLst>
          </p:cNvPr>
          <p:cNvSpPr txBox="1"/>
          <p:nvPr/>
        </p:nvSpPr>
        <p:spPr>
          <a:xfrm>
            <a:off x="4868784" y="2020715"/>
            <a:ext cx="7094616" cy="338554"/>
          </a:xfrm>
          <a:prstGeom prst="rect">
            <a:avLst/>
          </a:prstGeom>
          <a:noFill/>
        </p:spPr>
        <p:txBody>
          <a:bodyPr wrap="square" rtlCol="0">
            <a:spAutoFit/>
          </a:bodyPr>
          <a:lstStyle/>
          <a:p>
            <a:pPr lvl="1"/>
            <a:endParaRPr lang="fr-FR" sz="1600" b="1" cap="small" dirty="0">
              <a:solidFill>
                <a:srgbClr val="0070C0"/>
              </a:solidFill>
              <a:latin typeface="Arial Black"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955EF554-06EE-1046-9FF8-76E3A12FA543}"/>
              </a:ext>
            </a:extLst>
          </p:cNvPr>
          <p:cNvSpPr/>
          <p:nvPr/>
        </p:nvSpPr>
        <p:spPr>
          <a:xfrm>
            <a:off x="3940943" y="1555710"/>
            <a:ext cx="7932116" cy="5355312"/>
          </a:xfrm>
          <a:prstGeom prst="rect">
            <a:avLst/>
          </a:prstGeom>
        </p:spPr>
        <p:txBody>
          <a:bodyPr wrap="square">
            <a:spAutoFit/>
          </a:bodyPr>
          <a:lstStyle/>
          <a:p>
            <a:pPr>
              <a:lnSpc>
                <a:spcPct val="150000"/>
              </a:lnSpc>
              <a:buFont typeface="Wingdings" pitchFamily="2" charset="2"/>
              <a:buChar char="§"/>
            </a:pPr>
            <a:endParaRPr lang="fr-FR" b="1" dirty="0" smtClean="0">
              <a:solidFill>
                <a:srgbClr val="5AA1D8"/>
              </a:solidFill>
              <a:latin typeface="Arial Black" pitchFamily="34" charset="0"/>
            </a:endParaRPr>
          </a:p>
          <a:p>
            <a:pPr>
              <a:lnSpc>
                <a:spcPct val="150000"/>
              </a:lnSpc>
              <a:buFont typeface="Wingdings" pitchFamily="2" charset="2"/>
              <a:buChar char="§"/>
            </a:pPr>
            <a:r>
              <a:rPr lang="fr-FR" b="1" dirty="0" smtClean="0">
                <a:solidFill>
                  <a:srgbClr val="5AA1D8"/>
                </a:solidFill>
                <a:latin typeface="Arial Black" pitchFamily="34" charset="0"/>
              </a:rPr>
              <a:t>8h30/9h 		Accueil-Café</a:t>
            </a:r>
          </a:p>
          <a:p>
            <a:pPr>
              <a:lnSpc>
                <a:spcPct val="150000"/>
              </a:lnSpc>
              <a:buFont typeface="Wingdings" pitchFamily="2" charset="2"/>
              <a:buChar char="§"/>
            </a:pPr>
            <a:r>
              <a:rPr lang="fr-FR" b="1" dirty="0" smtClean="0">
                <a:solidFill>
                  <a:srgbClr val="5AA1D8"/>
                </a:solidFill>
                <a:latin typeface="Arial Black" pitchFamily="34" charset="0"/>
              </a:rPr>
              <a:t>9h/11h 		Intervention de Mmes </a:t>
            </a:r>
            <a:r>
              <a:rPr lang="fr-FR" b="1" dirty="0" err="1" smtClean="0">
                <a:solidFill>
                  <a:srgbClr val="5AA1D8"/>
                </a:solidFill>
                <a:latin typeface="Arial Black" pitchFamily="34" charset="0"/>
              </a:rPr>
              <a:t>Joret</a:t>
            </a:r>
            <a:r>
              <a:rPr lang="fr-FR" b="1" dirty="0">
                <a:solidFill>
                  <a:srgbClr val="5AA1D8"/>
                </a:solidFill>
                <a:latin typeface="Arial Black" pitchFamily="34" charset="0"/>
              </a:rPr>
              <a:t> </a:t>
            </a:r>
            <a:r>
              <a:rPr lang="fr-FR" b="1" dirty="0" smtClean="0">
                <a:solidFill>
                  <a:srgbClr val="5AA1D8"/>
                </a:solidFill>
                <a:latin typeface="Arial Black" pitchFamily="34" charset="0"/>
              </a:rPr>
              <a:t>et </a:t>
            </a:r>
            <a:r>
              <a:rPr lang="fr-FR" b="1" dirty="0" err="1" smtClean="0">
                <a:solidFill>
                  <a:srgbClr val="5AA1D8"/>
                </a:solidFill>
                <a:latin typeface="Arial Black" pitchFamily="34" charset="0"/>
              </a:rPr>
              <a:t>Flammier</a:t>
            </a:r>
            <a:endParaRPr lang="fr-FR" b="1" dirty="0" smtClean="0">
              <a:solidFill>
                <a:srgbClr val="5AA1D8"/>
              </a:solidFill>
              <a:latin typeface="Arial Black" pitchFamily="34" charset="0"/>
            </a:endParaRPr>
          </a:p>
          <a:p>
            <a:pPr lvl="3">
              <a:lnSpc>
                <a:spcPct val="150000"/>
              </a:lnSpc>
            </a:pPr>
            <a:r>
              <a:rPr lang="fr-FR" b="1" dirty="0" smtClean="0">
                <a:solidFill>
                  <a:srgbClr val="5AA1D8"/>
                </a:solidFill>
                <a:latin typeface="Arial Black" pitchFamily="34" charset="0"/>
              </a:rPr>
              <a:t>	TVP, plan de formation des professeurs, Co-	intervention, chef d’œuvre, CAP 1-2-3</a:t>
            </a:r>
          </a:p>
          <a:p>
            <a:pPr lvl="3">
              <a:lnSpc>
                <a:spcPct val="150000"/>
              </a:lnSpc>
            </a:pPr>
            <a:r>
              <a:rPr lang="fr-FR" b="1" dirty="0" smtClean="0">
                <a:solidFill>
                  <a:srgbClr val="5AA1D8"/>
                </a:solidFill>
                <a:latin typeface="Arial Black" pitchFamily="34" charset="0"/>
              </a:rPr>
              <a:t>	Réponses aux questions</a:t>
            </a:r>
          </a:p>
          <a:p>
            <a:pPr marL="285750" indent="-285750">
              <a:lnSpc>
                <a:spcPct val="150000"/>
              </a:lnSpc>
              <a:buFont typeface="Wingdings" panose="05000000000000000000" pitchFamily="2" charset="2"/>
              <a:buChar char="§"/>
            </a:pPr>
            <a:r>
              <a:rPr lang="fr-FR" b="1" dirty="0" smtClean="0">
                <a:solidFill>
                  <a:srgbClr val="5AA1D8"/>
                </a:solidFill>
                <a:latin typeface="Arial Black" pitchFamily="34" charset="0"/>
              </a:rPr>
              <a:t>11h/15h30	Collectif de travail autour du chef d’Œuvre et 				de la Co-intervention</a:t>
            </a:r>
          </a:p>
          <a:p>
            <a:pPr marL="285750" indent="-285750">
              <a:lnSpc>
                <a:spcPct val="150000"/>
              </a:lnSpc>
              <a:buFont typeface="Wingdings" panose="05000000000000000000" pitchFamily="2" charset="2"/>
              <a:buChar char="§"/>
            </a:pPr>
            <a:r>
              <a:rPr lang="fr-FR" b="1" dirty="0" smtClean="0">
                <a:solidFill>
                  <a:srgbClr val="5AA1D8"/>
                </a:solidFill>
                <a:latin typeface="Arial Black" pitchFamily="34" charset="0"/>
              </a:rPr>
              <a:t>15h30/16h	Pause</a:t>
            </a:r>
          </a:p>
          <a:p>
            <a:pPr marL="285750" indent="-285750">
              <a:lnSpc>
                <a:spcPct val="150000"/>
              </a:lnSpc>
              <a:buFont typeface="Wingdings" panose="05000000000000000000" pitchFamily="2" charset="2"/>
              <a:buChar char="§"/>
            </a:pPr>
            <a:r>
              <a:rPr lang="fr-FR" b="1" dirty="0" smtClean="0">
                <a:solidFill>
                  <a:srgbClr val="5AA1D8"/>
                </a:solidFill>
                <a:latin typeface="Arial Black" pitchFamily="34" charset="0"/>
              </a:rPr>
              <a:t>16h/17h		Retour des ateliers</a:t>
            </a:r>
          </a:p>
          <a:p>
            <a:endParaRPr lang="fr-FR" b="1" dirty="0" smtClean="0">
              <a:solidFill>
                <a:srgbClr val="5AA1D8"/>
              </a:solidFill>
              <a:latin typeface="Arial Black" pitchFamily="34" charset="0"/>
            </a:endParaRPr>
          </a:p>
          <a:p>
            <a:endParaRPr lang="fr-FR" b="1" dirty="0" smtClean="0">
              <a:solidFill>
                <a:srgbClr val="5AA1D8"/>
              </a:solidFill>
              <a:latin typeface="Arial Black" pitchFamily="34" charset="0"/>
            </a:endParaRPr>
          </a:p>
          <a:p>
            <a:endParaRPr lang="fr-FR" b="1" dirty="0">
              <a:solidFill>
                <a:srgbClr val="5AA1D8"/>
              </a:solidFill>
              <a:latin typeface="Arial Black" pitchFamily="34" charset="0"/>
            </a:endParaRPr>
          </a:p>
          <a:p>
            <a:endParaRPr lang="fr-FR" dirty="0">
              <a:solidFill>
                <a:srgbClr val="5AA1D8"/>
              </a:solidFill>
              <a:latin typeface="Arial Black" pitchFamily="34" charset="0"/>
            </a:endParaRPr>
          </a:p>
        </p:txBody>
      </p:sp>
      <p:sp>
        <p:nvSpPr>
          <p:cNvPr id="12" name="Titre 1"/>
          <p:cNvSpPr txBox="1">
            <a:spLocks/>
          </p:cNvSpPr>
          <p:nvPr/>
        </p:nvSpPr>
        <p:spPr>
          <a:xfrm>
            <a:off x="4535070" y="460572"/>
            <a:ext cx="5590311" cy="1190811"/>
          </a:xfrm>
          <a:prstGeom prst="rect">
            <a:avLst/>
          </a:prstGeom>
        </p:spPr>
        <p:txBody>
          <a:bodyPr/>
          <a:lstStyle/>
          <a:p>
            <a:pPr marL="0" marR="0" lvl="0" indent="0" algn="l" defTabSz="457178" rtl="0" eaLnBrk="1" fontAlgn="auto" latinLnBrk="0" hangingPunct="1">
              <a:lnSpc>
                <a:spcPct val="100000"/>
              </a:lnSpc>
              <a:spcBef>
                <a:spcPct val="0"/>
              </a:spcBef>
              <a:spcAft>
                <a:spcPts val="0"/>
              </a:spcAft>
              <a:buClrTx/>
              <a:buSzTx/>
              <a:buFontTx/>
              <a:buNone/>
              <a:tabLst/>
              <a:defRPr/>
            </a:pPr>
            <a:r>
              <a:rPr kumimoji="0" lang="fr-FR" sz="2500" b="1" i="0" u="none" strike="noStrike" kern="1200" cap="all" spc="0" normalizeH="0" baseline="0" noProof="0" dirty="0" smtClean="0">
                <a:ln>
                  <a:noFill/>
                </a:ln>
                <a:solidFill>
                  <a:schemeClr val="tx1">
                    <a:lumMod val="75000"/>
                    <a:lumOff val="25000"/>
                  </a:schemeClr>
                </a:solidFill>
                <a:effectLst/>
                <a:uLnTx/>
                <a:uFillTx/>
                <a:latin typeface="Arial Black" charset="0"/>
                <a:ea typeface="Arial Black" charset="0"/>
                <a:cs typeface="Arial Black" charset="0"/>
              </a:rPr>
              <a:t>Plan de journée</a:t>
            </a:r>
            <a:endParaRPr kumimoji="0" lang="fr-FR" sz="2500" b="1" i="0" u="none" strike="noStrike" kern="1200" cap="all" spc="0" normalizeH="0" baseline="0" noProof="0" dirty="0">
              <a:ln>
                <a:noFill/>
              </a:ln>
              <a:solidFill>
                <a:schemeClr val="tx1">
                  <a:lumMod val="75000"/>
                  <a:lumOff val="25000"/>
                </a:schemeClr>
              </a:solidFill>
              <a:effectLst/>
              <a:uLnTx/>
              <a:uFillTx/>
              <a:latin typeface="Arial Black" charset="0"/>
              <a:ea typeface="Arial Black" charset="0"/>
              <a:cs typeface="Arial Black" charset="0"/>
            </a:endParaRPr>
          </a:p>
        </p:txBody>
      </p:sp>
    </p:spTree>
    <p:extLst>
      <p:ext uri="{BB962C8B-B14F-4D97-AF65-F5344CB8AC3E}">
        <p14:creationId xmlns="" xmlns:p14="http://schemas.microsoft.com/office/powerpoint/2010/main" val="24285658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9401" y="182892"/>
            <a:ext cx="7881400" cy="662500"/>
          </a:xfrm>
        </p:spPr>
        <p:txBody>
          <a:bodyPr/>
          <a:lstStyle/>
          <a:p>
            <a:r>
              <a:rPr lang="fr-FR" dirty="0" smtClean="0"/>
              <a:t>Le chef d’</a:t>
            </a:r>
            <a:r>
              <a:rPr lang="fr-FR" dirty="0" err="1" smtClean="0"/>
              <a:t>oeuvre</a:t>
            </a:r>
            <a:endParaRPr lang="fr-FR" dirty="0"/>
          </a:p>
        </p:txBody>
      </p:sp>
      <p:sp>
        <p:nvSpPr>
          <p:cNvPr id="3" name="Espace réservé du contenu 2"/>
          <p:cNvSpPr>
            <a:spLocks noGrp="1"/>
          </p:cNvSpPr>
          <p:nvPr>
            <p:ph idx="1"/>
          </p:nvPr>
        </p:nvSpPr>
        <p:spPr>
          <a:xfrm>
            <a:off x="664332" y="1700040"/>
            <a:ext cx="9089268" cy="4553128"/>
          </a:xfrm>
        </p:spPr>
        <p:txBody>
          <a:bodyPr>
            <a:normAutofit fontScale="55000" lnSpcReduction="20000"/>
          </a:bodyPr>
          <a:lstStyle/>
          <a:p>
            <a:pPr marL="717550" lvl="1" indent="-260350">
              <a:lnSpc>
                <a:spcPct val="110000"/>
              </a:lnSpc>
              <a:spcBef>
                <a:spcPts val="600"/>
              </a:spcBef>
              <a:spcAft>
                <a:spcPts val="600"/>
              </a:spcAft>
            </a:pPr>
            <a:r>
              <a:rPr lang="fr-FR" sz="2900" dirty="0" smtClean="0">
                <a:latin typeface="+mn-lt"/>
              </a:rPr>
              <a:t>La matérialisation  :</a:t>
            </a:r>
          </a:p>
          <a:p>
            <a:pPr marL="2604992" lvl="5" indent="-260350">
              <a:lnSpc>
                <a:spcPct val="110000"/>
              </a:lnSpc>
              <a:spcBef>
                <a:spcPts val="600"/>
              </a:spcBef>
              <a:spcAft>
                <a:spcPts val="600"/>
              </a:spcAft>
            </a:pPr>
            <a:r>
              <a:rPr lang="fr-FR" sz="3600" dirty="0" smtClean="0">
                <a:solidFill>
                  <a:schemeClr val="tx1"/>
                </a:solidFill>
              </a:rPr>
              <a:t>Un produit fini</a:t>
            </a:r>
          </a:p>
          <a:p>
            <a:pPr marL="2604992" lvl="5" indent="-260350">
              <a:lnSpc>
                <a:spcPct val="110000"/>
              </a:lnSpc>
              <a:spcBef>
                <a:spcPts val="600"/>
              </a:spcBef>
              <a:spcAft>
                <a:spcPts val="600"/>
              </a:spcAft>
            </a:pPr>
            <a:r>
              <a:rPr lang="fr-FR" sz="3600" dirty="0" smtClean="0">
                <a:latin typeface="+mn-lt"/>
              </a:rPr>
              <a:t>Un objet</a:t>
            </a:r>
          </a:p>
          <a:p>
            <a:pPr marL="2604992" lvl="5" indent="-260350">
              <a:lnSpc>
                <a:spcPct val="110000"/>
              </a:lnSpc>
              <a:spcBef>
                <a:spcPts val="600"/>
              </a:spcBef>
              <a:spcAft>
                <a:spcPts val="600"/>
              </a:spcAft>
            </a:pPr>
            <a:r>
              <a:rPr lang="fr-FR" sz="3600" dirty="0" smtClean="0">
                <a:solidFill>
                  <a:schemeClr val="tx1"/>
                </a:solidFill>
              </a:rPr>
              <a:t>Un salon</a:t>
            </a:r>
          </a:p>
          <a:p>
            <a:pPr marL="2604992" lvl="5" indent="-260350">
              <a:lnSpc>
                <a:spcPct val="110000"/>
              </a:lnSpc>
              <a:spcBef>
                <a:spcPts val="600"/>
              </a:spcBef>
              <a:spcAft>
                <a:spcPts val="600"/>
              </a:spcAft>
            </a:pPr>
            <a:r>
              <a:rPr lang="fr-FR" sz="3600" dirty="0" smtClean="0">
                <a:latin typeface="+mn-lt"/>
              </a:rPr>
              <a:t>Un événement</a:t>
            </a:r>
          </a:p>
          <a:p>
            <a:pPr marL="2604992" lvl="5" indent="-260350">
              <a:lnSpc>
                <a:spcPct val="110000"/>
              </a:lnSpc>
              <a:spcBef>
                <a:spcPts val="600"/>
              </a:spcBef>
              <a:spcAft>
                <a:spcPts val="600"/>
              </a:spcAft>
            </a:pPr>
            <a:r>
              <a:rPr lang="fr-FR" sz="3600" dirty="0" smtClean="0">
                <a:solidFill>
                  <a:schemeClr val="tx1"/>
                </a:solidFill>
              </a:rPr>
              <a:t>Un concours</a:t>
            </a:r>
          </a:p>
          <a:p>
            <a:pPr marL="2604992" lvl="5" indent="-260350">
              <a:lnSpc>
                <a:spcPct val="110000"/>
              </a:lnSpc>
              <a:spcBef>
                <a:spcPts val="600"/>
              </a:spcBef>
              <a:spcAft>
                <a:spcPts val="600"/>
              </a:spcAft>
            </a:pPr>
            <a:r>
              <a:rPr lang="fr-FR" sz="3600" dirty="0" smtClean="0">
                <a:latin typeface="+mn-lt"/>
              </a:rPr>
              <a:t>Un défilé ...</a:t>
            </a:r>
            <a:endParaRPr lang="fr-FR" sz="2900" b="1" dirty="0" smtClean="0">
              <a:latin typeface="+mn-lt"/>
            </a:endParaRPr>
          </a:p>
          <a:p>
            <a:pPr lvl="1">
              <a:lnSpc>
                <a:spcPct val="110000"/>
              </a:lnSpc>
              <a:spcBef>
                <a:spcPts val="600"/>
              </a:spcBef>
              <a:spcAft>
                <a:spcPts val="600"/>
              </a:spcAft>
            </a:pPr>
            <a:r>
              <a:rPr lang="fr-FR" sz="2900" dirty="0" smtClean="0">
                <a:latin typeface="+mn-lt"/>
              </a:rPr>
              <a:t> une démarche longue sur 2 ans, le Chef d’œuvre s’intègre au projet prévisionnel de formation :</a:t>
            </a:r>
          </a:p>
          <a:p>
            <a:pPr lvl="5">
              <a:lnSpc>
                <a:spcPct val="110000"/>
              </a:lnSpc>
              <a:spcBef>
                <a:spcPts val="600"/>
              </a:spcBef>
              <a:spcAft>
                <a:spcPts val="600"/>
              </a:spcAft>
            </a:pPr>
            <a:r>
              <a:rPr lang="fr-FR" sz="3600" dirty="0" smtClean="0"/>
              <a:t>S’appuie sur le référentiel </a:t>
            </a:r>
          </a:p>
          <a:p>
            <a:pPr lvl="5">
              <a:lnSpc>
                <a:spcPct val="110000"/>
              </a:lnSpc>
              <a:spcBef>
                <a:spcPts val="600"/>
              </a:spcBef>
              <a:spcAft>
                <a:spcPts val="600"/>
              </a:spcAft>
            </a:pPr>
            <a:r>
              <a:rPr lang="fr-FR" sz="3600" dirty="0" smtClean="0"/>
              <a:t>Il systématise la pédagogie de projet</a:t>
            </a:r>
          </a:p>
          <a:p>
            <a:pPr lvl="5">
              <a:lnSpc>
                <a:spcPct val="110000"/>
              </a:lnSpc>
              <a:spcBef>
                <a:spcPts val="600"/>
              </a:spcBef>
              <a:spcAft>
                <a:spcPts val="600"/>
              </a:spcAft>
            </a:pPr>
            <a:endParaRPr lang="fr-FR" sz="3600" dirty="0">
              <a:latin typeface="+mn-lt"/>
            </a:endParaRPr>
          </a:p>
          <a:p>
            <a:pPr lvl="4">
              <a:lnSpc>
                <a:spcPct val="120000"/>
              </a:lnSpc>
              <a:spcBef>
                <a:spcPts val="600"/>
              </a:spcBef>
              <a:spcAft>
                <a:spcPts val="600"/>
              </a:spcAft>
            </a:pPr>
            <a:endParaRPr lang="fr-FR" sz="2600" dirty="0">
              <a:latin typeface="+mn-lt"/>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20</a:t>
            </a:fld>
            <a:endParaRPr lang="fr-FR"/>
          </a:p>
        </p:txBody>
      </p:sp>
      <p:sp>
        <p:nvSpPr>
          <p:cNvPr id="8" name="Espace réservé du contenu 2"/>
          <p:cNvSpPr txBox="1">
            <a:spLocks/>
          </p:cNvSpPr>
          <p:nvPr/>
        </p:nvSpPr>
        <p:spPr>
          <a:xfrm>
            <a:off x="8858789" y="2751568"/>
            <a:ext cx="3011157" cy="2189207"/>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t>En 1</a:t>
            </a:r>
            <a:r>
              <a:rPr lang="fr-FR" sz="1600" baseline="30000" dirty="0"/>
              <a:t>ère</a:t>
            </a:r>
            <a:r>
              <a:rPr lang="fr-FR" sz="1600" dirty="0"/>
              <a:t> et terminale – CAP et </a:t>
            </a:r>
            <a:r>
              <a:rPr lang="fr-FR" sz="1600"/>
              <a:t>Bac </a:t>
            </a:r>
            <a:r>
              <a:rPr lang="fr-FR" sz="1600" smtClean="0"/>
              <a:t>Professionnel</a:t>
            </a:r>
          </a:p>
          <a:p>
            <a:pPr marL="0" indent="0">
              <a:buNone/>
            </a:pPr>
            <a:endParaRPr lang="fr-FR" sz="1600" dirty="0"/>
          </a:p>
          <a:p>
            <a:r>
              <a:rPr lang="fr-FR" sz="1600" b="1" dirty="0"/>
              <a:t>Pluridisciplinaire : Enseignement professionnel  et Enseignement général</a:t>
            </a:r>
            <a:endParaRPr lang="fr-FR" sz="900" b="1" dirty="0"/>
          </a:p>
          <a:p>
            <a:pPr marL="0" indent="0">
              <a:buNone/>
            </a:pPr>
            <a:endParaRPr lang="fr-FR" sz="1600" dirty="0"/>
          </a:p>
        </p:txBody>
      </p:sp>
      <p:graphicFrame>
        <p:nvGraphicFramePr>
          <p:cNvPr id="5" name="Diagramme 4"/>
          <p:cNvGraphicFramePr/>
          <p:nvPr>
            <p:extLst>
              <p:ext uri="{D42A27DB-BD31-4B8C-83A1-F6EECF244321}">
                <p14:modId xmlns="" xmlns:p14="http://schemas.microsoft.com/office/powerpoint/2010/main" val="2644661577"/>
              </p:ext>
            </p:extLst>
          </p:nvPr>
        </p:nvGraphicFramePr>
        <p:xfrm>
          <a:off x="9205244" y="0"/>
          <a:ext cx="2825391" cy="238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contenu 2"/>
          <p:cNvSpPr txBox="1">
            <a:spLocks/>
          </p:cNvSpPr>
          <p:nvPr/>
        </p:nvSpPr>
        <p:spPr>
          <a:xfrm>
            <a:off x="664332" y="1066852"/>
            <a:ext cx="7905927" cy="624820"/>
          </a:xfrm>
          <a:prstGeom prst="rect">
            <a:avLst/>
          </a:prstGeom>
        </p:spPr>
        <p:txBody>
          <a:bodyPr vert="horz" lIns="91440" tIns="45720" rIns="91440" bIns="45720" rtlCol="0">
            <a:normAutofit/>
          </a:bodyPr>
          <a:lstStyle>
            <a:lvl1pPr marL="177791" marR="0" indent="-177791" algn="l" defTabSz="457178"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32" marR="0" indent="-169855" algn="l" defTabSz="457178" rtl="0" eaLnBrk="1" fontAlgn="auto" latinLnBrk="0" hangingPunct="1">
              <a:lnSpc>
                <a:spcPct val="100000"/>
              </a:lnSpc>
              <a:spcBef>
                <a:spcPct val="20000"/>
              </a:spcBef>
              <a:spcAft>
                <a:spcPts val="0"/>
              </a:spcAft>
              <a:buClr>
                <a:srgbClr val="43A5C1"/>
              </a:buClr>
              <a:buSzTx/>
              <a:buFont typeface="Arial Italic"/>
              <a:buChar char="■"/>
              <a:tabLst/>
              <a:defRPr sz="1300" b="0" i="0" u="none" kern="1200">
                <a:solidFill>
                  <a:schemeClr val="tx1"/>
                </a:solidFill>
                <a:latin typeface="Arial" charset="0"/>
                <a:ea typeface="Arial" charset="0"/>
                <a:cs typeface="Arial" charset="0"/>
              </a:defRPr>
            </a:lvl2pPr>
            <a:lvl3pPr marL="627032" marR="0" indent="0" algn="l" defTabSz="457178"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32" marR="0" indent="177791" algn="l" defTabSz="457178"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10" marR="0" indent="0" algn="l" defTabSz="457178"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2400" b="1" dirty="0" smtClean="0">
                <a:solidFill>
                  <a:schemeClr val="accent3">
                    <a:lumMod val="50000"/>
                  </a:schemeClr>
                </a:solidFill>
                <a:latin typeface="+mn-lt"/>
              </a:rPr>
              <a:t>Valorisation de l'excellence et de l'exigence professionnelle</a:t>
            </a:r>
            <a:endParaRPr lang="fr-FR" dirty="0">
              <a:latin typeface="+mn-lt"/>
            </a:endParaRPr>
          </a:p>
        </p:txBody>
      </p:sp>
    </p:spTree>
    <p:extLst>
      <p:ext uri="{BB962C8B-B14F-4D97-AF65-F5344CB8AC3E}">
        <p14:creationId xmlns="" xmlns:p14="http://schemas.microsoft.com/office/powerpoint/2010/main" val="1818467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032815" y="1721037"/>
            <a:ext cx="7453748" cy="1819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dirty="0">
              <a:solidFill>
                <a:srgbClr val="5AA1D8"/>
              </a:solidFill>
              <a:latin typeface="Arial Black" pitchFamily="34" charset="0"/>
            </a:endParaRPr>
          </a:p>
        </p:txBody>
      </p:sp>
      <p:sp>
        <p:nvSpPr>
          <p:cNvPr id="5" name="Espace réservé du texte 3"/>
          <p:cNvSpPr txBox="1">
            <a:spLocks/>
          </p:cNvSpPr>
          <p:nvPr/>
        </p:nvSpPr>
        <p:spPr>
          <a:xfrm>
            <a:off x="4032815" y="6526898"/>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a:t>
            </a:r>
            <a:r>
              <a:rPr lang="fr-FR" sz="1500" dirty="0" smtClean="0">
                <a:latin typeface="Arial" panose="020B0604020202020204" pitchFamily="34" charset="0"/>
                <a:cs typeface="Arial" panose="020B0604020202020204" pitchFamily="34" charset="0"/>
              </a:rPr>
              <a:t>intervenantes: </a:t>
            </a:r>
            <a:r>
              <a:rPr lang="fr-FR" sz="1500" dirty="0">
                <a:latin typeface="Arial" panose="020B0604020202020204" pitchFamily="34" charset="0"/>
                <a:cs typeface="Arial" panose="020B0604020202020204" pitchFamily="34" charset="0"/>
              </a:rPr>
              <a:t>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et  </a:t>
            </a:r>
            <a:r>
              <a:rPr lang="fr-FR" sz="1500" dirty="0" err="1" smtClean="0">
                <a:latin typeface="Arial" panose="020B0604020202020204" pitchFamily="34" charset="0"/>
                <a:cs typeface="Arial" panose="020B0604020202020204" pitchFamily="34" charset="0"/>
              </a:rPr>
              <a:t>Joret</a:t>
            </a:r>
            <a:r>
              <a:rPr lang="fr-FR" sz="1500" dirty="0" smtClean="0">
                <a:latin typeface="Arial" panose="020B0604020202020204" pitchFamily="34" charset="0"/>
                <a:cs typeface="Arial" panose="020B0604020202020204" pitchFamily="34" charset="0"/>
              </a:rPr>
              <a:t> + GDR HR </a:t>
            </a:r>
            <a:endParaRPr lang="fr-FR" sz="1500" dirty="0">
              <a:latin typeface="Arial" panose="020B0604020202020204" pitchFamily="34" charset="0"/>
              <a:cs typeface="Arial" panose="020B0604020202020204" pitchFamily="34" charset="0"/>
            </a:endParaRPr>
          </a:p>
          <a:p>
            <a:endParaRPr lang="fr-FR" dirty="0"/>
          </a:p>
        </p:txBody>
      </p:sp>
      <p:sp>
        <p:nvSpPr>
          <p:cNvPr id="6" name="Espace réservé du texte 4"/>
          <p:cNvSpPr txBox="1">
            <a:spLocks/>
          </p:cNvSpPr>
          <p:nvPr/>
        </p:nvSpPr>
        <p:spPr>
          <a:xfrm>
            <a:off x="3879430" y="3540869"/>
            <a:ext cx="7453341" cy="812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298450">
              <a:spcBef>
                <a:spcPts val="0"/>
              </a:spcBef>
              <a:buSzPts val="1100"/>
              <a:buNone/>
            </a:pPr>
            <a:endParaRPr lang="fr-FR" b="1" dirty="0">
              <a:latin typeface="Arial" pitchFamily="34" charset="0"/>
              <a:cs typeface="Arial" pitchFamily="34" charset="0"/>
            </a:endParaRPr>
          </a:p>
        </p:txBody>
      </p:sp>
      <p:grpSp>
        <p:nvGrpSpPr>
          <p:cNvPr id="7" name="Grouper 9"/>
          <p:cNvGrpSpPr/>
          <p:nvPr/>
        </p:nvGrpSpPr>
        <p:grpSpPr>
          <a:xfrm>
            <a:off x="3807930" y="952500"/>
            <a:ext cx="935519" cy="409694"/>
            <a:chOff x="5391302" y="1426464"/>
            <a:chExt cx="604579" cy="197510"/>
          </a:xfrm>
          <a:solidFill>
            <a:srgbClr val="5AA1D8"/>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grpSp>
      <p:sp>
        <p:nvSpPr>
          <p:cNvPr id="2" name="ZoneTexte 1">
            <a:extLst>
              <a:ext uri="{FF2B5EF4-FFF2-40B4-BE49-F238E27FC236}">
                <a16:creationId xmlns:a16="http://schemas.microsoft.com/office/drawing/2014/main" xmlns="" id="{71BC8E4A-A3E7-AF42-8A82-9BC4485806E0}"/>
              </a:ext>
            </a:extLst>
          </p:cNvPr>
          <p:cNvSpPr txBox="1"/>
          <p:nvPr/>
        </p:nvSpPr>
        <p:spPr>
          <a:xfrm>
            <a:off x="4868784" y="2020715"/>
            <a:ext cx="7094616" cy="338554"/>
          </a:xfrm>
          <a:prstGeom prst="rect">
            <a:avLst/>
          </a:prstGeom>
          <a:noFill/>
        </p:spPr>
        <p:txBody>
          <a:bodyPr wrap="square" rtlCol="0">
            <a:spAutoFit/>
          </a:bodyPr>
          <a:lstStyle/>
          <a:p>
            <a:pPr lvl="1"/>
            <a:endParaRPr lang="fr-FR" sz="1600" b="1" cap="small" dirty="0">
              <a:solidFill>
                <a:srgbClr val="0070C0"/>
              </a:solidFill>
              <a:latin typeface="Arial Black" pitchFamily="34" charset="0"/>
              <a:cs typeface="Arial" panose="020B0604020202020204" pitchFamily="34" charset="0"/>
            </a:endParaRPr>
          </a:p>
        </p:txBody>
      </p:sp>
      <p:sp>
        <p:nvSpPr>
          <p:cNvPr id="12" name="Titre 1"/>
          <p:cNvSpPr txBox="1">
            <a:spLocks/>
          </p:cNvSpPr>
          <p:nvPr/>
        </p:nvSpPr>
        <p:spPr>
          <a:xfrm>
            <a:off x="4535070" y="460572"/>
            <a:ext cx="5590311" cy="1190811"/>
          </a:xfrm>
          <a:prstGeom prst="rect">
            <a:avLst/>
          </a:prstGeom>
        </p:spPr>
        <p:txBody>
          <a:bodyPr/>
          <a:lstStyle/>
          <a:p>
            <a:pPr marL="0" marR="0" lvl="0" indent="0" algn="l" defTabSz="457178" rtl="0" eaLnBrk="1" fontAlgn="auto" latinLnBrk="0" hangingPunct="1">
              <a:lnSpc>
                <a:spcPct val="100000"/>
              </a:lnSpc>
              <a:spcBef>
                <a:spcPct val="0"/>
              </a:spcBef>
              <a:spcAft>
                <a:spcPts val="0"/>
              </a:spcAft>
              <a:buClrTx/>
              <a:buSzTx/>
              <a:buFontTx/>
              <a:buNone/>
              <a:tabLst/>
              <a:defRPr/>
            </a:pPr>
            <a:r>
              <a:rPr kumimoji="0" lang="fr-FR" sz="2500" b="1" i="0" u="none" strike="noStrike" kern="1200" cap="all" spc="0" normalizeH="0" baseline="0" noProof="0" dirty="0" smtClean="0">
                <a:ln>
                  <a:noFill/>
                </a:ln>
                <a:solidFill>
                  <a:schemeClr val="tx1">
                    <a:lumMod val="75000"/>
                    <a:lumOff val="25000"/>
                  </a:schemeClr>
                </a:solidFill>
                <a:effectLst/>
                <a:uLnTx/>
                <a:uFillTx/>
                <a:latin typeface="Arial Black" charset="0"/>
                <a:ea typeface="Arial Black" charset="0"/>
                <a:cs typeface="Arial Black" charset="0"/>
              </a:rPr>
              <a:t>Ateliers de réflexion</a:t>
            </a:r>
            <a:endParaRPr kumimoji="0" lang="fr-FR" sz="2500" b="1" i="0" u="none" strike="noStrike" kern="1200" cap="all" spc="0" normalizeH="0" baseline="0" noProof="0" dirty="0">
              <a:ln>
                <a:noFill/>
              </a:ln>
              <a:solidFill>
                <a:schemeClr val="tx1">
                  <a:lumMod val="75000"/>
                  <a:lumOff val="25000"/>
                </a:schemeClr>
              </a:solidFill>
              <a:effectLst/>
              <a:uLnTx/>
              <a:uFillTx/>
              <a:latin typeface="Arial Black" charset="0"/>
              <a:ea typeface="Arial Black" charset="0"/>
              <a:cs typeface="Arial Black" charset="0"/>
            </a:endParaRPr>
          </a:p>
        </p:txBody>
      </p:sp>
      <p:sp>
        <p:nvSpPr>
          <p:cNvPr id="11" name="ZoneTexte 10">
            <a:extLst>
              <a:ext uri="{FF2B5EF4-FFF2-40B4-BE49-F238E27FC236}">
                <a16:creationId xmlns:a16="http://schemas.microsoft.com/office/drawing/2014/main" xmlns="" id="{C6363B38-5240-9D47-A3FE-1D43D019511B}"/>
              </a:ext>
            </a:extLst>
          </p:cNvPr>
          <p:cNvSpPr txBox="1"/>
          <p:nvPr/>
        </p:nvSpPr>
        <p:spPr>
          <a:xfrm>
            <a:off x="3879430" y="1544785"/>
            <a:ext cx="7689093" cy="5447645"/>
          </a:xfrm>
          <a:prstGeom prst="rect">
            <a:avLst/>
          </a:prstGeom>
          <a:noFill/>
        </p:spPr>
        <p:txBody>
          <a:bodyPr wrap="none" rtlCol="0">
            <a:spAutoFit/>
          </a:bodyPr>
          <a:lstStyle/>
          <a:p>
            <a:r>
              <a:rPr lang="fr-FR" sz="2400" b="1" cap="small" dirty="0" smtClean="0">
                <a:latin typeface="Arial Black" pitchFamily="34" charset="0"/>
              </a:rPr>
              <a:t>11h Passage aux ateliers selon constitution </a:t>
            </a:r>
          </a:p>
          <a:p>
            <a:r>
              <a:rPr lang="fr-FR" sz="2400" b="1" cap="small" dirty="0" smtClean="0">
                <a:latin typeface="Arial Black" pitchFamily="34" charset="0"/>
              </a:rPr>
              <a:t>des groupes</a:t>
            </a:r>
          </a:p>
          <a:p>
            <a:r>
              <a:rPr lang="fr-FR" sz="2400" b="1" cap="small" dirty="0" smtClean="0">
                <a:latin typeface="Arial Black" pitchFamily="34" charset="0"/>
              </a:rPr>
              <a:t>			Atelier 1 – Chef d’œuvre</a:t>
            </a:r>
          </a:p>
          <a:p>
            <a:endParaRPr lang="fr-FR" sz="2400" b="1" cap="small" dirty="0">
              <a:latin typeface="Arial Black" pitchFamily="34" charset="0"/>
            </a:endParaRPr>
          </a:p>
          <a:p>
            <a:r>
              <a:rPr lang="fr-FR" sz="2400" b="1" cap="small" dirty="0" smtClean="0">
                <a:latin typeface="Arial Black" pitchFamily="34" charset="0"/>
              </a:rPr>
              <a:t>12h Pause déjeuner</a:t>
            </a:r>
          </a:p>
          <a:p>
            <a:endParaRPr lang="fr-FR" sz="2400" b="1" cap="small" dirty="0" smtClean="0">
              <a:latin typeface="Arial Black" pitchFamily="34" charset="0"/>
            </a:endParaRPr>
          </a:p>
          <a:p>
            <a:r>
              <a:rPr lang="fr-FR" sz="2400" b="1" cap="small" dirty="0" smtClean="0">
                <a:latin typeface="Arial Black" pitchFamily="34" charset="0"/>
              </a:rPr>
              <a:t>13h30 retour Atelier</a:t>
            </a:r>
          </a:p>
          <a:p>
            <a:r>
              <a:rPr lang="fr-FR" sz="2400" b="1" cap="small" dirty="0" smtClean="0">
                <a:latin typeface="Arial Black" pitchFamily="34" charset="0"/>
              </a:rPr>
              <a:t>			Atelier </a:t>
            </a:r>
            <a:r>
              <a:rPr lang="fr-FR" sz="2400" b="1" cap="small" dirty="0">
                <a:latin typeface="Arial Black" pitchFamily="34" charset="0"/>
              </a:rPr>
              <a:t>1 – Chef d’œuvre</a:t>
            </a:r>
          </a:p>
          <a:p>
            <a:r>
              <a:rPr lang="fr-FR" sz="2400" b="1" cap="small" dirty="0" smtClean="0">
                <a:latin typeface="Arial Black" pitchFamily="34" charset="0"/>
              </a:rPr>
              <a:t>			Atelier 2 </a:t>
            </a:r>
            <a:r>
              <a:rPr lang="fr-FR" sz="2400" b="1" cap="small" dirty="0">
                <a:latin typeface="Arial Black" pitchFamily="34" charset="0"/>
              </a:rPr>
              <a:t>– </a:t>
            </a:r>
            <a:r>
              <a:rPr lang="fr-FR" sz="2400" b="1" cap="small" dirty="0" smtClean="0">
                <a:latin typeface="Arial Black" pitchFamily="34" charset="0"/>
              </a:rPr>
              <a:t>Co-intervention</a:t>
            </a:r>
          </a:p>
          <a:p>
            <a:endParaRPr lang="fr-FR" sz="2400" b="1" cap="small" dirty="0">
              <a:latin typeface="Arial Black" pitchFamily="34" charset="0"/>
            </a:endParaRPr>
          </a:p>
          <a:p>
            <a:r>
              <a:rPr lang="fr-FR" sz="2400" b="1" cap="small" dirty="0" smtClean="0">
                <a:latin typeface="Arial Black" pitchFamily="34" charset="0"/>
              </a:rPr>
              <a:t>15h30 pause</a:t>
            </a:r>
          </a:p>
          <a:p>
            <a:endParaRPr lang="fr-FR" sz="2400" b="1" cap="small" dirty="0" smtClean="0">
              <a:latin typeface="Arial Black" pitchFamily="34" charset="0"/>
            </a:endParaRPr>
          </a:p>
          <a:p>
            <a:r>
              <a:rPr lang="fr-FR" sz="2400" b="1" cap="small" dirty="0" smtClean="0">
                <a:latin typeface="Arial Black" pitchFamily="34" charset="0"/>
              </a:rPr>
              <a:t>16h Retour en plénière</a:t>
            </a:r>
            <a:endParaRPr lang="fr-FR" sz="2400" b="1" cap="small" dirty="0">
              <a:latin typeface="Arial Black" pitchFamily="34" charset="0"/>
            </a:endParaRPr>
          </a:p>
          <a:p>
            <a:endParaRPr lang="fr-FR" sz="3600" b="1" cap="small" dirty="0" smtClean="0">
              <a:latin typeface="Arial Black" pitchFamily="34" charset="0"/>
            </a:endParaRPr>
          </a:p>
        </p:txBody>
      </p:sp>
    </p:spTree>
    <p:extLst>
      <p:ext uri="{BB962C8B-B14F-4D97-AF65-F5344CB8AC3E}">
        <p14:creationId xmlns="" xmlns:p14="http://schemas.microsoft.com/office/powerpoint/2010/main" val="13788994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658239"/>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IEN </a:t>
            </a:r>
            <a:r>
              <a:rPr lang="fr-FR" sz="1500" dirty="0" smtClean="0">
                <a:latin typeface="Arial" panose="020B0604020202020204" pitchFamily="34" charset="0"/>
                <a:cs typeface="Arial" panose="020B0604020202020204" pitchFamily="34" charset="0"/>
              </a:rPr>
              <a:t>/</a:t>
            </a:r>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2887665" y="206223"/>
            <a:ext cx="6564746" cy="646331"/>
          </a:xfrm>
          <a:prstGeom prst="rect">
            <a:avLst/>
          </a:prstGeom>
          <a:noFill/>
        </p:spPr>
        <p:txBody>
          <a:bodyPr wrap="none" rtlCol="0">
            <a:spAutoFit/>
          </a:bodyPr>
          <a:lstStyle/>
          <a:p>
            <a:r>
              <a:rPr lang="fr-FR" sz="3600" b="1" cap="small" dirty="0" smtClean="0">
                <a:latin typeface="Arial Black" pitchFamily="34" charset="0"/>
              </a:rPr>
              <a:t>Constitution des groupes</a:t>
            </a:r>
          </a:p>
        </p:txBody>
      </p:sp>
      <p:sp>
        <p:nvSpPr>
          <p:cNvPr id="5" name="ZoneTexte 4">
            <a:extLst>
              <a:ext uri="{FF2B5EF4-FFF2-40B4-BE49-F238E27FC236}">
                <a16:creationId xmlns:a16="http://schemas.microsoft.com/office/drawing/2014/main" xmlns="" id="{7263C2A1-CFD8-1043-AD4D-5ECB38C75EA6}"/>
              </a:ext>
            </a:extLst>
          </p:cNvPr>
          <p:cNvSpPr txBox="1"/>
          <p:nvPr/>
        </p:nvSpPr>
        <p:spPr>
          <a:xfrm>
            <a:off x="3972185" y="2628900"/>
            <a:ext cx="7453341" cy="369332"/>
          </a:xfrm>
          <a:prstGeom prst="rect">
            <a:avLst/>
          </a:prstGeom>
          <a:noFill/>
        </p:spPr>
        <p:txBody>
          <a:bodyPr wrap="square" rtlCol="0">
            <a:spAutoFit/>
          </a:bodyPr>
          <a:lstStyle/>
          <a:p>
            <a:r>
              <a:rPr lang="fr-FR" dirty="0" smtClean="0">
                <a:solidFill>
                  <a:srgbClr val="002060"/>
                </a:solidFill>
                <a:latin typeface="Arial" panose="020B0604020202020204" pitchFamily="34" charset="0"/>
                <a:cs typeface="Arial" panose="020B0604020202020204" pitchFamily="34" charset="0"/>
              </a:rPr>
              <a:t> 	</a:t>
            </a:r>
            <a:endParaRPr lang="fr-FR" dirty="0" smtClean="0">
              <a:solidFill>
                <a:srgbClr val="002060"/>
              </a:solidFill>
              <a:latin typeface="Arial Black"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 xmlns:p14="http://schemas.microsoft.com/office/powerpoint/2010/main" val="1376562615"/>
              </p:ext>
            </p:extLst>
          </p:nvPr>
        </p:nvGraphicFramePr>
        <p:xfrm>
          <a:off x="457202" y="1061428"/>
          <a:ext cx="11277599" cy="4572000"/>
        </p:xfrm>
        <a:graphic>
          <a:graphicData uri="http://schemas.openxmlformats.org/drawingml/2006/table">
            <a:tbl>
              <a:tblPr firstRow="1" bandRow="1">
                <a:tableStyleId>{5C22544A-7EE6-4342-B048-85BDC9FD1C3A}</a:tableStyleId>
              </a:tblPr>
              <a:tblGrid>
                <a:gridCol w="1814943"/>
                <a:gridCol w="2118200"/>
                <a:gridCol w="2317454"/>
                <a:gridCol w="3004237"/>
                <a:gridCol w="2022765"/>
              </a:tblGrid>
              <a:tr h="370840">
                <a:tc>
                  <a:txBody>
                    <a:bodyPr/>
                    <a:lstStyle/>
                    <a:p>
                      <a:r>
                        <a:rPr lang="fr-FR" dirty="0" smtClean="0"/>
                        <a:t>Animateurs</a:t>
                      </a:r>
                    </a:p>
                    <a:p>
                      <a:endParaRPr lang="fr-FR" dirty="0"/>
                    </a:p>
                  </a:txBody>
                  <a:tcPr/>
                </a:tc>
                <a:tc>
                  <a:txBody>
                    <a:bodyPr/>
                    <a:lstStyle/>
                    <a:p>
                      <a:pPr marL="0" indent="0">
                        <a:buNone/>
                      </a:pPr>
                      <a:r>
                        <a:rPr lang="fr-FR" dirty="0" smtClean="0"/>
                        <a:t>Groupe </a:t>
                      </a:r>
                      <a:r>
                        <a:rPr lang="fr-FR" sz="3600" dirty="0" smtClean="0">
                          <a:solidFill>
                            <a:srgbClr val="66FFCC"/>
                          </a:solidFill>
                        </a:rPr>
                        <a:t>1</a:t>
                      </a:r>
                    </a:p>
                    <a:p>
                      <a:pPr marL="0" indent="0">
                        <a:buNone/>
                      </a:pPr>
                      <a:r>
                        <a:rPr lang="fr-FR" dirty="0" smtClean="0"/>
                        <a:t> A. SPINDLER</a:t>
                      </a:r>
                    </a:p>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F. LACHAL</a:t>
                      </a:r>
                    </a:p>
                  </a:txBody>
                  <a:tcPr/>
                </a:tc>
                <a:tc>
                  <a:txBody>
                    <a:bodyPr/>
                    <a:lstStyle/>
                    <a:p>
                      <a:pPr marL="342900" marR="0" indent="-342900" algn="l" defTabSz="457178" rtl="0" eaLnBrk="1" fontAlgn="auto" latinLnBrk="0" hangingPunct="1">
                        <a:lnSpc>
                          <a:spcPct val="100000"/>
                        </a:lnSpc>
                        <a:spcBef>
                          <a:spcPts val="0"/>
                        </a:spcBef>
                        <a:spcAft>
                          <a:spcPts val="0"/>
                        </a:spcAft>
                        <a:buClrTx/>
                        <a:buSzTx/>
                        <a:buFontTx/>
                        <a:buNone/>
                        <a:tabLst/>
                        <a:defRPr/>
                      </a:pPr>
                      <a:r>
                        <a:rPr lang="fr-FR" dirty="0" smtClean="0"/>
                        <a:t>Groupe </a:t>
                      </a:r>
                      <a:r>
                        <a:rPr lang="fr-FR" sz="3600" dirty="0" smtClean="0">
                          <a:solidFill>
                            <a:srgbClr val="92D050"/>
                          </a:solidFill>
                        </a:rPr>
                        <a:t>2</a:t>
                      </a:r>
                    </a:p>
                    <a:p>
                      <a:pPr marL="342900" marR="0" indent="-342900" algn="l" defTabSz="457178" rtl="0" eaLnBrk="1" fontAlgn="auto" latinLnBrk="0" hangingPunct="1">
                        <a:lnSpc>
                          <a:spcPct val="100000"/>
                        </a:lnSpc>
                        <a:spcBef>
                          <a:spcPts val="0"/>
                        </a:spcBef>
                        <a:spcAft>
                          <a:spcPts val="0"/>
                        </a:spcAft>
                        <a:buClrTx/>
                        <a:buSzTx/>
                        <a:buFontTx/>
                        <a:buNone/>
                        <a:tabLst/>
                        <a:defRPr/>
                      </a:pPr>
                      <a:r>
                        <a:rPr lang="fr-FR" dirty="0" smtClean="0"/>
                        <a:t>N. </a:t>
                      </a:r>
                      <a:r>
                        <a:rPr lang="fr-FR" dirty="0" err="1" smtClean="0"/>
                        <a:t>BRETTON</a:t>
                      </a:r>
                      <a:endParaRPr lang="fr-FR" dirty="0" smtClean="0"/>
                    </a:p>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A. </a:t>
                      </a:r>
                      <a:r>
                        <a:rPr lang="fr-FR" dirty="0" err="1" smtClean="0"/>
                        <a:t>NTCHANA</a:t>
                      </a:r>
                      <a:endParaRPr lang="fr-FR" dirty="0" smtClean="0"/>
                    </a:p>
                  </a:txBody>
                  <a:tcPr/>
                </a:tc>
                <a:tc>
                  <a: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Groupe </a:t>
                      </a:r>
                      <a:r>
                        <a:rPr lang="fr-FR" sz="3600" dirty="0" smtClean="0">
                          <a:solidFill>
                            <a:srgbClr val="DA0D57"/>
                          </a:solidFill>
                        </a:rPr>
                        <a:t>3</a:t>
                      </a:r>
                    </a:p>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A. VALOTAIRE</a:t>
                      </a:r>
                    </a:p>
                    <a:p>
                      <a:r>
                        <a:rPr lang="fr-FR" dirty="0" smtClean="0"/>
                        <a:t>C. GOUBAY</a:t>
                      </a:r>
                    </a:p>
                  </a:txBody>
                  <a:tcPr/>
                </a:tc>
                <a:tc>
                  <a: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Groupe </a:t>
                      </a:r>
                      <a:r>
                        <a:rPr lang="fr-FR" sz="3600" dirty="0" smtClean="0">
                          <a:solidFill>
                            <a:srgbClr val="FFC000"/>
                          </a:solidFill>
                        </a:rPr>
                        <a:t>4</a:t>
                      </a:r>
                    </a:p>
                    <a:p>
                      <a:pPr marL="0" marR="0" indent="0" algn="l" defTabSz="457178" rtl="0" eaLnBrk="1" fontAlgn="auto" latinLnBrk="0" hangingPunct="1">
                        <a:lnSpc>
                          <a:spcPct val="100000"/>
                        </a:lnSpc>
                        <a:spcBef>
                          <a:spcPts val="0"/>
                        </a:spcBef>
                        <a:spcAft>
                          <a:spcPts val="0"/>
                        </a:spcAft>
                        <a:buClrTx/>
                        <a:buSzTx/>
                        <a:buFontTx/>
                        <a:buNone/>
                        <a:tabLst/>
                        <a:defRPr/>
                      </a:pPr>
                      <a:r>
                        <a:rPr lang="fr-FR" dirty="0" smtClean="0"/>
                        <a:t>S. ALES</a:t>
                      </a:r>
                    </a:p>
                    <a:p>
                      <a:r>
                        <a:rPr lang="fr-FR" dirty="0" smtClean="0"/>
                        <a:t>R. GALLAND</a:t>
                      </a:r>
                      <a:endParaRPr lang="fr-FR" dirty="0"/>
                    </a:p>
                  </a:txBody>
                  <a:tcPr/>
                </a:tc>
              </a:tr>
              <a:tr h="370840">
                <a:tc>
                  <a:txBody>
                    <a:bodyPr/>
                    <a:lstStyle/>
                    <a:p>
                      <a:r>
                        <a:rPr lang="fr-FR" dirty="0" smtClean="0"/>
                        <a:t>Enseignants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r>
                        <a:rPr lang="fr-FR" sz="1600" b="0" i="0" u="none" strike="noStrike" kern="1200" baseline="0" dirty="0" smtClean="0">
                          <a:solidFill>
                            <a:schemeClr val="dk1"/>
                          </a:solidFill>
                          <a:latin typeface="+mn-lt"/>
                          <a:ea typeface="+mn-ea"/>
                          <a:cs typeface="+mn-cs"/>
                        </a:rPr>
                        <a:t>Mme BOIS C.</a:t>
                      </a:r>
                    </a:p>
                    <a:p>
                      <a:r>
                        <a:rPr lang="fr-FR" sz="1600" b="0" i="0" u="none" strike="noStrike" kern="1200" baseline="0" dirty="0" smtClean="0">
                          <a:solidFill>
                            <a:schemeClr val="dk1"/>
                          </a:solidFill>
                          <a:latin typeface="+mn-lt"/>
                          <a:ea typeface="+mn-ea"/>
                          <a:cs typeface="+mn-cs"/>
                        </a:rPr>
                        <a:t>M. FRANCE F.</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DESREMAUX</a:t>
                      </a:r>
                      <a:r>
                        <a:rPr lang="fr-FR" sz="1600" b="0" i="0" u="none" strike="noStrike" kern="1200" baseline="0" dirty="0" smtClean="0">
                          <a:solidFill>
                            <a:schemeClr val="dk1"/>
                          </a:solidFill>
                          <a:latin typeface="+mn-lt"/>
                          <a:ea typeface="+mn-ea"/>
                          <a:cs typeface="+mn-cs"/>
                        </a:rPr>
                        <a:t> D.</a:t>
                      </a:r>
                    </a:p>
                    <a:p>
                      <a:r>
                        <a:rPr lang="fr-FR" sz="1600" b="0" i="0" u="none" strike="noStrike" kern="1200" baseline="0" dirty="0" smtClean="0">
                          <a:solidFill>
                            <a:schemeClr val="dk1"/>
                          </a:solidFill>
                          <a:latin typeface="+mn-lt"/>
                          <a:ea typeface="+mn-ea"/>
                          <a:cs typeface="+mn-cs"/>
                        </a:rPr>
                        <a:t>M. PEYRON C.</a:t>
                      </a:r>
                    </a:p>
                    <a:p>
                      <a:r>
                        <a:rPr lang="fr-FR" sz="1600" b="0" i="0" u="none" strike="noStrike" kern="1200" baseline="0" dirty="0" smtClean="0">
                          <a:solidFill>
                            <a:schemeClr val="dk1"/>
                          </a:solidFill>
                          <a:latin typeface="+mn-lt"/>
                          <a:ea typeface="+mn-ea"/>
                          <a:cs typeface="+mn-cs"/>
                        </a:rPr>
                        <a:t>Mme SOARES S. </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ALBARET</a:t>
                      </a:r>
                      <a:r>
                        <a:rPr lang="fr-FR" sz="1600" b="0" i="0" u="none" strike="noStrike" kern="1200" baseline="0" dirty="0" smtClean="0">
                          <a:solidFill>
                            <a:schemeClr val="dk1"/>
                          </a:solidFill>
                          <a:latin typeface="+mn-lt"/>
                          <a:ea typeface="+mn-ea"/>
                          <a:cs typeface="+mn-cs"/>
                        </a:rPr>
                        <a:t> F.</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MOUSSON Y.</a:t>
                      </a:r>
                    </a:p>
                    <a:p>
                      <a:pPr marL="342900" marR="0" indent="-342900" algn="l" defTabSz="457178" rtl="0" eaLnBrk="1" fontAlgn="auto" latinLnBrk="0" hangingPunct="1">
                        <a:lnSpc>
                          <a:spcPct val="100000"/>
                        </a:lnSpc>
                        <a:spcBef>
                          <a:spcPts val="0"/>
                        </a:spcBef>
                        <a:spcAft>
                          <a:spcPts val="0"/>
                        </a:spcAft>
                        <a:buClrTx/>
                        <a:buSzTx/>
                        <a:buFontTx/>
                        <a:buAutoNum type="alphaUcPeriod" startAt="13"/>
                        <a:tabLst/>
                        <a:defRPr/>
                      </a:pPr>
                      <a:r>
                        <a:rPr lang="fr-FR" sz="1600" b="0" i="0" u="none" strike="noStrike" kern="1200" baseline="0" dirty="0" err="1" smtClean="0">
                          <a:solidFill>
                            <a:schemeClr val="dk1"/>
                          </a:solidFill>
                          <a:latin typeface="+mn-lt"/>
                          <a:ea typeface="+mn-ea"/>
                          <a:cs typeface="+mn-cs"/>
                        </a:rPr>
                        <a:t>OUAZIZI</a:t>
                      </a:r>
                      <a:r>
                        <a:rPr lang="fr-FR" sz="1600" b="0" i="0" u="none" strike="noStrike" kern="1200" baseline="0" dirty="0" smtClean="0">
                          <a:solidFill>
                            <a:schemeClr val="dk1"/>
                          </a:solidFill>
                          <a:latin typeface="+mn-lt"/>
                          <a:ea typeface="+mn-ea"/>
                          <a:cs typeface="+mn-cs"/>
                        </a:rPr>
                        <a:t> L.</a:t>
                      </a:r>
                    </a:p>
                    <a:p>
                      <a:pPr marL="342900" marR="0" indent="-34290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BOCHARD</a:t>
                      </a:r>
                      <a:r>
                        <a:rPr lang="fr-FR" sz="1600" b="0" i="0" u="none" strike="noStrike" kern="1200" baseline="0" dirty="0" smtClean="0">
                          <a:solidFill>
                            <a:schemeClr val="dk1"/>
                          </a:solidFill>
                          <a:latin typeface="+mn-lt"/>
                          <a:ea typeface="+mn-ea"/>
                          <a:cs typeface="+mn-cs"/>
                        </a:rPr>
                        <a:t> P.</a:t>
                      </a:r>
                    </a:p>
                    <a:p>
                      <a:r>
                        <a:rPr lang="fr-FR" sz="1600" dirty="0" smtClean="0"/>
                        <a:t>M. </a:t>
                      </a:r>
                      <a:r>
                        <a:rPr lang="fr-FR" sz="1600" dirty="0" err="1" smtClean="0"/>
                        <a:t>DEZEGHER</a:t>
                      </a:r>
                      <a:r>
                        <a:rPr lang="fr-FR" sz="1600" dirty="0" smtClean="0"/>
                        <a:t> S.</a:t>
                      </a:r>
                    </a:p>
                    <a:p>
                      <a:r>
                        <a:rPr lang="fr-FR" sz="1600" dirty="0" smtClean="0"/>
                        <a:t>M. MUCI B.</a:t>
                      </a:r>
                    </a:p>
                    <a:p>
                      <a:r>
                        <a:rPr lang="fr-FR" sz="1600" dirty="0" smtClean="0"/>
                        <a:t>Mme </a:t>
                      </a:r>
                      <a:r>
                        <a:rPr lang="fr-FR" sz="1600" dirty="0" err="1" smtClean="0"/>
                        <a:t>CLUZEL</a:t>
                      </a:r>
                      <a:r>
                        <a:rPr lang="fr-FR" sz="1600" dirty="0" smtClean="0"/>
                        <a:t> G.</a:t>
                      </a:r>
                    </a:p>
                    <a:p>
                      <a:r>
                        <a:rPr lang="fr-FR" sz="1600" dirty="0" smtClean="0"/>
                        <a:t>Mme </a:t>
                      </a:r>
                      <a:r>
                        <a:rPr lang="fr-FR" sz="1600" dirty="0" err="1" smtClean="0"/>
                        <a:t>PIZETTE</a:t>
                      </a:r>
                      <a:r>
                        <a:rPr lang="fr-FR" sz="1600" dirty="0" smtClean="0"/>
                        <a:t> S.</a:t>
                      </a:r>
                      <a:endParaRPr lang="fr-FR" sz="1600" dirty="0"/>
                    </a:p>
                  </a:txBody>
                  <a:tcPr/>
                </a:tc>
                <a:tc>
                  <a:txBody>
                    <a:bodyPr/>
                    <a:lstStyle/>
                    <a:p>
                      <a:r>
                        <a:rPr lang="fr-FR" sz="1600" b="0" i="0" u="none" strike="noStrike" kern="1200" baseline="0" dirty="0" smtClean="0">
                          <a:solidFill>
                            <a:schemeClr val="dk1"/>
                          </a:solidFill>
                          <a:latin typeface="+mn-lt"/>
                          <a:ea typeface="+mn-ea"/>
                          <a:cs typeface="+mn-cs"/>
                        </a:rPr>
                        <a:t>Mme BOYER M.</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COURBON F</a:t>
                      </a:r>
                      <a:endParaRPr lang="fr-FR" sz="1600" dirty="0" smtClean="0"/>
                    </a:p>
                    <a:p>
                      <a:r>
                        <a:rPr lang="fr-FR" sz="1600" b="0" i="0" u="none" strike="noStrike" kern="1200" baseline="0" dirty="0" smtClean="0">
                          <a:solidFill>
                            <a:schemeClr val="dk1"/>
                          </a:solidFill>
                          <a:latin typeface="+mn-lt"/>
                          <a:ea typeface="+mn-ea"/>
                          <a:cs typeface="+mn-cs"/>
                        </a:rPr>
                        <a:t>Mme MARTORINA S.</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PIPART</a:t>
                      </a:r>
                      <a:r>
                        <a:rPr lang="fr-FR" sz="1600" b="0" i="0" u="none" strike="noStrike" kern="1200" baseline="0" dirty="0" smtClean="0">
                          <a:solidFill>
                            <a:schemeClr val="dk1"/>
                          </a:solidFill>
                          <a:latin typeface="+mn-lt"/>
                          <a:ea typeface="+mn-ea"/>
                          <a:cs typeface="+mn-cs"/>
                        </a:rPr>
                        <a:t> ML.</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NEEL</a:t>
                      </a:r>
                      <a:r>
                        <a:rPr lang="fr-FR" sz="1600" b="0" i="0" u="none" strike="noStrike" kern="1200" baseline="0" dirty="0" smtClean="0">
                          <a:solidFill>
                            <a:schemeClr val="dk1"/>
                          </a:solidFill>
                          <a:latin typeface="+mn-lt"/>
                          <a:ea typeface="+mn-ea"/>
                          <a:cs typeface="+mn-cs"/>
                        </a:rPr>
                        <a:t> M.</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DUPERRON</a:t>
                      </a:r>
                      <a:r>
                        <a:rPr lang="fr-FR" sz="1600" b="0" i="0" u="none" strike="noStrike" kern="1200" baseline="0" dirty="0" smtClean="0">
                          <a:solidFill>
                            <a:schemeClr val="dk1"/>
                          </a:solidFill>
                          <a:latin typeface="+mn-lt"/>
                          <a:ea typeface="+mn-ea"/>
                          <a:cs typeface="+mn-cs"/>
                        </a:rPr>
                        <a:t> J.</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Mme DURAND D.</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MARCON</a:t>
                      </a:r>
                      <a:r>
                        <a:rPr lang="fr-FR" sz="1600" b="0" i="0" u="none" strike="noStrike" kern="1200" baseline="0" dirty="0" smtClean="0">
                          <a:solidFill>
                            <a:schemeClr val="dk1"/>
                          </a:solidFill>
                          <a:latin typeface="+mn-lt"/>
                          <a:ea typeface="+mn-ea"/>
                          <a:cs typeface="+mn-cs"/>
                        </a:rPr>
                        <a:t> </a:t>
                      </a:r>
                      <a:r>
                        <a:rPr lang="fr-FR" sz="1600" b="0" i="0" u="none" strike="noStrike" kern="1200" baseline="0" dirty="0" err="1" smtClean="0">
                          <a:solidFill>
                            <a:schemeClr val="dk1"/>
                          </a:solidFill>
                          <a:latin typeface="+mn-lt"/>
                          <a:ea typeface="+mn-ea"/>
                          <a:cs typeface="+mn-cs"/>
                        </a:rPr>
                        <a:t>JD</a:t>
                      </a:r>
                      <a:endParaRPr lang="fr-FR" sz="1600" b="0" i="0" u="none" strike="noStrike" kern="1200" baseline="0" dirty="0" smtClean="0">
                        <a:solidFill>
                          <a:schemeClr val="dk1"/>
                        </a:solidFill>
                        <a:latin typeface="+mn-lt"/>
                        <a:ea typeface="+mn-ea"/>
                        <a:cs typeface="+mn-cs"/>
                      </a:endParaRP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LAGENETTE</a:t>
                      </a:r>
                      <a:r>
                        <a:rPr lang="fr-FR" sz="1600" b="0" i="0" u="none" strike="noStrike" kern="1200" baseline="0" dirty="0" smtClean="0">
                          <a:solidFill>
                            <a:schemeClr val="dk1"/>
                          </a:solidFill>
                          <a:latin typeface="+mn-lt"/>
                          <a:ea typeface="+mn-ea"/>
                          <a:cs typeface="+mn-cs"/>
                        </a:rPr>
                        <a:t> P.</a:t>
                      </a:r>
                    </a:p>
                    <a:p>
                      <a:r>
                        <a:rPr lang="fr-FR" sz="1600" dirty="0" smtClean="0"/>
                        <a:t>Mme </a:t>
                      </a:r>
                      <a:r>
                        <a:rPr lang="fr-FR" sz="1600" dirty="0" err="1" smtClean="0"/>
                        <a:t>CASERES</a:t>
                      </a:r>
                      <a:r>
                        <a:rPr lang="fr-FR" sz="1600" dirty="0" smtClean="0"/>
                        <a:t> J.</a:t>
                      </a:r>
                    </a:p>
                    <a:p>
                      <a:r>
                        <a:rPr lang="fr-FR" sz="1600" dirty="0" smtClean="0"/>
                        <a:t>Mme POULIN</a:t>
                      </a:r>
                      <a:r>
                        <a:rPr lang="fr-FR" sz="1600" baseline="0" dirty="0" smtClean="0"/>
                        <a:t> </a:t>
                      </a:r>
                    </a:p>
                    <a:p>
                      <a:r>
                        <a:rPr lang="fr-FR" sz="1600" baseline="0" dirty="0" smtClean="0"/>
                        <a:t>M. VERDIER D.</a:t>
                      </a:r>
                    </a:p>
                    <a:p>
                      <a:r>
                        <a:rPr lang="fr-FR" sz="1600" baseline="0" dirty="0" smtClean="0"/>
                        <a:t>M. CANO A.</a:t>
                      </a:r>
                      <a:endParaRPr lang="fr-FR" sz="1600" dirty="0" smtClean="0"/>
                    </a:p>
                  </a:txBody>
                  <a:tcPr/>
                </a:tc>
                <a:tc>
                  <a:txBody>
                    <a:bodyPr/>
                    <a:lstStyle/>
                    <a:p>
                      <a:r>
                        <a:rPr lang="fr-FR" sz="1600" b="0" i="0" u="none" strike="noStrike" kern="1200" baseline="0" dirty="0" smtClean="0">
                          <a:solidFill>
                            <a:schemeClr val="dk1"/>
                          </a:solidFill>
                          <a:latin typeface="+mn-lt"/>
                          <a:ea typeface="+mn-ea"/>
                          <a:cs typeface="+mn-cs"/>
                        </a:rPr>
                        <a:t>M. CHARVIN P.</a:t>
                      </a:r>
                    </a:p>
                    <a:p>
                      <a:r>
                        <a:rPr lang="fr-FR" sz="1600" b="0" i="0" u="none" strike="noStrike" kern="1200" baseline="0" dirty="0" smtClean="0">
                          <a:solidFill>
                            <a:schemeClr val="dk1"/>
                          </a:solidFill>
                          <a:latin typeface="+mn-lt"/>
                          <a:ea typeface="+mn-ea"/>
                          <a:cs typeface="+mn-cs"/>
                        </a:rPr>
                        <a:t>Mme HEMANI S.</a:t>
                      </a:r>
                    </a:p>
                    <a:p>
                      <a:r>
                        <a:rPr lang="fr-FR" sz="1600" b="0" i="0" u="none" strike="noStrike" kern="1200" baseline="0" dirty="0" smtClean="0">
                          <a:solidFill>
                            <a:schemeClr val="dk1"/>
                          </a:solidFill>
                          <a:latin typeface="+mn-lt"/>
                          <a:ea typeface="+mn-ea"/>
                          <a:cs typeface="+mn-cs"/>
                        </a:rPr>
                        <a:t>Mme MINAIRE C.</a:t>
                      </a:r>
                    </a:p>
                    <a:p>
                      <a:r>
                        <a:rPr lang="fr-FR" sz="1600" b="0" i="0" u="none" strike="noStrike" kern="1200" baseline="0" dirty="0" smtClean="0">
                          <a:solidFill>
                            <a:schemeClr val="dk1"/>
                          </a:solidFill>
                          <a:latin typeface="+mn-lt"/>
                          <a:ea typeface="+mn-ea"/>
                          <a:cs typeface="+mn-cs"/>
                        </a:rPr>
                        <a:t>M. SEVERIN E.</a:t>
                      </a:r>
                    </a:p>
                    <a:p>
                      <a:r>
                        <a:rPr lang="fr-FR" sz="1600" b="0" i="0" u="none" strike="noStrike" kern="1200" baseline="0" dirty="0" smtClean="0">
                          <a:solidFill>
                            <a:schemeClr val="dk1"/>
                          </a:solidFill>
                          <a:latin typeface="+mn-lt"/>
                          <a:ea typeface="+mn-ea"/>
                          <a:cs typeface="+mn-cs"/>
                        </a:rPr>
                        <a:t>Mme MOREL </a:t>
                      </a:r>
                      <a:r>
                        <a:rPr lang="fr-FR" sz="1600" b="0" i="0" u="none" strike="noStrike" kern="1200" baseline="0" dirty="0" err="1" smtClean="0">
                          <a:solidFill>
                            <a:schemeClr val="dk1"/>
                          </a:solidFill>
                          <a:latin typeface="+mn-lt"/>
                          <a:ea typeface="+mn-ea"/>
                          <a:cs typeface="+mn-cs"/>
                        </a:rPr>
                        <a:t>BERTHONNNIER</a:t>
                      </a:r>
                      <a:r>
                        <a:rPr lang="fr-FR" sz="1600" b="0" i="0" u="none" strike="noStrike" kern="1200" baseline="0" dirty="0" smtClean="0">
                          <a:solidFill>
                            <a:schemeClr val="dk1"/>
                          </a:solidFill>
                          <a:latin typeface="+mn-lt"/>
                          <a:ea typeface="+mn-ea"/>
                          <a:cs typeface="+mn-cs"/>
                        </a:rPr>
                        <a:t> C.</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DELSAUT</a:t>
                      </a:r>
                      <a:r>
                        <a:rPr lang="fr-FR" sz="1600" b="0" i="0" u="none" strike="noStrike" kern="1200" baseline="0" dirty="0" smtClean="0">
                          <a:solidFill>
                            <a:schemeClr val="dk1"/>
                          </a:solidFill>
                          <a:latin typeface="+mn-lt"/>
                          <a:ea typeface="+mn-ea"/>
                          <a:cs typeface="+mn-cs"/>
                        </a:rPr>
                        <a:t> F.</a:t>
                      </a:r>
                    </a:p>
                    <a:p>
                      <a:r>
                        <a:rPr lang="fr-FR" sz="1600" b="0" i="0" u="none" strike="noStrike" kern="1200" baseline="0" dirty="0" smtClean="0">
                          <a:solidFill>
                            <a:schemeClr val="dk1"/>
                          </a:solidFill>
                          <a:latin typeface="+mn-lt"/>
                          <a:ea typeface="+mn-ea"/>
                          <a:cs typeface="+mn-cs"/>
                        </a:rPr>
                        <a:t>Mme MEUNIER N.</a:t>
                      </a:r>
                    </a:p>
                    <a:p>
                      <a:r>
                        <a:rPr lang="fr-FR" sz="1600" b="0" i="0" u="none" strike="noStrike" kern="1200" baseline="0" dirty="0" smtClean="0">
                          <a:solidFill>
                            <a:schemeClr val="dk1"/>
                          </a:solidFill>
                          <a:latin typeface="+mn-lt"/>
                          <a:ea typeface="+mn-ea"/>
                          <a:cs typeface="+mn-cs"/>
                        </a:rPr>
                        <a:t>M. ROUSSILLON C.</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MONTRADE</a:t>
                      </a:r>
                      <a:r>
                        <a:rPr lang="fr-FR" sz="1600" b="0" i="0" u="none" strike="noStrike" kern="1200" baseline="0" dirty="0" smtClean="0">
                          <a:solidFill>
                            <a:schemeClr val="dk1"/>
                          </a:solidFill>
                          <a:latin typeface="+mn-lt"/>
                          <a:ea typeface="+mn-ea"/>
                          <a:cs typeface="+mn-cs"/>
                        </a:rPr>
                        <a:t> S.</a:t>
                      </a:r>
                    </a:p>
                    <a:p>
                      <a:r>
                        <a:rPr lang="fr-FR" sz="1600" b="0" i="0" u="none" strike="noStrike" kern="1200" baseline="0" dirty="0" smtClean="0">
                          <a:solidFill>
                            <a:schemeClr val="dk1"/>
                          </a:solidFill>
                          <a:latin typeface="+mn-lt"/>
                          <a:ea typeface="+mn-ea"/>
                          <a:cs typeface="+mn-cs"/>
                        </a:rPr>
                        <a:t>Mme JOUVE F.</a:t>
                      </a:r>
                    </a:p>
                    <a:p>
                      <a:r>
                        <a:rPr lang="fr-FR" sz="1600" b="0" i="0" u="none" strike="noStrike" kern="1200" baseline="0" dirty="0" smtClean="0">
                          <a:solidFill>
                            <a:schemeClr val="dk1"/>
                          </a:solidFill>
                          <a:latin typeface="+mn-lt"/>
                          <a:ea typeface="+mn-ea"/>
                          <a:cs typeface="+mn-cs"/>
                        </a:rPr>
                        <a:t>Mme </a:t>
                      </a:r>
                      <a:r>
                        <a:rPr lang="fr-FR" sz="1600" b="0" i="0" u="none" strike="noStrike" kern="1200" baseline="0" dirty="0" err="1" smtClean="0">
                          <a:solidFill>
                            <a:schemeClr val="dk1"/>
                          </a:solidFill>
                          <a:latin typeface="+mn-lt"/>
                          <a:ea typeface="+mn-ea"/>
                          <a:cs typeface="+mn-cs"/>
                        </a:rPr>
                        <a:t>CHASSAGNEUX</a:t>
                      </a:r>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Mme DULAC AM</a:t>
                      </a:r>
                    </a:p>
                  </a:txBody>
                  <a:tcPr/>
                </a:tc>
                <a:tc>
                  <a:txBody>
                    <a:bodyPr/>
                    <a:lstStyle/>
                    <a:p>
                      <a:r>
                        <a:rPr lang="fr-FR" sz="1600" b="0" i="0" u="none" strike="noStrike" kern="1200" baseline="0" dirty="0" smtClean="0">
                          <a:solidFill>
                            <a:schemeClr val="dk1"/>
                          </a:solidFill>
                          <a:latin typeface="+mn-lt"/>
                          <a:ea typeface="+mn-ea"/>
                          <a:cs typeface="+mn-cs"/>
                        </a:rPr>
                        <a:t>Mme BERTRAND E.</a:t>
                      </a:r>
                    </a:p>
                    <a:p>
                      <a:r>
                        <a:rPr lang="fr-FR" sz="1600" b="0" i="0" u="none" strike="noStrike" kern="1200" baseline="0" dirty="0" smtClean="0">
                          <a:solidFill>
                            <a:schemeClr val="dk1"/>
                          </a:solidFill>
                          <a:latin typeface="+mn-lt"/>
                          <a:ea typeface="+mn-ea"/>
                          <a:cs typeface="+mn-cs"/>
                        </a:rPr>
                        <a:t>M. HERVOIT G. </a:t>
                      </a:r>
                    </a:p>
                    <a:p>
                      <a:r>
                        <a:rPr lang="fr-FR" sz="1600" b="0" i="0" u="none" strike="noStrike" kern="1200" baseline="0" dirty="0" smtClean="0">
                          <a:solidFill>
                            <a:schemeClr val="dk1"/>
                          </a:solidFill>
                          <a:latin typeface="+mn-lt"/>
                          <a:ea typeface="+mn-ea"/>
                          <a:cs typeface="+mn-cs"/>
                        </a:rPr>
                        <a:t>Mme MOURLEVAT P. </a:t>
                      </a:r>
                    </a:p>
                    <a:p>
                      <a:r>
                        <a:rPr lang="fr-FR" sz="1600" b="0" i="0" u="none" strike="noStrike" kern="1200" baseline="0" dirty="0" smtClean="0">
                          <a:solidFill>
                            <a:schemeClr val="dk1"/>
                          </a:solidFill>
                          <a:latin typeface="+mn-lt"/>
                          <a:ea typeface="+mn-ea"/>
                          <a:cs typeface="+mn-cs"/>
                        </a:rPr>
                        <a:t>Mme VERGNAUD S.</a:t>
                      </a:r>
                    </a:p>
                    <a:p>
                      <a:r>
                        <a:rPr lang="fr-FR" sz="1600" b="0" i="0" u="none" strike="noStrike" kern="1200" baseline="0" dirty="0" smtClean="0">
                          <a:solidFill>
                            <a:schemeClr val="dk1"/>
                          </a:solidFill>
                          <a:latin typeface="+mn-lt"/>
                          <a:ea typeface="+mn-ea"/>
                          <a:cs typeface="+mn-cs"/>
                        </a:rPr>
                        <a:t>Mme DELORME S.</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LETHENET</a:t>
                      </a:r>
                      <a:r>
                        <a:rPr lang="fr-FR" sz="1600" b="0" i="0" u="none" strike="noStrike" kern="1200" baseline="0" dirty="0" smtClean="0">
                          <a:solidFill>
                            <a:schemeClr val="dk1"/>
                          </a:solidFill>
                          <a:latin typeface="+mn-lt"/>
                          <a:ea typeface="+mn-ea"/>
                          <a:cs typeface="+mn-cs"/>
                        </a:rPr>
                        <a:t> C.</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MARTINET</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GABEURE</a:t>
                      </a:r>
                      <a:r>
                        <a:rPr lang="fr-FR" sz="1600" b="0" i="0" u="none" strike="noStrike" kern="1200" baseline="0" dirty="0" smtClean="0">
                          <a:solidFill>
                            <a:schemeClr val="dk1"/>
                          </a:solidFill>
                          <a:latin typeface="+mn-lt"/>
                          <a:ea typeface="+mn-ea"/>
                          <a:cs typeface="+mn-cs"/>
                        </a:rPr>
                        <a:t> L.</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Mme LAURENT F.</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DUPUIS J.</a:t>
                      </a: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ALLIRAND</a:t>
                      </a:r>
                      <a:endParaRPr lang="fr-FR" sz="1600" b="0" i="0" u="none" strike="noStrike" kern="1200" baseline="0" dirty="0" smtClean="0">
                        <a:solidFill>
                          <a:schemeClr val="dk1"/>
                        </a:solidFill>
                        <a:latin typeface="+mn-lt"/>
                        <a:ea typeface="+mn-ea"/>
                        <a:cs typeface="+mn-cs"/>
                      </a:endParaRPr>
                    </a:p>
                    <a:p>
                      <a:pPr marL="0" marR="0" indent="0" algn="l" defTabSz="457178"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M. </a:t>
                      </a:r>
                      <a:r>
                        <a:rPr lang="fr-FR" sz="1600" b="0" i="0" u="none" strike="noStrike" kern="1200" baseline="0" dirty="0" err="1" smtClean="0">
                          <a:solidFill>
                            <a:schemeClr val="dk1"/>
                          </a:solidFill>
                          <a:latin typeface="+mn-lt"/>
                          <a:ea typeface="+mn-ea"/>
                          <a:cs typeface="+mn-cs"/>
                        </a:rPr>
                        <a:t>MEY</a:t>
                      </a:r>
                      <a:r>
                        <a:rPr lang="fr-FR" sz="1600" b="0" i="0" u="none" strike="noStrike" kern="1200" baseline="0" dirty="0" smtClean="0">
                          <a:solidFill>
                            <a:schemeClr val="dk1"/>
                          </a:solidFill>
                          <a:latin typeface="+mn-lt"/>
                          <a:ea typeface="+mn-ea"/>
                          <a:cs typeface="+mn-cs"/>
                        </a:rPr>
                        <a:t> Éric</a:t>
                      </a:r>
                    </a:p>
                    <a:p>
                      <a:endParaRPr lang="fr-FR" sz="1600" dirty="0"/>
                    </a:p>
                  </a:txBody>
                  <a:tcPr/>
                </a:tc>
              </a:tr>
            </a:tbl>
          </a:graphicData>
        </a:graphic>
      </p:graphicFrame>
    </p:spTree>
    <p:extLst>
      <p:ext uri="{BB962C8B-B14F-4D97-AF65-F5344CB8AC3E}">
        <p14:creationId xmlns="" xmlns:p14="http://schemas.microsoft.com/office/powerpoint/2010/main" val="31543109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658239"/>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IEN / </a:t>
            </a:r>
            <a:r>
              <a:rPr lang="fr-FR" sz="1500" dirty="0" smtClean="0">
                <a:latin typeface="Arial" panose="020B0604020202020204" pitchFamily="34" charset="0"/>
                <a:cs typeface="Arial" panose="020B0604020202020204" pitchFamily="34" charset="0"/>
              </a:rPr>
              <a:t>GRD </a:t>
            </a:r>
            <a:endParaRPr lang="fr-FR" sz="1500" dirty="0">
              <a:latin typeface="Arial" panose="020B0604020202020204" pitchFamily="34" charset="0"/>
              <a:cs typeface="Arial" panose="020B0604020202020204" pitchFamily="34" charset="0"/>
            </a:endParaRP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514986" y="529389"/>
            <a:ext cx="6459076" cy="646331"/>
          </a:xfrm>
          <a:prstGeom prst="rect">
            <a:avLst/>
          </a:prstGeom>
          <a:noFill/>
        </p:spPr>
        <p:txBody>
          <a:bodyPr wrap="none" rtlCol="0">
            <a:spAutoFit/>
          </a:bodyPr>
          <a:lstStyle/>
          <a:p>
            <a:r>
              <a:rPr lang="fr-FR" sz="3600" b="1" cap="small" dirty="0" smtClean="0">
                <a:latin typeface="Arial Black" pitchFamily="34" charset="0"/>
              </a:rPr>
              <a:t>Atelier 1 – Chef d’</a:t>
            </a:r>
            <a:r>
              <a:rPr lang="fr-FR" sz="3600" b="1" cap="small" dirty="0" err="1">
                <a:latin typeface="Arial Black" pitchFamily="34" charset="0"/>
              </a:rPr>
              <a:t>o</a:t>
            </a:r>
            <a:r>
              <a:rPr lang="fr-FR" sz="3600" b="1" cap="small" dirty="0" err="1" smtClean="0">
                <a:latin typeface="Arial Black" pitchFamily="34" charset="0"/>
              </a:rPr>
              <a:t>euvre</a:t>
            </a:r>
            <a:endParaRPr lang="fr-FR" sz="3600" b="1" cap="small" dirty="0" smtClean="0">
              <a:latin typeface="Arial Black" pitchFamily="34" charset="0"/>
            </a:endParaRPr>
          </a:p>
        </p:txBody>
      </p:sp>
      <p:sp>
        <p:nvSpPr>
          <p:cNvPr id="6" name="ZoneTexte 5">
            <a:extLst>
              <a:ext uri="{FF2B5EF4-FFF2-40B4-BE49-F238E27FC236}">
                <a16:creationId xmlns:a16="http://schemas.microsoft.com/office/drawing/2014/main" xmlns="" id="{7263C2A1-CFD8-1043-AD4D-5ECB38C75EA6}"/>
              </a:ext>
            </a:extLst>
          </p:cNvPr>
          <p:cNvSpPr txBox="1"/>
          <p:nvPr/>
        </p:nvSpPr>
        <p:spPr>
          <a:xfrm>
            <a:off x="3972186" y="1809750"/>
            <a:ext cx="7794698" cy="3970318"/>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panose="020B0604020202020204" pitchFamily="34" charset="0"/>
                <a:cs typeface="Arial" panose="020B0604020202020204" pitchFamily="34" charset="0"/>
              </a:rPr>
              <a:t> 	</a:t>
            </a:r>
            <a:r>
              <a:rPr lang="fr-FR" dirty="0" smtClean="0">
                <a:solidFill>
                  <a:srgbClr val="002060"/>
                </a:solidFill>
                <a:latin typeface="Arial Black" pitchFamily="34" charset="0"/>
                <a:cs typeface="Arial" panose="020B0604020202020204" pitchFamily="34" charset="0"/>
              </a:rPr>
              <a:t>État des lieux des projets existants et des pratiques 	pédagogiques collaboratives </a:t>
            </a: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a:p>
            <a:pPr>
              <a:buFont typeface="Wingdings" pitchFamily="2" charset="2"/>
              <a:buChar char="Ø"/>
            </a:pPr>
            <a:r>
              <a:rPr lang="fr-FR" dirty="0" smtClean="0">
                <a:solidFill>
                  <a:srgbClr val="002060"/>
                </a:solidFill>
                <a:latin typeface="Arial Black" pitchFamily="34" charset="0"/>
                <a:cs typeface="Arial" panose="020B0604020202020204" pitchFamily="34" charset="0"/>
              </a:rPr>
              <a:t>   Ces projets identifiés s’intègrent dans quelles 	démarches ou quels projets plus globaux et 	transversaux ?</a:t>
            </a:r>
          </a:p>
          <a:p>
            <a:r>
              <a:rPr lang="fr-FR" dirty="0" smtClean="0">
                <a:solidFill>
                  <a:srgbClr val="002060"/>
                </a:solidFill>
                <a:latin typeface="Arial Black" pitchFamily="34" charset="0"/>
                <a:cs typeface="Arial" panose="020B0604020202020204" pitchFamily="34" charset="0"/>
              </a:rPr>
              <a:t> </a:t>
            </a:r>
          </a:p>
          <a:p>
            <a:pPr>
              <a:buFont typeface="Wingdings" pitchFamily="2" charset="2"/>
              <a:buChar char="Ø"/>
            </a:pPr>
            <a:r>
              <a:rPr lang="fr-FR" dirty="0" smtClean="0">
                <a:solidFill>
                  <a:srgbClr val="002060"/>
                </a:solidFill>
                <a:latin typeface="Arial Black" pitchFamily="34" charset="0"/>
                <a:cs typeface="Arial" panose="020B0604020202020204" pitchFamily="34" charset="0"/>
              </a:rPr>
              <a:t>   	Quelles sont les compétences possibles à cibler (à       	repérer dans le référentiel ?)</a:t>
            </a:r>
          </a:p>
          <a:p>
            <a:endParaRPr lang="fr-FR"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dirty="0" smtClean="0">
                <a:solidFill>
                  <a:srgbClr val="002060"/>
                </a:solidFill>
                <a:latin typeface="Arial Black" pitchFamily="34" charset="0"/>
                <a:cs typeface="Arial" panose="020B0604020202020204" pitchFamily="34" charset="0"/>
              </a:rPr>
              <a:t> 	Comment cela s’intègre dans la Stratégie globale ou 	plan de formation (contexte, situation pro, savoirs 	associés ...)</a:t>
            </a:r>
          </a:p>
          <a:p>
            <a:endParaRPr lang="fr-FR" dirty="0" smtClean="0">
              <a:solidFill>
                <a:srgbClr val="00206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Formation AC Lyon 2018 2019\Formation 11 02 Aiguerande\Chef d'oeuvre diagramme d'Yshikawa.png"/>
          <p:cNvPicPr>
            <a:picLocks noChangeAspect="1" noChangeArrowheads="1"/>
          </p:cNvPicPr>
          <p:nvPr/>
        </p:nvPicPr>
        <p:blipFill>
          <a:blip r:embed="rId2" cstate="email"/>
          <a:srcRect/>
          <a:stretch>
            <a:fillRect/>
          </a:stretch>
        </p:blipFill>
        <p:spPr bwMode="auto">
          <a:xfrm>
            <a:off x="288758" y="0"/>
            <a:ext cx="10900612"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 xmlns:a16="http://schemas.microsoft.com/office/drawing/2014/main" id="{FD18B210-742E-4F45-9495-1A2026A0BD2C}"/>
              </a:ext>
            </a:extLst>
          </p:cNvPr>
          <p:cNvGraphicFramePr/>
          <p:nvPr>
            <p:extLst>
              <p:ext uri="{D42A27DB-BD31-4B8C-83A1-F6EECF244321}">
                <p14:modId xmlns="" xmlns:p14="http://schemas.microsoft.com/office/powerpoint/2010/main" val="275048176"/>
              </p:ext>
            </p:extLst>
          </p:nvPr>
        </p:nvGraphicFramePr>
        <p:xfrm>
          <a:off x="1427965" y="1062275"/>
          <a:ext cx="9544835" cy="4158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 xmlns:a16="http://schemas.microsoft.com/office/drawing/2014/main" id="{1D1501A2-522A-B244-BCBA-5BA429536030}"/>
              </a:ext>
            </a:extLst>
          </p:cNvPr>
          <p:cNvSpPr txBox="1"/>
          <p:nvPr/>
        </p:nvSpPr>
        <p:spPr>
          <a:xfrm>
            <a:off x="2747197" y="4020587"/>
            <a:ext cx="3789124" cy="1200329"/>
          </a:xfrm>
          <a:prstGeom prst="rect">
            <a:avLst/>
          </a:prstGeom>
          <a:noFill/>
        </p:spPr>
        <p:txBody>
          <a:bodyPr wrap="square" rtlCol="0">
            <a:spAutoFit/>
          </a:bodyPr>
          <a:lstStyle/>
          <a:p>
            <a:r>
              <a:rPr lang="fr-FR" dirty="0"/>
              <a:t>Discipline d’enseignement général arts appliquées : construction d’une maquette BD et intervention de professionnels</a:t>
            </a:r>
          </a:p>
        </p:txBody>
      </p:sp>
      <p:sp>
        <p:nvSpPr>
          <p:cNvPr id="9" name="Rectangle 8">
            <a:extLst>
              <a:ext uri="{FF2B5EF4-FFF2-40B4-BE49-F238E27FC236}">
                <a16:creationId xmlns="" xmlns:a16="http://schemas.microsoft.com/office/drawing/2014/main" id="{C7B6F8AA-67B7-0849-8C73-625AB5D634A4}"/>
              </a:ext>
            </a:extLst>
          </p:cNvPr>
          <p:cNvSpPr/>
          <p:nvPr/>
        </p:nvSpPr>
        <p:spPr>
          <a:xfrm>
            <a:off x="6211503" y="1062275"/>
            <a:ext cx="3015600" cy="1200329"/>
          </a:xfrm>
          <a:prstGeom prst="rect">
            <a:avLst/>
          </a:prstGeom>
        </p:spPr>
        <p:txBody>
          <a:bodyPr wrap="square">
            <a:spAutoFit/>
          </a:bodyPr>
          <a:lstStyle/>
          <a:p>
            <a:pPr algn="r"/>
            <a:r>
              <a:rPr lang="fr-FR" dirty="0"/>
              <a:t>Discipline d’enseignement général histoire-géo : relation entré l’époque et le lieu dans lequel se déroule l’action.</a:t>
            </a:r>
          </a:p>
        </p:txBody>
      </p:sp>
      <p:sp>
        <p:nvSpPr>
          <p:cNvPr id="10" name="Rectangle 9">
            <a:extLst>
              <a:ext uri="{FF2B5EF4-FFF2-40B4-BE49-F238E27FC236}">
                <a16:creationId xmlns="" xmlns:a16="http://schemas.microsoft.com/office/drawing/2014/main" id="{0517293E-914E-A244-8465-E3147D3A3929}"/>
              </a:ext>
            </a:extLst>
          </p:cNvPr>
          <p:cNvSpPr/>
          <p:nvPr/>
        </p:nvSpPr>
        <p:spPr>
          <a:xfrm>
            <a:off x="6628403" y="3903193"/>
            <a:ext cx="3091301" cy="1754326"/>
          </a:xfrm>
          <a:prstGeom prst="rect">
            <a:avLst/>
          </a:prstGeom>
        </p:spPr>
        <p:txBody>
          <a:bodyPr wrap="square">
            <a:spAutoFit/>
          </a:bodyPr>
          <a:lstStyle/>
          <a:p>
            <a:r>
              <a:rPr lang="fr-FR" dirty="0"/>
              <a:t>Discipline professionnelle cuisine : </a:t>
            </a:r>
            <a:r>
              <a:rPr lang="fr-FR" dirty="0" smtClean="0"/>
              <a:t>analyse des gestes </a:t>
            </a:r>
            <a:r>
              <a:rPr lang="fr-FR" dirty="0"/>
              <a:t>techniques </a:t>
            </a:r>
            <a:r>
              <a:rPr lang="fr-FR" dirty="0" smtClean="0"/>
              <a:t>photographiés ou dessinés, réalisation d’affiches dans le cadre de la méthode </a:t>
            </a:r>
            <a:r>
              <a:rPr lang="fr-FR" dirty="0" err="1" smtClean="0"/>
              <a:t>HACCP</a:t>
            </a:r>
            <a:endParaRPr lang="fr-FR" dirty="0"/>
          </a:p>
        </p:txBody>
      </p:sp>
      <p:sp>
        <p:nvSpPr>
          <p:cNvPr id="11" name="Chevron 10">
            <a:extLst>
              <a:ext uri="{FF2B5EF4-FFF2-40B4-BE49-F238E27FC236}">
                <a16:creationId xmlns="" xmlns:a16="http://schemas.microsoft.com/office/drawing/2014/main" id="{490BEFE8-9B15-4345-A163-4284D76A14B3}"/>
              </a:ext>
            </a:extLst>
          </p:cNvPr>
          <p:cNvSpPr/>
          <p:nvPr/>
        </p:nvSpPr>
        <p:spPr>
          <a:xfrm>
            <a:off x="2538164" y="2329281"/>
            <a:ext cx="1053757" cy="1435413"/>
          </a:xfrm>
          <a:prstGeom prst="chevron">
            <a:avLst>
              <a:gd name="adj" fmla="val 62310"/>
            </a:avLst>
          </a:prstGeom>
          <a:solidFill>
            <a:srgbClr val="C00000"/>
          </a:solidFill>
          <a:effectLst>
            <a:outerShdw dist="50800" dir="5400000" algn="ctr" rotWithShape="0">
              <a:schemeClr val="accent2"/>
            </a:outerShdw>
          </a:effectLst>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angle 11">
            <a:extLst>
              <a:ext uri="{FF2B5EF4-FFF2-40B4-BE49-F238E27FC236}">
                <a16:creationId xmlns="" xmlns:a16="http://schemas.microsoft.com/office/drawing/2014/main" id="{142471E2-0B5F-A64E-9669-B394141B95BD}"/>
              </a:ext>
            </a:extLst>
          </p:cNvPr>
          <p:cNvSpPr/>
          <p:nvPr/>
        </p:nvSpPr>
        <p:spPr>
          <a:xfrm>
            <a:off x="2422379" y="1128952"/>
            <a:ext cx="3536993" cy="1477328"/>
          </a:xfrm>
          <a:prstGeom prst="rect">
            <a:avLst/>
          </a:prstGeom>
        </p:spPr>
        <p:txBody>
          <a:bodyPr wrap="square">
            <a:spAutoFit/>
          </a:bodyPr>
          <a:lstStyle/>
          <a:p>
            <a:pPr algn="r"/>
            <a:r>
              <a:rPr lang="fr-FR" dirty="0"/>
              <a:t>Discipline Professionnelle : sciences appliquées : observation des </a:t>
            </a:r>
            <a:r>
              <a:rPr lang="fr-FR" dirty="0" smtClean="0"/>
              <a:t>gestes professionnels et application des règles d’hygiène dans le cadre de la méthode </a:t>
            </a:r>
            <a:r>
              <a:rPr lang="fr-FR" dirty="0" err="1" smtClean="0"/>
              <a:t>HACCP</a:t>
            </a:r>
            <a:endParaRPr lang="fr-FR" dirty="0"/>
          </a:p>
        </p:txBody>
      </p:sp>
      <p:sp>
        <p:nvSpPr>
          <p:cNvPr id="14" name="Rectangle 13">
            <a:extLst>
              <a:ext uri="{FF2B5EF4-FFF2-40B4-BE49-F238E27FC236}">
                <a16:creationId xmlns="" xmlns:a16="http://schemas.microsoft.com/office/drawing/2014/main" id="{AA09AA9B-3666-7B4A-B798-2DE6CE7064C9}"/>
              </a:ext>
            </a:extLst>
          </p:cNvPr>
          <p:cNvSpPr/>
          <p:nvPr/>
        </p:nvSpPr>
        <p:spPr>
          <a:xfrm rot="570649">
            <a:off x="133830" y="1590617"/>
            <a:ext cx="2588270" cy="1477328"/>
          </a:xfrm>
          <a:prstGeom prst="rect">
            <a:avLst/>
          </a:prstGeom>
          <a:noFill/>
          <a:ln w="28575">
            <a:solidFill>
              <a:schemeClr val="accent1"/>
            </a:solidFill>
          </a:ln>
        </p:spPr>
        <p:txBody>
          <a:bodyPr wrap="square">
            <a:spAutoFit/>
          </a:bodyPr>
          <a:lstStyle/>
          <a:p>
            <a:pPr algn="ctr"/>
            <a:r>
              <a:rPr lang="fr-FR" dirty="0"/>
              <a:t>Seconde CAP ou première baccalauréat pro : </a:t>
            </a:r>
            <a:r>
              <a:rPr lang="fr-FR" b="1" dirty="0"/>
              <a:t>Naissance d’un  projet individuel ou collectif de l’élève</a:t>
            </a:r>
          </a:p>
        </p:txBody>
      </p:sp>
      <p:sp>
        <p:nvSpPr>
          <p:cNvPr id="15" name="ZoneTexte 14">
            <a:extLst>
              <a:ext uri="{FF2B5EF4-FFF2-40B4-BE49-F238E27FC236}">
                <a16:creationId xmlns="" xmlns:a16="http://schemas.microsoft.com/office/drawing/2014/main" id="{9B4F78B2-7EED-9548-AD1A-C1DB05D4E3C9}"/>
              </a:ext>
            </a:extLst>
          </p:cNvPr>
          <p:cNvSpPr txBox="1"/>
          <p:nvPr/>
        </p:nvSpPr>
        <p:spPr>
          <a:xfrm>
            <a:off x="2747197" y="23155"/>
            <a:ext cx="5789983" cy="830997"/>
          </a:xfrm>
          <a:prstGeom prst="rect">
            <a:avLst/>
          </a:prstGeom>
          <a:noFill/>
        </p:spPr>
        <p:txBody>
          <a:bodyPr wrap="none" rtlCol="0">
            <a:spAutoFit/>
          </a:bodyPr>
          <a:lstStyle/>
          <a:p>
            <a:r>
              <a:rPr lang="fr-FR" sz="2400" dirty="0">
                <a:latin typeface="Arial" panose="020B0604020202020204" pitchFamily="34" charset="0"/>
                <a:cs typeface="Arial" panose="020B0604020202020204" pitchFamily="34" charset="0"/>
              </a:rPr>
              <a:t>ILLUSTRATION D’UN CHEF D’OEUVRE</a:t>
            </a:r>
          </a:p>
          <a:p>
            <a:r>
              <a:rPr lang="fr-FR" sz="2400" dirty="0">
                <a:latin typeface="Arial" panose="020B0604020202020204" pitchFamily="34" charset="0"/>
                <a:cs typeface="Arial" panose="020B0604020202020204" pitchFamily="34" charset="0"/>
              </a:rPr>
              <a:t> projet « des bulles dans </a:t>
            </a:r>
            <a:r>
              <a:rPr lang="fr-FR" sz="2400" dirty="0" smtClean="0">
                <a:latin typeface="Arial" panose="020B0604020202020204" pitchFamily="34" charset="0"/>
                <a:cs typeface="Arial" panose="020B0604020202020204" pitchFamily="34" charset="0"/>
              </a:rPr>
              <a:t>ma cuisine</a:t>
            </a:r>
            <a:r>
              <a:rPr lang="fr-FR" sz="2400" dirty="0">
                <a:latin typeface="Arial" panose="020B0604020202020204" pitchFamily="34" charset="0"/>
                <a:cs typeface="Arial" panose="020B0604020202020204" pitchFamily="34" charset="0"/>
              </a:rPr>
              <a:t> »</a:t>
            </a:r>
          </a:p>
        </p:txBody>
      </p:sp>
      <p:sp>
        <p:nvSpPr>
          <p:cNvPr id="13" name="Rectangle 12">
            <a:extLst>
              <a:ext uri="{FF2B5EF4-FFF2-40B4-BE49-F238E27FC236}">
                <a16:creationId xmlns="" xmlns:a16="http://schemas.microsoft.com/office/drawing/2014/main" id="{AA09AA9B-3666-7B4A-B798-2DE6CE7064C9}"/>
              </a:ext>
            </a:extLst>
          </p:cNvPr>
          <p:cNvSpPr/>
          <p:nvPr/>
        </p:nvSpPr>
        <p:spPr>
          <a:xfrm rot="21179746">
            <a:off x="78510" y="3382757"/>
            <a:ext cx="2588270" cy="1200329"/>
          </a:xfrm>
          <a:prstGeom prst="rect">
            <a:avLst/>
          </a:prstGeom>
          <a:noFill/>
          <a:ln w="28575">
            <a:solidFill>
              <a:schemeClr val="accent1"/>
            </a:solidFill>
          </a:ln>
        </p:spPr>
        <p:txBody>
          <a:bodyPr wrap="square">
            <a:spAutoFit/>
          </a:bodyPr>
          <a:lstStyle/>
          <a:p>
            <a:pPr algn="ctr"/>
            <a:r>
              <a:rPr lang="fr-FR" dirty="0" smtClean="0"/>
              <a:t>Axe du projet d’établissement , projet d’Éducation Artistique et Culturelle, projet Région</a:t>
            </a:r>
            <a:endParaRPr lang="fr-FR" b="1" dirty="0"/>
          </a:p>
        </p:txBody>
      </p:sp>
    </p:spTree>
    <p:extLst>
      <p:ext uri="{BB962C8B-B14F-4D97-AF65-F5344CB8AC3E}">
        <p14:creationId xmlns="" xmlns:p14="http://schemas.microsoft.com/office/powerpoint/2010/main" val="3127485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658239"/>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IEN / </a:t>
            </a:r>
            <a:r>
              <a:rPr lang="fr-FR" sz="1500" dirty="0" smtClean="0">
                <a:latin typeface="Arial" panose="020B0604020202020204" pitchFamily="34" charset="0"/>
                <a:cs typeface="Arial" panose="020B0604020202020204" pitchFamily="34" charset="0"/>
              </a:rPr>
              <a:t>GRD </a:t>
            </a:r>
            <a:endParaRPr lang="fr-FR" sz="1500" dirty="0">
              <a:latin typeface="Arial" panose="020B0604020202020204" pitchFamily="34" charset="0"/>
              <a:cs typeface="Arial" panose="020B0604020202020204" pitchFamily="34" charset="0"/>
            </a:endParaRP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514986" y="529389"/>
            <a:ext cx="6459076" cy="646331"/>
          </a:xfrm>
          <a:prstGeom prst="rect">
            <a:avLst/>
          </a:prstGeom>
          <a:noFill/>
        </p:spPr>
        <p:txBody>
          <a:bodyPr wrap="none" rtlCol="0">
            <a:spAutoFit/>
          </a:bodyPr>
          <a:lstStyle/>
          <a:p>
            <a:r>
              <a:rPr lang="fr-FR" sz="3600" b="1" cap="small" dirty="0" smtClean="0">
                <a:latin typeface="Arial Black" pitchFamily="34" charset="0"/>
              </a:rPr>
              <a:t>Atelier 1 – Chef d’</a:t>
            </a:r>
            <a:r>
              <a:rPr lang="fr-FR" sz="3600" b="1" cap="small" dirty="0" err="1">
                <a:latin typeface="Arial Black" pitchFamily="34" charset="0"/>
              </a:rPr>
              <a:t>o</a:t>
            </a:r>
            <a:r>
              <a:rPr lang="fr-FR" sz="3600" b="1" cap="small" dirty="0" err="1" smtClean="0">
                <a:latin typeface="Arial Black" pitchFamily="34" charset="0"/>
              </a:rPr>
              <a:t>euvre</a:t>
            </a:r>
            <a:endParaRPr lang="fr-FR" sz="3600" b="1" cap="small" dirty="0" smtClean="0">
              <a:latin typeface="Arial Black" pitchFamily="34" charset="0"/>
            </a:endParaRPr>
          </a:p>
        </p:txBody>
      </p:sp>
      <p:sp>
        <p:nvSpPr>
          <p:cNvPr id="6" name="ZoneTexte 5">
            <a:extLst>
              <a:ext uri="{FF2B5EF4-FFF2-40B4-BE49-F238E27FC236}">
                <a16:creationId xmlns:a16="http://schemas.microsoft.com/office/drawing/2014/main" xmlns="" id="{7263C2A1-CFD8-1043-AD4D-5ECB38C75EA6}"/>
              </a:ext>
            </a:extLst>
          </p:cNvPr>
          <p:cNvSpPr txBox="1"/>
          <p:nvPr/>
        </p:nvSpPr>
        <p:spPr>
          <a:xfrm>
            <a:off x="3972186" y="1809750"/>
            <a:ext cx="7794698" cy="1846659"/>
          </a:xfrm>
          <a:prstGeom prst="rect">
            <a:avLst/>
          </a:prstGeom>
          <a:noFill/>
        </p:spPr>
        <p:txBody>
          <a:bodyPr wrap="square" rtlCol="0">
            <a:spAutoFit/>
          </a:bodyPr>
          <a:lstStyle/>
          <a:p>
            <a:r>
              <a:rPr lang="fr-FR" sz="3200" dirty="0" smtClean="0">
                <a:solidFill>
                  <a:srgbClr val="002060"/>
                </a:solidFill>
                <a:latin typeface="Arial Black" pitchFamily="34" charset="0"/>
                <a:cs typeface="Arial" panose="020B0604020202020204" pitchFamily="34" charset="0"/>
              </a:rPr>
              <a:t>État des lieux des projets existants et des pratiques pédagogiques collaboratives </a:t>
            </a: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08EA72C-7A27-774D-92F2-1CDB7F13ACF9}"/>
              </a:ext>
            </a:extLst>
          </p:cNvPr>
          <p:cNvSpPr txBox="1"/>
          <p:nvPr/>
        </p:nvSpPr>
        <p:spPr>
          <a:xfrm>
            <a:off x="246888" y="917912"/>
            <a:ext cx="11441387" cy="5940088"/>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Black" pitchFamily="34" charset="0"/>
                <a:cs typeface="Arial" panose="020B0604020202020204" pitchFamily="34" charset="0"/>
              </a:rPr>
              <a:t>État </a:t>
            </a:r>
            <a:r>
              <a:rPr lang="fr-FR" dirty="0">
                <a:solidFill>
                  <a:srgbClr val="002060"/>
                </a:solidFill>
                <a:latin typeface="Arial Black" pitchFamily="34" charset="0"/>
                <a:cs typeface="Arial" panose="020B0604020202020204" pitchFamily="34" charset="0"/>
              </a:rPr>
              <a:t>des lieux des projets existants et des pratiques pédagogiques collaboratives </a:t>
            </a:r>
          </a:p>
          <a:p>
            <a:pPr>
              <a:buFont typeface="Wingdings" pitchFamily="2" charset="2"/>
              <a:buChar char="Ø"/>
            </a:pPr>
            <a:r>
              <a:rPr lang="fr-FR" dirty="0">
                <a:solidFill>
                  <a:srgbClr val="002060"/>
                </a:solidFill>
                <a:latin typeface="Arial Black" pitchFamily="34" charset="0"/>
                <a:cs typeface="Arial" panose="020B0604020202020204" pitchFamily="34" charset="0"/>
              </a:rPr>
              <a:t>Ces projets identifiés s’intègrent dans quelles démarches ou quels projets plus globaux et transversaux ? </a:t>
            </a: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smtClean="0">
                <a:solidFill>
                  <a:srgbClr val="002060"/>
                </a:solidFill>
                <a:latin typeface="Arial Black" pitchFamily="34" charset="0"/>
                <a:cs typeface="Arial" panose="020B0604020202020204" pitchFamily="34" charset="0"/>
              </a:rPr>
              <a:t> Exemple1: projet inter-établissements (un lycée métiers de la mode et un lycée hôtelier (cuisine et service). Cuisine: production, produit, Service: décoration d’un objet alimentaire à présenter et connaissance produit. </a:t>
            </a:r>
            <a:r>
              <a:rPr lang="fr-FR" sz="1100" dirty="0" err="1" smtClean="0">
                <a:solidFill>
                  <a:srgbClr val="002060"/>
                </a:solidFill>
                <a:latin typeface="Arial Black" pitchFamily="34" charset="0"/>
                <a:cs typeface="Arial" panose="020B0604020202020204" pitchFamily="34" charset="0"/>
              </a:rPr>
              <a:t>SSAA</a:t>
            </a:r>
            <a:r>
              <a:rPr lang="fr-FR" sz="1100" dirty="0" smtClean="0">
                <a:solidFill>
                  <a:srgbClr val="002060"/>
                </a:solidFill>
                <a:latin typeface="Arial Black" pitchFamily="34" charset="0"/>
                <a:cs typeface="Arial" panose="020B0604020202020204" pitchFamily="34" charset="0"/>
              </a:rPr>
              <a:t>: travail sur nutrition, hygiène. Maths: calculs de surface. Arta appliquées: design. Possibilité d’élargir histoire-géo, français, langues, </a:t>
            </a:r>
          </a:p>
          <a:p>
            <a:pPr>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Exemple2: projet TP déplacé. organisation de la chandeleur dans une maison de retraite. Élèves de cuisine et service: réalisation des crêpes puis flambages devant les convives, réalisation de cocktails et service aux résidents. Possibilité d’intégrer les </a:t>
            </a:r>
            <a:r>
              <a:rPr lang="fr-FR" sz="1100" dirty="0" err="1" smtClean="0">
                <a:solidFill>
                  <a:srgbClr val="002060"/>
                </a:solidFill>
                <a:latin typeface="Arial Black" pitchFamily="34" charset="0"/>
                <a:cs typeface="Arial" panose="020B0604020202020204" pitchFamily="34" charset="0"/>
              </a:rPr>
              <a:t>ens</a:t>
            </a:r>
            <a:r>
              <a:rPr lang="fr-FR" sz="1100" dirty="0" smtClean="0">
                <a:solidFill>
                  <a:srgbClr val="002060"/>
                </a:solidFill>
                <a:latin typeface="Arial Black" pitchFamily="34" charset="0"/>
                <a:cs typeface="Arial" panose="020B0604020202020204" pitchFamily="34" charset="0"/>
              </a:rPr>
              <a:t>. généraux. Possibilité d’élargir en d’autres sous-projets</a:t>
            </a:r>
          </a:p>
          <a:p>
            <a:pPr>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 3 : projet intergénérationnel. avec personnes âgées de la ville (recueil des menus puis réalisation des menus « anciens ». Cuisine: cuisine d’avant-guerre, service: modalités de service. Produits utilisés. Finalisation en grand buffet. Possibilité d’élargir avec histoire-géo, avec </a:t>
            </a:r>
            <a:r>
              <a:rPr lang="fr-FR" sz="1100" dirty="0" err="1" smtClean="0">
                <a:solidFill>
                  <a:srgbClr val="002060"/>
                </a:solidFill>
                <a:latin typeface="Arial Black" pitchFamily="34" charset="0"/>
                <a:cs typeface="Arial" panose="020B0604020202020204" pitchFamily="34" charset="0"/>
              </a:rPr>
              <a:t>SSAA</a:t>
            </a:r>
            <a:r>
              <a:rPr lang="fr-FR" sz="1100" dirty="0" smtClean="0">
                <a:solidFill>
                  <a:srgbClr val="002060"/>
                </a:solidFill>
                <a:latin typeface="Arial Black" pitchFamily="34" charset="0"/>
                <a:cs typeface="Arial" panose="020B0604020202020204" pitchFamily="34" charset="0"/>
              </a:rPr>
              <a:t>, gestion histoire, arts appliquées, autres entreprises, etc...</a:t>
            </a:r>
          </a:p>
          <a:p>
            <a:pPr>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Exemple4: projet historique: dernier repas du TITANIC. Toutes disciplines concernées. Finalisation avec un beau repas comme au </a:t>
            </a:r>
            <a:r>
              <a:rPr lang="fr-FR" sz="1100" dirty="0" err="1" smtClean="0">
                <a:solidFill>
                  <a:srgbClr val="002060"/>
                </a:solidFill>
                <a:latin typeface="Arial Black" pitchFamily="34" charset="0"/>
                <a:cs typeface="Arial" panose="020B0604020202020204" pitchFamily="34" charset="0"/>
              </a:rPr>
              <a:t>TTANIC</a:t>
            </a:r>
            <a:r>
              <a:rPr lang="fr-FR" sz="1100" dirty="0" smtClean="0">
                <a:solidFill>
                  <a:srgbClr val="002060"/>
                </a:solidFill>
                <a:latin typeface="Arial Black" pitchFamily="34" charset="0"/>
                <a:cs typeface="Arial" panose="020B0604020202020204" pitchFamily="34" charset="0"/>
              </a:rPr>
              <a:t>.</a:t>
            </a:r>
          </a:p>
          <a:p>
            <a:r>
              <a:rPr lang="fr-FR" sz="1100" dirty="0" smtClean="0">
                <a:solidFill>
                  <a:srgbClr val="002060"/>
                </a:solidFill>
                <a:latin typeface="Arial Black" pitchFamily="34" charset="0"/>
                <a:cs typeface="Arial" panose="020B0604020202020204" pitchFamily="34" charset="0"/>
              </a:rPr>
              <a:t>Projet historique: l’alimentation sous l’occupation. Toutes disciplines. Atelier tickets rationnement. Œuvres en pastillage.</a:t>
            </a:r>
          </a:p>
          <a:p>
            <a:pPr>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 5: projet culturel : opéra avec SÉANCE Macbeth. Français: pièce de théâtre. Cuisine et service: organisation d’un repas en lien historique tant pour la cuisine. Arts </a:t>
            </a:r>
            <a:r>
              <a:rPr lang="fr-FR" sz="1100" dirty="0" err="1" smtClean="0">
                <a:solidFill>
                  <a:srgbClr val="002060"/>
                </a:solidFill>
                <a:latin typeface="Arial Black" pitchFamily="34" charset="0"/>
                <a:cs typeface="Arial" panose="020B0604020202020204" pitchFamily="34" charset="0"/>
              </a:rPr>
              <a:t>appl</a:t>
            </a:r>
            <a:r>
              <a:rPr lang="fr-FR" sz="1100" dirty="0" smtClean="0">
                <a:solidFill>
                  <a:srgbClr val="002060"/>
                </a:solidFill>
                <a:latin typeface="Arial Black" pitchFamily="34" charset="0"/>
                <a:cs typeface="Arial" panose="020B0604020202020204" pitchFamily="34" charset="0"/>
              </a:rPr>
              <a:t>: architecture de l’opéra et quartier (moderne). Possibilité d’élargir: Histoire-géo, maths, gestion, </a:t>
            </a:r>
            <a:r>
              <a:rPr lang="fr-FR" sz="1100" dirty="0" err="1" smtClean="0">
                <a:solidFill>
                  <a:srgbClr val="002060"/>
                </a:solidFill>
                <a:latin typeface="Arial Black" pitchFamily="34" charset="0"/>
                <a:cs typeface="Arial" panose="020B0604020202020204" pitchFamily="34" charset="0"/>
              </a:rPr>
              <a:t>SSAA</a:t>
            </a:r>
            <a:r>
              <a:rPr lang="fr-FR" sz="1100" dirty="0" smtClean="0">
                <a:solidFill>
                  <a:srgbClr val="002060"/>
                </a:solidFill>
                <a:latin typeface="Arial Black" pitchFamily="34" charset="0"/>
                <a:cs typeface="Arial" panose="020B0604020202020204" pitchFamily="34" charset="0"/>
              </a:rPr>
              <a:t>.</a:t>
            </a:r>
          </a:p>
          <a:p>
            <a:r>
              <a:rPr lang="fr-FR" sz="1100" dirty="0" smtClean="0">
                <a:solidFill>
                  <a:srgbClr val="002060"/>
                </a:solidFill>
                <a:latin typeface="Arial Black" pitchFamily="34" charset="0"/>
                <a:cs typeface="Arial" panose="020B0604020202020204" pitchFamily="34" charset="0"/>
              </a:rPr>
              <a:t>Sport : </a:t>
            </a:r>
            <a:r>
              <a:rPr lang="fr-FR" sz="1100" dirty="0" err="1" smtClean="0">
                <a:solidFill>
                  <a:srgbClr val="002060"/>
                </a:solidFill>
                <a:latin typeface="Arial Black" pitchFamily="34" charset="0"/>
                <a:cs typeface="Arial" panose="020B0604020202020204" pitchFamily="34" charset="0"/>
              </a:rPr>
              <a:t>Proprioceptivité</a:t>
            </a:r>
            <a:r>
              <a:rPr lang="fr-FR" sz="1100" dirty="0" smtClean="0">
                <a:solidFill>
                  <a:srgbClr val="002060"/>
                </a:solidFill>
                <a:latin typeface="Arial Black" pitchFamily="34" charset="0"/>
                <a:cs typeface="Arial" panose="020B0604020202020204" pitchFamily="34" charset="0"/>
              </a:rPr>
              <a:t> (gestion du corps dans l’espace).</a:t>
            </a:r>
          </a:p>
          <a:p>
            <a:endParaRPr lang="fr-FR" sz="1100" dirty="0" smtClean="0">
              <a:solidFill>
                <a:srgbClr val="002060"/>
              </a:solidFill>
              <a:latin typeface="Arial Black" pitchFamily="34" charset="0"/>
              <a:cs typeface="Arial" panose="020B0604020202020204" pitchFamily="34" charset="0"/>
            </a:endParaRPr>
          </a:p>
          <a:p>
            <a:pPr marL="171450" indent="-171450">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 5: projet inter-établissements. Ateliers avec collégiens: semaine du goût, ateliers dégustation, parcours découverte (dans le lycée ou dans la maternelle) ateliers produits et goûter,(1chef-1 marché_1 recette), Ateliers anti-gaspillage, développement durable.</a:t>
            </a:r>
          </a:p>
          <a:p>
            <a:pPr marL="171450" indent="-171450">
              <a:buFont typeface="Wingdings" pitchFamily="2" charset="2"/>
              <a:buChar char="Ø"/>
            </a:pPr>
            <a:endParaRPr lang="fr-FR" sz="1100" dirty="0" smtClean="0">
              <a:solidFill>
                <a:srgbClr val="002060"/>
              </a:solidFill>
              <a:latin typeface="Arial Black" pitchFamily="34" charset="0"/>
              <a:cs typeface="Arial" panose="020B0604020202020204" pitchFamily="34" charset="0"/>
            </a:endParaRPr>
          </a:p>
          <a:p>
            <a:pPr marL="171450" indent="-171450">
              <a:buFont typeface="Wingdings" pitchFamily="2" charset="2"/>
              <a:buChar char="Ø"/>
            </a:pPr>
            <a:r>
              <a:rPr lang="fr-FR" sz="1100" dirty="0" smtClean="0">
                <a:solidFill>
                  <a:srgbClr val="002060"/>
                </a:solidFill>
                <a:latin typeface="Arial Black" pitchFamily="34" charset="0"/>
                <a:cs typeface="Arial" panose="020B0604020202020204" pitchFamily="34" charset="0"/>
              </a:rPr>
              <a:t>Exemple 6: projet veille technologique : cuisine du monde- fusion, finaliser avec revue de presse ou livre de recettes ou calendrier pour la saisonnalité des produits.</a:t>
            </a:r>
          </a:p>
          <a:p>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p:txBody>
      </p:sp>
      <p:sp>
        <p:nvSpPr>
          <p:cNvPr id="3" name="Rectangle 2"/>
          <p:cNvSpPr/>
          <p:nvPr/>
        </p:nvSpPr>
        <p:spPr>
          <a:xfrm>
            <a:off x="2191276" y="262005"/>
            <a:ext cx="8670387" cy="400110"/>
          </a:xfrm>
          <a:prstGeom prst="rect">
            <a:avLst/>
          </a:prstGeom>
        </p:spPr>
        <p:txBody>
          <a:bodyPr wrap="none">
            <a:spAutoFit/>
          </a:bodyPr>
          <a:lstStyle/>
          <a:p>
            <a:r>
              <a:rPr lang="fr-FR" sz="2000" cap="small" dirty="0" smtClean="0">
                <a:latin typeface="Arial Black" pitchFamily="34" charset="0"/>
              </a:rPr>
              <a:t>Listing complet des projets évoqués en journée de formation</a:t>
            </a:r>
            <a:endParaRPr lang="fr-FR" sz="2000" dirty="0">
              <a:latin typeface="Arial Black" pitchFamily="34" charset="0"/>
            </a:endParaRPr>
          </a:p>
        </p:txBody>
      </p:sp>
    </p:spTree>
    <p:extLst>
      <p:ext uri="{BB962C8B-B14F-4D97-AF65-F5344CB8AC3E}">
        <p14:creationId xmlns="" xmlns:p14="http://schemas.microsoft.com/office/powerpoint/2010/main" val="311130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08EA72C-7A27-774D-92F2-1CDB7F13ACF9}"/>
              </a:ext>
            </a:extLst>
          </p:cNvPr>
          <p:cNvSpPr txBox="1"/>
          <p:nvPr/>
        </p:nvSpPr>
        <p:spPr>
          <a:xfrm>
            <a:off x="246888" y="917912"/>
            <a:ext cx="11441387" cy="5601533"/>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Black" pitchFamily="34" charset="0"/>
                <a:cs typeface="Arial" panose="020B0604020202020204" pitchFamily="34" charset="0"/>
              </a:rPr>
              <a:t>État </a:t>
            </a:r>
            <a:r>
              <a:rPr lang="fr-FR" dirty="0">
                <a:solidFill>
                  <a:srgbClr val="002060"/>
                </a:solidFill>
                <a:latin typeface="Arial Black" pitchFamily="34" charset="0"/>
                <a:cs typeface="Arial" panose="020B0604020202020204" pitchFamily="34" charset="0"/>
              </a:rPr>
              <a:t>des lieux des projets existants et des pratiques pédagogiques collaboratives </a:t>
            </a:r>
          </a:p>
          <a:p>
            <a:pPr>
              <a:buFont typeface="Wingdings" pitchFamily="2" charset="2"/>
              <a:buChar char="Ø"/>
            </a:pPr>
            <a:r>
              <a:rPr lang="fr-FR" dirty="0">
                <a:solidFill>
                  <a:srgbClr val="002060"/>
                </a:solidFill>
                <a:latin typeface="Arial Black" pitchFamily="34" charset="0"/>
                <a:cs typeface="Arial" panose="020B0604020202020204" pitchFamily="34" charset="0"/>
              </a:rPr>
              <a:t>Ces projets identifiés s’intègrent dans quelles démarches ou quels projets plus globaux et transversaux ? </a:t>
            </a: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a:solidFill>
                  <a:srgbClr val="002060"/>
                </a:solidFill>
                <a:latin typeface="Arial Black" pitchFamily="34" charset="0"/>
                <a:cs typeface="Arial" panose="020B0604020202020204" pitchFamily="34" charset="0"/>
              </a:rPr>
              <a:t> Exemple1: </a:t>
            </a:r>
            <a:r>
              <a:rPr lang="fr-FR" sz="1100" dirty="0" smtClean="0">
                <a:solidFill>
                  <a:srgbClr val="002060"/>
                </a:solidFill>
                <a:latin typeface="Arial Black" pitchFamily="34" charset="0"/>
                <a:cs typeface="Arial" panose="020B0604020202020204" pitchFamily="34" charset="0"/>
              </a:rPr>
              <a:t>En CAP APR, réalisation de sets de table Petit déjeuner, expliquant les bienfaits du </a:t>
            </a:r>
            <a:r>
              <a:rPr lang="fr-FR" sz="1100" dirty="0" err="1" smtClean="0">
                <a:solidFill>
                  <a:srgbClr val="002060"/>
                </a:solidFill>
                <a:latin typeface="Arial Black" pitchFamily="34" charset="0"/>
                <a:cs typeface="Arial" panose="020B0604020202020204" pitchFamily="34" charset="0"/>
              </a:rPr>
              <a:t>PDJ</a:t>
            </a:r>
            <a:r>
              <a:rPr lang="fr-FR" sz="1100" dirty="0" smtClean="0">
                <a:solidFill>
                  <a:srgbClr val="002060"/>
                </a:solidFill>
                <a:latin typeface="Arial Black" pitchFamily="34" charset="0"/>
                <a:cs typeface="Arial" panose="020B0604020202020204" pitchFamily="34" charset="0"/>
              </a:rPr>
              <a:t>, les différentes familles d’aliments. Enseignements généraux impliqués : Arts, </a:t>
            </a:r>
            <a:r>
              <a:rPr lang="fr-FR" sz="1100" dirty="0" err="1" smtClean="0">
                <a:solidFill>
                  <a:srgbClr val="002060"/>
                </a:solidFill>
                <a:latin typeface="Arial Black" pitchFamily="34" charset="0"/>
                <a:cs typeface="Arial" panose="020B0604020202020204" pitchFamily="34" charset="0"/>
              </a:rPr>
              <a:t>App</a:t>
            </a:r>
            <a:r>
              <a:rPr lang="fr-FR" sz="1100" dirty="0" smtClean="0">
                <a:solidFill>
                  <a:srgbClr val="002060"/>
                </a:solidFill>
                <a:latin typeface="Arial Black" pitchFamily="34" charset="0"/>
                <a:cs typeface="Arial" panose="020B0604020202020204" pitchFamily="34" charset="0"/>
              </a:rPr>
              <a:t>, Sciences de l’alimentation</a:t>
            </a: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a:solidFill>
                  <a:srgbClr val="002060"/>
                </a:solidFill>
                <a:latin typeface="Arial Black" pitchFamily="34" charset="0"/>
                <a:cs typeface="Arial" panose="020B0604020202020204" pitchFamily="34" charset="0"/>
              </a:rPr>
              <a:t>Exemple2: </a:t>
            </a:r>
            <a:r>
              <a:rPr lang="fr-FR" sz="1100" dirty="0" smtClean="0">
                <a:solidFill>
                  <a:srgbClr val="002060"/>
                </a:solidFill>
                <a:latin typeface="Arial Black" pitchFamily="34" charset="0"/>
                <a:cs typeface="Arial" panose="020B0604020202020204" pitchFamily="34" charset="0"/>
              </a:rPr>
              <a:t>Soirée caritative au profit des « Restos du cœur », plat </a:t>
            </a:r>
            <a:r>
              <a:rPr lang="fr-FR" sz="1100" dirty="0" err="1" smtClean="0">
                <a:solidFill>
                  <a:srgbClr val="002060"/>
                </a:solidFill>
                <a:latin typeface="Arial Black" pitchFamily="34" charset="0"/>
                <a:cs typeface="Arial" panose="020B0604020202020204" pitchFamily="34" charset="0"/>
              </a:rPr>
              <a:t>MOF</a:t>
            </a:r>
            <a:r>
              <a:rPr lang="fr-FR" sz="1100" dirty="0" smtClean="0">
                <a:solidFill>
                  <a:srgbClr val="002060"/>
                </a:solidFill>
                <a:latin typeface="Arial Black" pitchFamily="34" charset="0"/>
                <a:cs typeface="Arial" panose="020B0604020202020204" pitchFamily="34" charset="0"/>
              </a:rPr>
              <a:t>, Dessert conçu par Ph. </a:t>
            </a:r>
            <a:r>
              <a:rPr lang="fr-FR" sz="1100" dirty="0" err="1" smtClean="0">
                <a:solidFill>
                  <a:srgbClr val="002060"/>
                </a:solidFill>
                <a:latin typeface="Arial Black" pitchFamily="34" charset="0"/>
                <a:cs typeface="Arial" panose="020B0604020202020204" pitchFamily="34" charset="0"/>
              </a:rPr>
              <a:t>Rigoleau</a:t>
            </a:r>
            <a:r>
              <a:rPr lang="fr-FR" sz="1100" dirty="0" smtClean="0">
                <a:solidFill>
                  <a:srgbClr val="002060"/>
                </a:solidFill>
                <a:latin typeface="Arial Black" pitchFamily="34" charset="0"/>
                <a:cs typeface="Arial" panose="020B0604020202020204" pitchFamily="34" charset="0"/>
              </a:rPr>
              <a:t> (pâtissier) 1</a:t>
            </a:r>
            <a:r>
              <a:rPr lang="fr-FR" sz="1100" baseline="30000" dirty="0" smtClean="0">
                <a:solidFill>
                  <a:srgbClr val="002060"/>
                </a:solidFill>
                <a:latin typeface="Arial Black" pitchFamily="34" charset="0"/>
                <a:cs typeface="Arial" panose="020B0604020202020204" pitchFamily="34" charset="0"/>
              </a:rPr>
              <a:t>ère</a:t>
            </a:r>
            <a:r>
              <a:rPr lang="fr-FR" sz="1100" dirty="0" smtClean="0">
                <a:solidFill>
                  <a:srgbClr val="002060"/>
                </a:solidFill>
                <a:latin typeface="Arial Black" pitchFamily="34" charset="0"/>
                <a:cs typeface="Arial" panose="020B0604020202020204" pitchFamily="34" charset="0"/>
              </a:rPr>
              <a:t>/Tale BAC Maître affineur présent Intervention d’un professionnel 3 heures en pâtisserie</a:t>
            </a: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a:solidFill>
                  <a:srgbClr val="002060"/>
                </a:solidFill>
                <a:latin typeface="Arial Black" pitchFamily="34" charset="0"/>
                <a:cs typeface="Arial" panose="020B0604020202020204" pitchFamily="34" charset="0"/>
              </a:rPr>
              <a:t>Exemple 3 : </a:t>
            </a:r>
            <a:r>
              <a:rPr lang="fr-FR" sz="1100" dirty="0" smtClean="0">
                <a:solidFill>
                  <a:srgbClr val="002060"/>
                </a:solidFill>
                <a:latin typeface="Arial Black" pitchFamily="34" charset="0"/>
                <a:cs typeface="Arial" panose="020B0604020202020204" pitchFamily="34" charset="0"/>
              </a:rPr>
              <a:t>Roanne Tables Ouvertes – Repas animés (CFA Roannais) Participation du CFA Thème Languedoc Création Carte des vins.  Groupe </a:t>
            </a:r>
            <a:r>
              <a:rPr lang="fr-FR" sz="1100" dirty="0" err="1" smtClean="0">
                <a:solidFill>
                  <a:srgbClr val="002060"/>
                </a:solidFill>
                <a:latin typeface="Arial Black" pitchFamily="34" charset="0"/>
                <a:cs typeface="Arial" panose="020B0604020202020204" pitchFamily="34" charset="0"/>
              </a:rPr>
              <a:t>Gipsy</a:t>
            </a:r>
            <a:r>
              <a:rPr lang="fr-FR" sz="1100" dirty="0" smtClean="0">
                <a:solidFill>
                  <a:srgbClr val="002060"/>
                </a:solidFill>
                <a:latin typeface="Arial Black" pitchFamily="34" charset="0"/>
                <a:cs typeface="Arial" panose="020B0604020202020204" pitchFamily="34" charset="0"/>
              </a:rPr>
              <a:t> qui animait le repas</a:t>
            </a: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a:solidFill>
                  <a:srgbClr val="002060"/>
                </a:solidFill>
                <a:latin typeface="Arial Black" pitchFamily="34" charset="0"/>
                <a:cs typeface="Arial" panose="020B0604020202020204" pitchFamily="34" charset="0"/>
              </a:rPr>
              <a:t>Exemple4: </a:t>
            </a:r>
            <a:r>
              <a:rPr lang="fr-FR" sz="1100" dirty="0" smtClean="0">
                <a:solidFill>
                  <a:srgbClr val="002060"/>
                </a:solidFill>
                <a:latin typeface="Arial Black" pitchFamily="34" charset="0"/>
                <a:cs typeface="Arial" panose="020B0604020202020204" pitchFamily="34" charset="0"/>
              </a:rPr>
              <a:t>Fête de la Fourme de Montbrison, partenariat « Cuisiniers de la Loire » Les élèves doivent créer une recette à base de Fourme, Participation des élèves de </a:t>
            </a:r>
            <a:r>
              <a:rPr lang="fr-FR" sz="1100" dirty="0" err="1" smtClean="0">
                <a:solidFill>
                  <a:srgbClr val="002060"/>
                </a:solidFill>
                <a:latin typeface="Arial Black" pitchFamily="34" charset="0"/>
                <a:cs typeface="Arial" panose="020B0604020202020204" pitchFamily="34" charset="0"/>
              </a:rPr>
              <a:t>CSR</a:t>
            </a:r>
            <a:r>
              <a:rPr lang="fr-FR" sz="1100" dirty="0" smtClean="0">
                <a:solidFill>
                  <a:srgbClr val="002060"/>
                </a:solidFill>
                <a:latin typeface="Arial Black" pitchFamily="34" charset="0"/>
                <a:cs typeface="Arial" panose="020B0604020202020204" pitchFamily="34" charset="0"/>
              </a:rPr>
              <a:t> au repas des </a:t>
            </a:r>
            <a:r>
              <a:rPr lang="fr-FR" sz="1100" dirty="0" err="1" smtClean="0">
                <a:solidFill>
                  <a:srgbClr val="002060"/>
                </a:solidFill>
                <a:latin typeface="Arial Black" pitchFamily="34" charset="0"/>
                <a:cs typeface="Arial" panose="020B0604020202020204" pitchFamily="34" charset="0"/>
              </a:rPr>
              <a:t>Fourmiers</a:t>
            </a:r>
            <a:r>
              <a:rPr lang="fr-FR" sz="1100" dirty="0" smtClean="0">
                <a:solidFill>
                  <a:srgbClr val="002060"/>
                </a:solidFill>
                <a:latin typeface="Arial Black" pitchFamily="34" charset="0"/>
                <a:cs typeface="Arial" panose="020B0604020202020204" pitchFamily="34" charset="0"/>
              </a:rPr>
              <a:t> (</a:t>
            </a:r>
            <a:r>
              <a:rPr lang="fr-FR" sz="1100" dirty="0" err="1" smtClean="0">
                <a:solidFill>
                  <a:srgbClr val="002060"/>
                </a:solidFill>
                <a:latin typeface="Arial Black" pitchFamily="34" charset="0"/>
                <a:cs typeface="Arial" panose="020B0604020202020204" pitchFamily="34" charset="0"/>
              </a:rPr>
              <a:t>MEP</a:t>
            </a:r>
            <a:r>
              <a:rPr lang="fr-FR" sz="1100" dirty="0" smtClean="0">
                <a:solidFill>
                  <a:srgbClr val="002060"/>
                </a:solidFill>
                <a:latin typeface="Arial Black" pitchFamily="34" charset="0"/>
                <a:cs typeface="Arial" panose="020B0604020202020204" pitchFamily="34" charset="0"/>
              </a:rPr>
              <a:t>, Service) Participation des élèves cuisiniers aux stands</a:t>
            </a: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r>
              <a:rPr lang="fr-FR" sz="1100" dirty="0">
                <a:solidFill>
                  <a:srgbClr val="002060"/>
                </a:solidFill>
                <a:latin typeface="Arial Black" pitchFamily="34" charset="0"/>
                <a:cs typeface="Arial" panose="020B0604020202020204" pitchFamily="34" charset="0"/>
              </a:rPr>
              <a:t>Exemple 5: </a:t>
            </a:r>
            <a:r>
              <a:rPr lang="fr-FR" sz="1100" dirty="0" smtClean="0">
                <a:solidFill>
                  <a:srgbClr val="002060"/>
                </a:solidFill>
                <a:latin typeface="Arial Black" pitchFamily="34" charset="0"/>
                <a:cs typeface="Arial" panose="020B0604020202020204" pitchFamily="34" charset="0"/>
              </a:rPr>
              <a:t>Création d’un plat signature/élève (objet : Ouverture d’un restaurant) Prototype / Avis SA / Dessin (maquette) / Photo / Coach professionnel Au final sur 2 jours, service gastronomique, choix platerie restaurant ouvert à 50 couverts Durée 1 an Notions de comptabilité.</a:t>
            </a:r>
            <a:endParaRPr lang="fr-FR" sz="1100" dirty="0">
              <a:solidFill>
                <a:srgbClr val="002060"/>
              </a:solidFill>
              <a:latin typeface="Arial Black" pitchFamily="34" charset="0"/>
              <a:cs typeface="Arial" panose="020B0604020202020204" pitchFamily="34" charset="0"/>
            </a:endParaRPr>
          </a:p>
          <a:p>
            <a:endParaRPr lang="fr-FR" sz="1100" dirty="0">
              <a:solidFill>
                <a:srgbClr val="002060"/>
              </a:solidFill>
              <a:latin typeface="Arial Black" pitchFamily="34" charset="0"/>
              <a:cs typeface="Arial" panose="020B0604020202020204" pitchFamily="34" charset="0"/>
            </a:endParaRPr>
          </a:p>
          <a:p>
            <a:pPr marL="171450" indent="-171450">
              <a:buFont typeface="Wingdings" pitchFamily="2" charset="2"/>
              <a:buChar char="Ø"/>
            </a:pPr>
            <a:r>
              <a:rPr lang="fr-FR" sz="1100" dirty="0">
                <a:solidFill>
                  <a:srgbClr val="002060"/>
                </a:solidFill>
                <a:latin typeface="Arial Black" pitchFamily="34" charset="0"/>
                <a:cs typeface="Arial" panose="020B0604020202020204" pitchFamily="34" charset="0"/>
              </a:rPr>
              <a:t>Exemple </a:t>
            </a:r>
            <a:r>
              <a:rPr lang="fr-FR" sz="1100" dirty="0" smtClean="0">
                <a:solidFill>
                  <a:srgbClr val="002060"/>
                </a:solidFill>
                <a:latin typeface="Arial Black" pitchFamily="34" charset="0"/>
                <a:cs typeface="Arial" panose="020B0604020202020204" pitchFamily="34" charset="0"/>
              </a:rPr>
              <a:t>6: Projet « </a:t>
            </a:r>
            <a:r>
              <a:rPr lang="fr-FR" sz="1100" dirty="0" err="1" smtClean="0">
                <a:solidFill>
                  <a:srgbClr val="002060"/>
                </a:solidFill>
                <a:latin typeface="Arial Black" pitchFamily="34" charset="0"/>
                <a:cs typeface="Arial" panose="020B0604020202020204" pitchFamily="34" charset="0"/>
              </a:rPr>
              <a:t>Tea</a:t>
            </a:r>
            <a:r>
              <a:rPr lang="fr-FR" sz="1100" dirty="0" smtClean="0">
                <a:solidFill>
                  <a:srgbClr val="002060"/>
                </a:solidFill>
                <a:latin typeface="Arial Black" pitchFamily="34" charset="0"/>
                <a:cs typeface="Arial" panose="020B0604020202020204" pitchFamily="34" charset="0"/>
              </a:rPr>
              <a:t> Time » (Anglais, Arts </a:t>
            </a:r>
            <a:r>
              <a:rPr lang="fr-FR" sz="1100" dirty="0" err="1" smtClean="0">
                <a:solidFill>
                  <a:srgbClr val="002060"/>
                </a:solidFill>
                <a:latin typeface="Arial Black" pitchFamily="34" charset="0"/>
                <a:cs typeface="Arial" panose="020B0604020202020204" pitchFamily="34" charset="0"/>
              </a:rPr>
              <a:t>Appl</a:t>
            </a:r>
            <a:r>
              <a:rPr lang="fr-FR" sz="1100" dirty="0" smtClean="0">
                <a:solidFill>
                  <a:srgbClr val="002060"/>
                </a:solidFill>
                <a:latin typeface="Arial Black" pitchFamily="34" charset="0"/>
                <a:cs typeface="Arial" panose="020B0604020202020204" pitchFamily="34" charset="0"/>
              </a:rPr>
              <a:t>, Français) Goûter proposé aux familles :</a:t>
            </a:r>
          </a:p>
          <a:p>
            <a:pPr marL="1085850" lvl="2" indent="-171450">
              <a:buFont typeface="Wingdings" pitchFamily="2" charset="2"/>
              <a:buChar char="Ø"/>
            </a:pPr>
            <a:r>
              <a:rPr lang="fr-FR" sz="1100" dirty="0" smtClean="0">
                <a:solidFill>
                  <a:srgbClr val="002060"/>
                </a:solidFill>
                <a:latin typeface="Arial Black" pitchFamily="34" charset="0"/>
                <a:cs typeface="Arial" panose="020B0604020202020204" pitchFamily="34" charset="0"/>
              </a:rPr>
              <a:t> recettes typiquement anglaises travaillées</a:t>
            </a:r>
          </a:p>
          <a:p>
            <a:pPr marL="1085850" lvl="2" indent="-171450">
              <a:buFont typeface="Wingdings" pitchFamily="2" charset="2"/>
              <a:buChar char="Ø"/>
            </a:pPr>
            <a:r>
              <a:rPr lang="fr-FR" sz="1100" dirty="0" smtClean="0">
                <a:solidFill>
                  <a:srgbClr val="002060"/>
                </a:solidFill>
                <a:latin typeface="Arial Black" pitchFamily="34" charset="0"/>
                <a:cs typeface="Arial" panose="020B0604020202020204" pitchFamily="34" charset="0"/>
              </a:rPr>
              <a:t> travail des serveurs</a:t>
            </a:r>
          </a:p>
          <a:p>
            <a:pPr marL="171450" indent="-171450">
              <a:buFont typeface="Wingdings" pitchFamily="2" charset="2"/>
              <a:buChar char="Ø"/>
            </a:pPr>
            <a:r>
              <a:rPr lang="fr-FR" sz="1100" dirty="0" smtClean="0">
                <a:solidFill>
                  <a:srgbClr val="002060"/>
                </a:solidFill>
                <a:latin typeface="Arial Black" pitchFamily="34" charset="0"/>
                <a:cs typeface="Arial" panose="020B0604020202020204" pitchFamily="34" charset="0"/>
              </a:rPr>
              <a:t>Montage vidéo des recettes (subvention régionale pour financer une réalisation</a:t>
            </a:r>
            <a:endParaRPr lang="fr-FR" sz="1100" dirty="0">
              <a:solidFill>
                <a:srgbClr val="002060"/>
              </a:solidFill>
              <a:latin typeface="Arial Black" pitchFamily="34" charset="0"/>
              <a:cs typeface="Arial" panose="020B0604020202020204" pitchFamily="34" charset="0"/>
            </a:endParaRPr>
          </a:p>
          <a:p>
            <a:pPr marL="171450" indent="-171450">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marL="171450" indent="-171450">
              <a:buFont typeface="Wingdings" pitchFamily="2" charset="2"/>
              <a:buChar char="Ø"/>
            </a:pPr>
            <a:r>
              <a:rPr lang="fr-FR" sz="1100" dirty="0">
                <a:solidFill>
                  <a:srgbClr val="002060"/>
                </a:solidFill>
                <a:latin typeface="Arial Black" pitchFamily="34" charset="0"/>
                <a:cs typeface="Arial" panose="020B0604020202020204" pitchFamily="34" charset="0"/>
              </a:rPr>
              <a:t>Exemple 6: </a:t>
            </a:r>
            <a:r>
              <a:rPr lang="fr-FR" sz="1100" dirty="0" smtClean="0">
                <a:solidFill>
                  <a:srgbClr val="002060"/>
                </a:solidFill>
                <a:latin typeface="Arial Black" pitchFamily="34" charset="0"/>
                <a:cs typeface="Arial" panose="020B0604020202020204" pitchFamily="34" charset="0"/>
              </a:rPr>
              <a:t>Idées : repas 0 déchets, binôme Cuisinier/Serveur : création de recette, création de cocktail</a:t>
            </a:r>
            <a:endParaRPr lang="fr-FR" sz="1100" dirty="0">
              <a:solidFill>
                <a:srgbClr val="002060"/>
              </a:solidFill>
              <a:latin typeface="Arial Black" pitchFamily="34" charset="0"/>
              <a:cs typeface="Arial" panose="020B0604020202020204" pitchFamily="34" charset="0"/>
            </a:endParaRPr>
          </a:p>
          <a:p>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p:txBody>
      </p:sp>
      <p:sp>
        <p:nvSpPr>
          <p:cNvPr id="3" name="Rectangle 2"/>
          <p:cNvSpPr/>
          <p:nvPr/>
        </p:nvSpPr>
        <p:spPr>
          <a:xfrm>
            <a:off x="2191276" y="262005"/>
            <a:ext cx="8670387" cy="400110"/>
          </a:xfrm>
          <a:prstGeom prst="rect">
            <a:avLst/>
          </a:prstGeom>
        </p:spPr>
        <p:txBody>
          <a:bodyPr wrap="none">
            <a:spAutoFit/>
          </a:bodyPr>
          <a:lstStyle/>
          <a:p>
            <a:r>
              <a:rPr lang="fr-FR" sz="2000" cap="small" dirty="0" smtClean="0">
                <a:latin typeface="Arial Black" pitchFamily="34" charset="0"/>
              </a:rPr>
              <a:t>Listing complet des projets évoqués en journée de formation</a:t>
            </a:r>
            <a:endParaRPr lang="fr-FR" sz="2000" dirty="0">
              <a:latin typeface="Arial Black" pitchFamily="34" charset="0"/>
            </a:endParaRPr>
          </a:p>
        </p:txBody>
      </p:sp>
    </p:spTree>
    <p:extLst>
      <p:ext uri="{BB962C8B-B14F-4D97-AF65-F5344CB8AC3E}">
        <p14:creationId xmlns="" xmlns:p14="http://schemas.microsoft.com/office/powerpoint/2010/main" val="31113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08EA72C-7A27-774D-92F2-1CDB7F13ACF9}"/>
              </a:ext>
            </a:extLst>
          </p:cNvPr>
          <p:cNvSpPr txBox="1"/>
          <p:nvPr/>
        </p:nvSpPr>
        <p:spPr>
          <a:xfrm>
            <a:off x="246888" y="917912"/>
            <a:ext cx="11441387" cy="5262979"/>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Black" pitchFamily="34" charset="0"/>
                <a:cs typeface="Arial" panose="020B0604020202020204" pitchFamily="34" charset="0"/>
              </a:rPr>
              <a:t>État </a:t>
            </a:r>
            <a:r>
              <a:rPr lang="fr-FR" dirty="0">
                <a:solidFill>
                  <a:srgbClr val="002060"/>
                </a:solidFill>
                <a:latin typeface="Arial Black" pitchFamily="34" charset="0"/>
                <a:cs typeface="Arial" panose="020B0604020202020204" pitchFamily="34" charset="0"/>
              </a:rPr>
              <a:t>des lieux des projets existants et des pratiques pédagogiques collaboratives </a:t>
            </a:r>
          </a:p>
          <a:p>
            <a:pPr>
              <a:buFont typeface="Wingdings" pitchFamily="2" charset="2"/>
              <a:buChar char="Ø"/>
            </a:pPr>
            <a:r>
              <a:rPr lang="fr-FR" dirty="0">
                <a:solidFill>
                  <a:srgbClr val="002060"/>
                </a:solidFill>
                <a:latin typeface="Arial Black" pitchFamily="34" charset="0"/>
                <a:cs typeface="Arial" panose="020B0604020202020204" pitchFamily="34" charset="0"/>
              </a:rPr>
              <a:t>Ces projets identifiés s’intègrent dans quelles démarches ou quels projets plus globaux et transversaux ? </a:t>
            </a: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a:p>
            <a:r>
              <a:rPr lang="fr-FR" sz="1100" dirty="0" smtClean="0">
                <a:solidFill>
                  <a:srgbClr val="002060"/>
                </a:solidFill>
                <a:latin typeface="Arial Black" pitchFamily="34" charset="0"/>
                <a:cs typeface="Arial" panose="020B0604020202020204" pitchFamily="34" charset="0"/>
              </a:rPr>
              <a:t>Exemple 1 :  </a:t>
            </a:r>
            <a:r>
              <a:rPr lang="fr-FR" sz="1100" dirty="0" err="1" smtClean="0">
                <a:solidFill>
                  <a:srgbClr val="002060"/>
                </a:solidFill>
                <a:latin typeface="Arial Black" pitchFamily="34" charset="0"/>
              </a:rPr>
              <a:t>Tea</a:t>
            </a:r>
            <a:r>
              <a:rPr lang="fr-FR" sz="1100" dirty="0" smtClean="0">
                <a:solidFill>
                  <a:srgbClr val="002060"/>
                </a:solidFill>
                <a:latin typeface="Arial Black" pitchFamily="34" charset="0"/>
              </a:rPr>
              <a:t> time  Renouveau   muffins, thé…..tout en anglais</a:t>
            </a:r>
          </a:p>
          <a:p>
            <a:r>
              <a:rPr lang="fr-FR" sz="1100" dirty="0" smtClean="0">
                <a:solidFill>
                  <a:srgbClr val="002060"/>
                </a:solidFill>
                <a:latin typeface="Arial Black" pitchFamily="34" charset="0"/>
              </a:rPr>
              <a:t>Exemple 2 : Voyages pédagogiques  Bretagne Visite région et projet de partenariat</a:t>
            </a:r>
          </a:p>
          <a:p>
            <a:r>
              <a:rPr lang="fr-FR" sz="1100" dirty="0" smtClean="0">
                <a:solidFill>
                  <a:srgbClr val="002060"/>
                </a:solidFill>
                <a:latin typeface="Arial Black" pitchFamily="34" charset="0"/>
              </a:rPr>
              <a:t> Exemple 3 : Téléthon                          René Cassin</a:t>
            </a:r>
          </a:p>
          <a:p>
            <a:r>
              <a:rPr lang="fr-FR" sz="1100" dirty="0" smtClean="0">
                <a:solidFill>
                  <a:srgbClr val="002060"/>
                </a:solidFill>
                <a:latin typeface="Arial Black" pitchFamily="34" charset="0"/>
              </a:rPr>
              <a:t>Exemple 4 : Menu </a:t>
            </a:r>
            <a:r>
              <a:rPr lang="fr-FR" sz="1100" dirty="0" err="1" smtClean="0">
                <a:solidFill>
                  <a:srgbClr val="002060"/>
                </a:solidFill>
                <a:latin typeface="Arial Black" pitchFamily="34" charset="0"/>
              </a:rPr>
              <a:t>locavore</a:t>
            </a:r>
            <a:endParaRPr lang="fr-FR" sz="1100" dirty="0" smtClean="0">
              <a:solidFill>
                <a:srgbClr val="002060"/>
              </a:solidFill>
              <a:latin typeface="Arial Black" pitchFamily="34" charset="0"/>
            </a:endParaRPr>
          </a:p>
          <a:p>
            <a:r>
              <a:rPr lang="fr-FR" sz="1100" dirty="0" smtClean="0">
                <a:solidFill>
                  <a:srgbClr val="002060"/>
                </a:solidFill>
                <a:latin typeface="Arial Black" pitchFamily="34" charset="0"/>
              </a:rPr>
              <a:t>Exemple 5 : Buffet théâtre de l’imprimerie</a:t>
            </a:r>
          </a:p>
          <a:p>
            <a:r>
              <a:rPr lang="fr-FR" sz="1100" dirty="0" smtClean="0">
                <a:solidFill>
                  <a:srgbClr val="002060"/>
                </a:solidFill>
                <a:latin typeface="Arial Black" pitchFamily="34" charset="0"/>
              </a:rPr>
              <a:t>Exemple 6 : Menu autour de la truffe</a:t>
            </a:r>
          </a:p>
          <a:p>
            <a:r>
              <a:rPr lang="fr-FR" sz="1100" dirty="0" smtClean="0">
                <a:solidFill>
                  <a:srgbClr val="002060"/>
                </a:solidFill>
                <a:latin typeface="Arial Black" pitchFamily="34" charset="0"/>
              </a:rPr>
              <a:t> Exemple 7 : Repas dans le noir          Albert Camus</a:t>
            </a:r>
          </a:p>
          <a:p>
            <a:r>
              <a:rPr lang="fr-FR" sz="1100" dirty="0" smtClean="0">
                <a:solidFill>
                  <a:srgbClr val="002060"/>
                </a:solidFill>
                <a:latin typeface="Arial Black" pitchFamily="34" charset="0"/>
              </a:rPr>
              <a:t>Exemple 8 : Restaurant éphémère</a:t>
            </a:r>
          </a:p>
          <a:p>
            <a:r>
              <a:rPr lang="fr-FR" sz="1100" dirty="0" smtClean="0">
                <a:solidFill>
                  <a:srgbClr val="002060"/>
                </a:solidFill>
                <a:latin typeface="Arial Black" pitchFamily="34" charset="0"/>
              </a:rPr>
              <a:t>Exemple 9 : Visite des halles, Rungis</a:t>
            </a:r>
          </a:p>
          <a:p>
            <a:r>
              <a:rPr lang="fr-FR" sz="1100" dirty="0" smtClean="0">
                <a:solidFill>
                  <a:srgbClr val="002060"/>
                </a:solidFill>
                <a:latin typeface="Arial Black" pitchFamily="34" charset="0"/>
              </a:rPr>
              <a:t>Exemple 10 : Repas Sidaction            Hélène Boucher</a:t>
            </a:r>
          </a:p>
          <a:p>
            <a:r>
              <a:rPr lang="fr-FR" sz="1100" dirty="0" smtClean="0">
                <a:solidFill>
                  <a:srgbClr val="002060"/>
                </a:solidFill>
                <a:latin typeface="Arial Black" pitchFamily="34" charset="0"/>
              </a:rPr>
              <a:t>Exemple 11 : Participation aux concours, Coupe Georges Baptiste</a:t>
            </a:r>
          </a:p>
          <a:p>
            <a:r>
              <a:rPr lang="fr-FR" sz="1100" dirty="0" smtClean="0">
                <a:solidFill>
                  <a:srgbClr val="002060"/>
                </a:solidFill>
                <a:latin typeface="Arial Black" pitchFamily="34" charset="0"/>
              </a:rPr>
              <a:t>Exemple 12 : Repas Paul Bocuse</a:t>
            </a:r>
          </a:p>
          <a:p>
            <a:r>
              <a:rPr lang="fr-FR" sz="1100" dirty="0" smtClean="0">
                <a:solidFill>
                  <a:srgbClr val="002060"/>
                </a:solidFill>
                <a:latin typeface="Arial Black" pitchFamily="34" charset="0"/>
              </a:rPr>
              <a:t>Exemple 13 : Congrès de la </a:t>
            </a:r>
            <a:r>
              <a:rPr lang="fr-FR" sz="1100" dirty="0" err="1" smtClean="0">
                <a:solidFill>
                  <a:srgbClr val="002060"/>
                </a:solidFill>
                <a:latin typeface="Arial Black" pitchFamily="34" charset="0"/>
              </a:rPr>
              <a:t>fnadir</a:t>
            </a:r>
            <a:r>
              <a:rPr lang="fr-FR" sz="1100" dirty="0" smtClean="0">
                <a:solidFill>
                  <a:srgbClr val="002060"/>
                </a:solidFill>
                <a:latin typeface="Arial Black" pitchFamily="34" charset="0"/>
              </a:rPr>
              <a:t> (directeurs de CFA..) Buffets terroirs.  </a:t>
            </a:r>
            <a:r>
              <a:rPr lang="fr-FR" sz="1100" dirty="0" err="1" smtClean="0">
                <a:solidFill>
                  <a:srgbClr val="002060"/>
                </a:solidFill>
                <a:latin typeface="Arial Black" pitchFamily="34" charset="0"/>
              </a:rPr>
              <a:t>CECOF</a:t>
            </a:r>
            <a:endParaRPr lang="fr-FR" sz="1100" dirty="0" smtClean="0">
              <a:solidFill>
                <a:srgbClr val="002060"/>
              </a:solidFill>
              <a:latin typeface="Arial Black" pitchFamily="34" charset="0"/>
            </a:endParaRPr>
          </a:p>
          <a:p>
            <a:r>
              <a:rPr lang="fr-FR" sz="1100" dirty="0" smtClean="0">
                <a:solidFill>
                  <a:srgbClr val="002060"/>
                </a:solidFill>
                <a:latin typeface="Arial Black" pitchFamily="34" charset="0"/>
              </a:rPr>
              <a:t>Exemple 14 : Salons  infos métiers, Mondial des métiers, Salon de l’agriculture  </a:t>
            </a:r>
          </a:p>
          <a:p>
            <a:r>
              <a:rPr lang="fr-FR" sz="1100" dirty="0" smtClean="0">
                <a:solidFill>
                  <a:srgbClr val="002060"/>
                </a:solidFill>
                <a:latin typeface="Arial Black" pitchFamily="34" charset="0"/>
              </a:rPr>
              <a:t>Exemple 15 : Brasserie Georges  </a:t>
            </a:r>
            <a:r>
              <a:rPr lang="fr-FR" sz="1100" dirty="0" err="1" smtClean="0">
                <a:solidFill>
                  <a:srgbClr val="002060"/>
                </a:solidFill>
                <a:latin typeface="Arial Black" pitchFamily="34" charset="0"/>
              </a:rPr>
              <a:t>Dardilly</a:t>
            </a:r>
            <a:endParaRPr lang="fr-FR" sz="1100" dirty="0" smtClean="0">
              <a:solidFill>
                <a:srgbClr val="002060"/>
              </a:solidFill>
              <a:latin typeface="Arial Black" pitchFamily="34" charset="0"/>
            </a:endParaRPr>
          </a:p>
          <a:p>
            <a:r>
              <a:rPr lang="fr-FR" sz="1100" dirty="0" smtClean="0">
                <a:solidFill>
                  <a:srgbClr val="002060"/>
                </a:solidFill>
                <a:latin typeface="Arial Black" pitchFamily="34" charset="0"/>
              </a:rPr>
              <a:t>Exemple 16 : Projet chocolat…sculptures</a:t>
            </a:r>
          </a:p>
          <a:p>
            <a:r>
              <a:rPr lang="fr-FR" sz="1100" dirty="0" smtClean="0">
                <a:solidFill>
                  <a:srgbClr val="002060"/>
                </a:solidFill>
                <a:latin typeface="Arial Black" pitchFamily="34" charset="0"/>
              </a:rPr>
              <a:t>Exemple 17 : </a:t>
            </a:r>
            <a:r>
              <a:rPr lang="fr-FR" sz="1100" dirty="0" err="1" smtClean="0">
                <a:solidFill>
                  <a:srgbClr val="002060"/>
                </a:solidFill>
                <a:latin typeface="Arial Black" pitchFamily="34" charset="0"/>
              </a:rPr>
              <a:t>Rationnal</a:t>
            </a:r>
            <a:r>
              <a:rPr lang="fr-FR" sz="1100" dirty="0" smtClean="0">
                <a:solidFill>
                  <a:srgbClr val="002060"/>
                </a:solidFill>
                <a:latin typeface="Arial Black" pitchFamily="34" charset="0"/>
              </a:rPr>
              <a:t> (stage découverte matériel)</a:t>
            </a:r>
          </a:p>
          <a:p>
            <a:r>
              <a:rPr lang="fr-FR" sz="1100" dirty="0" smtClean="0">
                <a:solidFill>
                  <a:srgbClr val="002060"/>
                </a:solidFill>
                <a:latin typeface="Arial Black" pitchFamily="34" charset="0"/>
              </a:rPr>
              <a:t> </a:t>
            </a:r>
          </a:p>
          <a:p>
            <a:r>
              <a:rPr lang="fr-FR" sz="1100" dirty="0" smtClean="0">
                <a:solidFill>
                  <a:srgbClr val="002060"/>
                </a:solidFill>
                <a:latin typeface="Arial Black" pitchFamily="34" charset="0"/>
              </a:rPr>
              <a:t> </a:t>
            </a:r>
          </a:p>
          <a:p>
            <a:r>
              <a:rPr lang="fr-FR" sz="1100" dirty="0" smtClean="0">
                <a:solidFill>
                  <a:srgbClr val="002060"/>
                </a:solidFill>
                <a:latin typeface="Arial Black" pitchFamily="34" charset="0"/>
              </a:rPr>
              <a:t>Partenariats</a:t>
            </a:r>
          </a:p>
          <a:p>
            <a:r>
              <a:rPr lang="fr-FR" sz="1100" dirty="0" smtClean="0">
                <a:solidFill>
                  <a:srgbClr val="002060"/>
                </a:solidFill>
                <a:latin typeface="Arial Black" pitchFamily="34" charset="0"/>
              </a:rPr>
              <a:t>Italie, Tunisie, Allemagne, </a:t>
            </a:r>
            <a:r>
              <a:rPr lang="fr-FR" sz="1100" dirty="0" err="1" smtClean="0">
                <a:solidFill>
                  <a:srgbClr val="002060"/>
                </a:solidFill>
                <a:latin typeface="Arial Black" pitchFamily="34" charset="0"/>
              </a:rPr>
              <a:t>Ecosse</a:t>
            </a: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p:txBody>
      </p:sp>
      <p:sp>
        <p:nvSpPr>
          <p:cNvPr id="3" name="Rectangle 2"/>
          <p:cNvSpPr/>
          <p:nvPr/>
        </p:nvSpPr>
        <p:spPr>
          <a:xfrm>
            <a:off x="2191276" y="262005"/>
            <a:ext cx="8670387" cy="400110"/>
          </a:xfrm>
          <a:prstGeom prst="rect">
            <a:avLst/>
          </a:prstGeom>
        </p:spPr>
        <p:txBody>
          <a:bodyPr wrap="none">
            <a:spAutoFit/>
          </a:bodyPr>
          <a:lstStyle/>
          <a:p>
            <a:r>
              <a:rPr lang="fr-FR" sz="2000" cap="small" dirty="0" smtClean="0">
                <a:latin typeface="Arial Black" pitchFamily="34" charset="0"/>
              </a:rPr>
              <a:t>Listing complet des projets évoqués en journée de formation</a:t>
            </a:r>
            <a:endParaRPr lang="fr-FR" sz="2000" dirty="0">
              <a:latin typeface="Arial Black" pitchFamily="34" charset="0"/>
            </a:endParaRPr>
          </a:p>
        </p:txBody>
      </p:sp>
    </p:spTree>
    <p:extLst>
      <p:ext uri="{BB962C8B-B14F-4D97-AF65-F5344CB8AC3E}">
        <p14:creationId xmlns="" xmlns:p14="http://schemas.microsoft.com/office/powerpoint/2010/main" val="31113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494243" y="182892"/>
            <a:ext cx="8215585" cy="662498"/>
          </a:xfrm>
        </p:spPr>
        <p:txBody>
          <a:bodyPr>
            <a:normAutofit/>
          </a:bodyPr>
          <a:lstStyle/>
          <a:p>
            <a:r>
              <a:rPr lang="fr-FR" dirty="0" smtClean="0"/>
              <a:t>Mobilisation académique pour la TVP</a:t>
            </a:r>
            <a:endParaRPr lang="fr-FR" dirty="0"/>
          </a:p>
        </p:txBody>
      </p:sp>
      <p:graphicFrame>
        <p:nvGraphicFramePr>
          <p:cNvPr id="7" name="Espace réservé du contenu 6"/>
          <p:cNvGraphicFramePr>
            <a:graphicFrameLocks noGrp="1"/>
          </p:cNvGraphicFramePr>
          <p:nvPr>
            <p:ph idx="1"/>
            <p:custDataLst>
              <p:tags r:id="rId2"/>
            </p:custDataLst>
            <p:extLst>
              <p:ext uri="{D42A27DB-BD31-4B8C-83A1-F6EECF244321}">
                <p14:modId xmlns="" xmlns:p14="http://schemas.microsoft.com/office/powerpoint/2010/main" val="1315799141"/>
              </p:ext>
            </p:extLst>
          </p:nvPr>
        </p:nvGraphicFramePr>
        <p:xfrm>
          <a:off x="2646737" y="1077939"/>
          <a:ext cx="8063091" cy="438221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pPr/>
              <a:t>3</a:t>
            </a:fld>
            <a:endParaRPr lang="fr-FR"/>
          </a:p>
        </p:txBody>
      </p:sp>
      <p:sp>
        <p:nvSpPr>
          <p:cNvPr id="8" name="ZoneTexte 7"/>
          <p:cNvSpPr txBox="1"/>
          <p:nvPr>
            <p:custDataLst>
              <p:tags r:id="rId4"/>
            </p:custDataLst>
          </p:nvPr>
        </p:nvSpPr>
        <p:spPr>
          <a:xfrm>
            <a:off x="1943964" y="1308848"/>
            <a:ext cx="2743169" cy="861774"/>
          </a:xfrm>
          <a:prstGeom prst="rect">
            <a:avLst/>
          </a:prstGeom>
          <a:noFill/>
        </p:spPr>
        <p:txBody>
          <a:bodyPr wrap="square" rtlCol="0">
            <a:spAutoFit/>
          </a:bodyPr>
          <a:lstStyle/>
          <a:p>
            <a:pPr algn="r"/>
            <a:r>
              <a:rPr lang="fr-FR" sz="1600" dirty="0" smtClean="0"/>
              <a:t>Gestion </a:t>
            </a:r>
            <a:r>
              <a:rPr lang="fr-FR" sz="1600" dirty="0"/>
              <a:t>des formations</a:t>
            </a:r>
          </a:p>
          <a:p>
            <a:pPr algn="r"/>
            <a:r>
              <a:rPr lang="fr-FR" sz="1600" dirty="0" smtClean="0"/>
              <a:t>Formateurs </a:t>
            </a:r>
            <a:r>
              <a:rPr lang="fr-FR" sz="1600" dirty="0"/>
              <a:t>Académiques</a:t>
            </a:r>
          </a:p>
          <a:p>
            <a:pPr algn="r"/>
            <a:r>
              <a:rPr lang="fr-FR" sz="1600" dirty="0" err="1"/>
              <a:t>M@gistere</a:t>
            </a:r>
            <a:endParaRPr lang="fr-FR" sz="1600" dirty="0"/>
          </a:p>
        </p:txBody>
      </p:sp>
      <p:sp>
        <p:nvSpPr>
          <p:cNvPr id="9" name="ZoneTexte 8"/>
          <p:cNvSpPr txBox="1"/>
          <p:nvPr>
            <p:custDataLst>
              <p:tags r:id="rId5"/>
            </p:custDataLst>
          </p:nvPr>
        </p:nvSpPr>
        <p:spPr>
          <a:xfrm>
            <a:off x="1873669" y="3962569"/>
            <a:ext cx="2569994" cy="1569660"/>
          </a:xfrm>
          <a:prstGeom prst="rect">
            <a:avLst/>
          </a:prstGeom>
          <a:noFill/>
        </p:spPr>
        <p:txBody>
          <a:bodyPr wrap="square" rtlCol="0">
            <a:spAutoFit/>
          </a:bodyPr>
          <a:lstStyle/>
          <a:p>
            <a:pPr algn="r"/>
            <a:r>
              <a:rPr lang="fr-FR" sz="1600" dirty="0"/>
              <a:t>Formation des professeurs principaux , des PSY EN et des Directeurs de CIO</a:t>
            </a:r>
          </a:p>
          <a:p>
            <a:pPr algn="r"/>
            <a:r>
              <a:rPr lang="fr-FR" sz="1600" dirty="0"/>
              <a:t>Formation </a:t>
            </a:r>
            <a:r>
              <a:rPr lang="fr-FR" sz="1600" dirty="0" smtClean="0"/>
              <a:t>des enseignants pour </a:t>
            </a:r>
            <a:r>
              <a:rPr lang="fr-FR" sz="1600" dirty="0"/>
              <a:t>l’accompagnement au choix</a:t>
            </a:r>
          </a:p>
        </p:txBody>
      </p:sp>
      <p:sp>
        <p:nvSpPr>
          <p:cNvPr id="10" name="ZoneTexte 9"/>
          <p:cNvSpPr txBox="1"/>
          <p:nvPr>
            <p:custDataLst>
              <p:tags r:id="rId6"/>
            </p:custDataLst>
          </p:nvPr>
        </p:nvSpPr>
        <p:spPr>
          <a:xfrm>
            <a:off x="7585253" y="3973321"/>
            <a:ext cx="2561911" cy="1323439"/>
          </a:xfrm>
          <a:prstGeom prst="rect">
            <a:avLst/>
          </a:prstGeom>
          <a:noFill/>
        </p:spPr>
        <p:txBody>
          <a:bodyPr wrap="square" rtlCol="0">
            <a:spAutoFit/>
          </a:bodyPr>
          <a:lstStyle/>
          <a:p>
            <a:r>
              <a:rPr lang="fr-FR" sz="1600" dirty="0"/>
              <a:t>Evolution/transformation de l’offre de formation</a:t>
            </a:r>
          </a:p>
          <a:p>
            <a:r>
              <a:rPr lang="fr-FR" sz="1600" dirty="0"/>
              <a:t>Développement de l’apprentissage</a:t>
            </a:r>
          </a:p>
          <a:p>
            <a:r>
              <a:rPr lang="fr-FR" sz="1600" dirty="0"/>
              <a:t>Formation des DDF</a:t>
            </a:r>
          </a:p>
        </p:txBody>
      </p:sp>
      <p:sp>
        <p:nvSpPr>
          <p:cNvPr id="11" name="ZoneTexte 10"/>
          <p:cNvSpPr txBox="1"/>
          <p:nvPr>
            <p:custDataLst>
              <p:tags r:id="rId7"/>
            </p:custDataLst>
          </p:nvPr>
        </p:nvSpPr>
        <p:spPr>
          <a:xfrm>
            <a:off x="7008535" y="2681702"/>
            <a:ext cx="4029750" cy="830997"/>
          </a:xfrm>
          <a:prstGeom prst="rect">
            <a:avLst/>
          </a:prstGeom>
          <a:noFill/>
        </p:spPr>
        <p:txBody>
          <a:bodyPr wrap="square" rtlCol="0">
            <a:spAutoFit/>
          </a:bodyPr>
          <a:lstStyle/>
          <a:p>
            <a:r>
              <a:rPr lang="fr-FR" sz="1600" b="1" dirty="0"/>
              <a:t>Animation du groupe Technique</a:t>
            </a:r>
          </a:p>
          <a:p>
            <a:r>
              <a:rPr lang="fr-FR" sz="1600" b="1" dirty="0"/>
              <a:t>Accompagnement des équipes pédagogiques</a:t>
            </a:r>
          </a:p>
          <a:p>
            <a:r>
              <a:rPr lang="fr-FR" sz="1600" b="1" dirty="0"/>
              <a:t>Suivi de la mise en œuvre </a:t>
            </a:r>
          </a:p>
        </p:txBody>
      </p:sp>
      <p:sp>
        <p:nvSpPr>
          <p:cNvPr id="12" name="ZoneTexte 11"/>
          <p:cNvSpPr txBox="1"/>
          <p:nvPr>
            <p:custDataLst>
              <p:tags r:id="rId8"/>
            </p:custDataLst>
          </p:nvPr>
        </p:nvSpPr>
        <p:spPr>
          <a:xfrm>
            <a:off x="2102069" y="2672560"/>
            <a:ext cx="2986117" cy="830997"/>
          </a:xfrm>
          <a:prstGeom prst="rect">
            <a:avLst/>
          </a:prstGeom>
          <a:noFill/>
        </p:spPr>
        <p:txBody>
          <a:bodyPr wrap="square" rtlCol="0">
            <a:spAutoFit/>
          </a:bodyPr>
          <a:lstStyle/>
          <a:p>
            <a:pPr algn="r"/>
            <a:r>
              <a:rPr lang="fr-FR" sz="1600" b="1" dirty="0"/>
              <a:t>Ingénierie de formation</a:t>
            </a:r>
          </a:p>
          <a:p>
            <a:pPr algn="r"/>
            <a:r>
              <a:rPr lang="fr-FR" sz="1600" b="1" dirty="0"/>
              <a:t>Formation des formateurs et des enseignants</a:t>
            </a:r>
          </a:p>
        </p:txBody>
      </p:sp>
      <p:sp>
        <p:nvSpPr>
          <p:cNvPr id="13" name="ZoneTexte 12"/>
          <p:cNvSpPr txBox="1"/>
          <p:nvPr>
            <p:custDataLst>
              <p:tags r:id="rId9"/>
            </p:custDataLst>
          </p:nvPr>
        </p:nvSpPr>
        <p:spPr>
          <a:xfrm>
            <a:off x="319830" y="1035788"/>
            <a:ext cx="1782239" cy="1200329"/>
          </a:xfrm>
          <a:prstGeom prst="rect">
            <a:avLst/>
          </a:prstGeom>
          <a:noFill/>
        </p:spPr>
        <p:txBody>
          <a:bodyPr wrap="square" rtlCol="0">
            <a:spAutoFit/>
          </a:bodyPr>
          <a:lstStyle/>
          <a:p>
            <a:r>
              <a:rPr lang="fr-FR" b="1" dirty="0" smtClean="0"/>
              <a:t>D</a:t>
            </a:r>
            <a:r>
              <a:rPr lang="fr-FR" dirty="0" smtClean="0">
                <a:solidFill>
                  <a:schemeClr val="bg1">
                    <a:lumMod val="75000"/>
                  </a:schemeClr>
                </a:solidFill>
              </a:rPr>
              <a:t>élégation </a:t>
            </a:r>
            <a:r>
              <a:rPr lang="fr-FR" b="1" dirty="0" smtClean="0"/>
              <a:t>F</a:t>
            </a:r>
            <a:r>
              <a:rPr lang="fr-FR" dirty="0" smtClean="0">
                <a:solidFill>
                  <a:schemeClr val="bg1">
                    <a:lumMod val="75000"/>
                  </a:schemeClr>
                </a:solidFill>
              </a:rPr>
              <a:t>ormation </a:t>
            </a:r>
            <a:r>
              <a:rPr lang="fr-FR" b="1" dirty="0" smtClean="0"/>
              <a:t>I</a:t>
            </a:r>
            <a:r>
              <a:rPr lang="fr-FR" dirty="0" smtClean="0">
                <a:solidFill>
                  <a:schemeClr val="bg1">
                    <a:lumMod val="75000"/>
                  </a:schemeClr>
                </a:solidFill>
              </a:rPr>
              <a:t>nnovation </a:t>
            </a:r>
            <a:r>
              <a:rPr lang="fr-FR" b="1" dirty="0" smtClean="0"/>
              <a:t>E</a:t>
            </a:r>
            <a:r>
              <a:rPr lang="fr-FR" dirty="0" smtClean="0">
                <a:solidFill>
                  <a:schemeClr val="bg1">
                    <a:lumMod val="75000"/>
                  </a:schemeClr>
                </a:solidFill>
              </a:rPr>
              <a:t>xpérimentation </a:t>
            </a:r>
          </a:p>
        </p:txBody>
      </p:sp>
      <p:sp>
        <p:nvSpPr>
          <p:cNvPr id="14" name="ZoneTexte 13"/>
          <p:cNvSpPr txBox="1"/>
          <p:nvPr>
            <p:custDataLst>
              <p:tags r:id="rId10"/>
            </p:custDataLst>
          </p:nvPr>
        </p:nvSpPr>
        <p:spPr>
          <a:xfrm>
            <a:off x="319830" y="2573482"/>
            <a:ext cx="1782239" cy="923330"/>
          </a:xfrm>
          <a:prstGeom prst="rect">
            <a:avLst/>
          </a:prstGeom>
          <a:noFill/>
        </p:spPr>
        <p:txBody>
          <a:bodyPr wrap="square" rtlCol="0">
            <a:spAutoFit/>
          </a:bodyPr>
          <a:lstStyle/>
          <a:p>
            <a:r>
              <a:rPr lang="fr-FR" b="1" dirty="0" smtClean="0"/>
              <a:t>D</a:t>
            </a:r>
            <a:r>
              <a:rPr lang="fr-FR" dirty="0" smtClean="0">
                <a:solidFill>
                  <a:schemeClr val="bg1">
                    <a:lumMod val="75000"/>
                  </a:schemeClr>
                </a:solidFill>
              </a:rPr>
              <a:t>élégation </a:t>
            </a:r>
            <a:r>
              <a:rPr lang="fr-FR" b="1" dirty="0" smtClean="0"/>
              <a:t>A</a:t>
            </a:r>
            <a:r>
              <a:rPr lang="fr-FR" dirty="0" smtClean="0">
                <a:solidFill>
                  <a:schemeClr val="bg1">
                    <a:lumMod val="75000"/>
                  </a:schemeClr>
                </a:solidFill>
              </a:rPr>
              <a:t>cadémique à la </a:t>
            </a:r>
            <a:r>
              <a:rPr lang="fr-FR" b="1" dirty="0" smtClean="0"/>
              <a:t>P</a:t>
            </a:r>
            <a:r>
              <a:rPr lang="fr-FR" dirty="0" smtClean="0">
                <a:solidFill>
                  <a:schemeClr val="bg1">
                    <a:lumMod val="75000"/>
                  </a:schemeClr>
                </a:solidFill>
              </a:rPr>
              <a:t>édagogie</a:t>
            </a:r>
          </a:p>
        </p:txBody>
      </p:sp>
      <p:sp>
        <p:nvSpPr>
          <p:cNvPr id="15" name="ZoneTexte 14">
            <a:hlinkClick r:id="" action="ppaction://noaction"/>
          </p:cNvPr>
          <p:cNvSpPr txBox="1"/>
          <p:nvPr>
            <p:custDataLst>
              <p:tags r:id="rId11"/>
            </p:custDataLst>
          </p:nvPr>
        </p:nvSpPr>
        <p:spPr>
          <a:xfrm>
            <a:off x="10210800" y="1020751"/>
            <a:ext cx="1782239" cy="1200329"/>
          </a:xfrm>
          <a:prstGeom prst="rect">
            <a:avLst/>
          </a:prstGeom>
          <a:noFill/>
        </p:spPr>
        <p:txBody>
          <a:bodyPr wrap="square" rtlCol="0">
            <a:spAutoFit/>
          </a:bodyPr>
          <a:lstStyle/>
          <a:p>
            <a:r>
              <a:rPr lang="fr-FR" b="1" dirty="0" smtClean="0"/>
              <a:t>D</a:t>
            </a:r>
            <a:r>
              <a:rPr lang="fr-FR" dirty="0" smtClean="0">
                <a:solidFill>
                  <a:schemeClr val="bg1">
                    <a:lumMod val="75000"/>
                  </a:schemeClr>
                </a:solidFill>
              </a:rPr>
              <a:t>élégation </a:t>
            </a:r>
            <a:r>
              <a:rPr lang="fr-FR" b="1" dirty="0" smtClean="0"/>
              <a:t>A</a:t>
            </a:r>
            <a:r>
              <a:rPr lang="fr-FR" dirty="0" smtClean="0">
                <a:solidFill>
                  <a:schemeClr val="bg1">
                    <a:lumMod val="75000"/>
                  </a:schemeClr>
                </a:solidFill>
              </a:rPr>
              <a:t>cadémique au </a:t>
            </a:r>
            <a:r>
              <a:rPr lang="fr-FR" b="1" dirty="0" smtClean="0"/>
              <a:t>N</a:t>
            </a:r>
            <a:r>
              <a:rPr lang="fr-FR" dirty="0" smtClean="0">
                <a:solidFill>
                  <a:schemeClr val="bg1">
                    <a:lumMod val="75000"/>
                  </a:schemeClr>
                </a:solidFill>
              </a:rPr>
              <a:t>umérique </a:t>
            </a:r>
            <a:r>
              <a:rPr lang="fr-FR" b="1" dirty="0" smtClean="0"/>
              <a:t>E</a:t>
            </a:r>
            <a:r>
              <a:rPr lang="fr-FR" dirty="0" smtClean="0">
                <a:solidFill>
                  <a:schemeClr val="bg1">
                    <a:lumMod val="75000"/>
                  </a:schemeClr>
                </a:solidFill>
              </a:rPr>
              <a:t>ducatif</a:t>
            </a:r>
          </a:p>
        </p:txBody>
      </p:sp>
      <p:sp>
        <p:nvSpPr>
          <p:cNvPr id="16" name="ZoneTexte 15"/>
          <p:cNvSpPr txBox="1"/>
          <p:nvPr>
            <p:custDataLst>
              <p:tags r:id="rId12"/>
            </p:custDataLst>
          </p:nvPr>
        </p:nvSpPr>
        <p:spPr>
          <a:xfrm>
            <a:off x="10210800" y="3705832"/>
            <a:ext cx="1782239" cy="1754326"/>
          </a:xfrm>
          <a:prstGeom prst="rect">
            <a:avLst/>
          </a:prstGeom>
          <a:noFill/>
        </p:spPr>
        <p:txBody>
          <a:bodyPr wrap="square" rtlCol="0">
            <a:spAutoFit/>
          </a:bodyPr>
          <a:lstStyle/>
          <a:p>
            <a:r>
              <a:rPr lang="fr-FR" b="1" dirty="0" smtClean="0"/>
              <a:t>D</a:t>
            </a:r>
            <a:r>
              <a:rPr lang="fr-FR" dirty="0" smtClean="0">
                <a:solidFill>
                  <a:schemeClr val="bg1">
                    <a:lumMod val="75000"/>
                  </a:schemeClr>
                </a:solidFill>
              </a:rPr>
              <a:t>élégation </a:t>
            </a:r>
            <a:r>
              <a:rPr lang="fr-FR" b="1" dirty="0" smtClean="0"/>
              <a:t>A</a:t>
            </a:r>
            <a:r>
              <a:rPr lang="fr-FR" dirty="0" smtClean="0">
                <a:solidFill>
                  <a:schemeClr val="bg1">
                    <a:lumMod val="75000"/>
                  </a:schemeClr>
                </a:solidFill>
              </a:rPr>
              <a:t>cadémique à la  </a:t>
            </a:r>
            <a:r>
              <a:rPr lang="fr-FR" b="1" dirty="0" smtClean="0"/>
              <a:t>F</a:t>
            </a:r>
            <a:r>
              <a:rPr lang="fr-FR" dirty="0" smtClean="0">
                <a:solidFill>
                  <a:schemeClr val="bg1">
                    <a:lumMod val="75000"/>
                  </a:schemeClr>
                </a:solidFill>
              </a:rPr>
              <a:t>ormation</a:t>
            </a:r>
            <a:r>
              <a:rPr lang="fr-FR" b="1" dirty="0" smtClean="0"/>
              <a:t> P</a:t>
            </a:r>
            <a:r>
              <a:rPr lang="fr-FR" dirty="0" smtClean="0">
                <a:solidFill>
                  <a:schemeClr val="bg1">
                    <a:lumMod val="75000"/>
                  </a:schemeClr>
                </a:solidFill>
              </a:rPr>
              <a:t>rofessionnelle</a:t>
            </a:r>
            <a:r>
              <a:rPr lang="fr-FR" b="1" dirty="0" smtClean="0">
                <a:solidFill>
                  <a:schemeClr val="bg1">
                    <a:lumMod val="75000"/>
                  </a:schemeClr>
                </a:solidFill>
              </a:rPr>
              <a:t> </a:t>
            </a:r>
            <a:r>
              <a:rPr lang="fr-FR" b="1" dirty="0" smtClean="0"/>
              <a:t>I</a:t>
            </a:r>
            <a:r>
              <a:rPr lang="fr-FR" dirty="0" smtClean="0">
                <a:solidFill>
                  <a:schemeClr val="bg1">
                    <a:lumMod val="75000"/>
                  </a:schemeClr>
                </a:solidFill>
              </a:rPr>
              <a:t>nitiale et </a:t>
            </a:r>
            <a:r>
              <a:rPr lang="fr-FR" b="1" dirty="0" smtClean="0"/>
              <a:t>C</a:t>
            </a:r>
            <a:r>
              <a:rPr lang="fr-FR" dirty="0" smtClean="0">
                <a:solidFill>
                  <a:schemeClr val="bg1">
                    <a:lumMod val="75000"/>
                  </a:schemeClr>
                </a:solidFill>
              </a:rPr>
              <a:t>ontinue</a:t>
            </a:r>
          </a:p>
        </p:txBody>
      </p:sp>
      <p:sp>
        <p:nvSpPr>
          <p:cNvPr id="17" name="ZoneTexte 16"/>
          <p:cNvSpPr txBox="1"/>
          <p:nvPr>
            <p:custDataLst>
              <p:tags r:id="rId13"/>
            </p:custDataLst>
          </p:nvPr>
        </p:nvSpPr>
        <p:spPr>
          <a:xfrm>
            <a:off x="319829" y="3947819"/>
            <a:ext cx="1782239" cy="1200329"/>
          </a:xfrm>
          <a:prstGeom prst="rect">
            <a:avLst/>
          </a:prstGeom>
          <a:noFill/>
        </p:spPr>
        <p:txBody>
          <a:bodyPr wrap="square" rtlCol="0">
            <a:spAutoFit/>
          </a:bodyPr>
          <a:lstStyle/>
          <a:p>
            <a:r>
              <a:rPr lang="fr-FR" b="1" dirty="0" smtClean="0"/>
              <a:t>D</a:t>
            </a:r>
            <a:r>
              <a:rPr lang="fr-FR" dirty="0" smtClean="0">
                <a:solidFill>
                  <a:schemeClr val="bg1">
                    <a:lumMod val="75000"/>
                  </a:schemeClr>
                </a:solidFill>
              </a:rPr>
              <a:t>élégation </a:t>
            </a:r>
            <a:r>
              <a:rPr lang="fr-FR" b="1" dirty="0" smtClean="0"/>
              <a:t>O</a:t>
            </a:r>
            <a:r>
              <a:rPr lang="fr-FR" dirty="0" smtClean="0">
                <a:solidFill>
                  <a:schemeClr val="bg1">
                    <a:lumMod val="75000"/>
                  </a:schemeClr>
                </a:solidFill>
              </a:rPr>
              <a:t>rientation et </a:t>
            </a:r>
            <a:r>
              <a:rPr lang="fr-FR" b="1" dirty="0" smtClean="0"/>
              <a:t>R</a:t>
            </a:r>
            <a:r>
              <a:rPr lang="fr-FR" dirty="0" smtClean="0">
                <a:solidFill>
                  <a:schemeClr val="bg1">
                    <a:lumMod val="75000"/>
                  </a:schemeClr>
                </a:solidFill>
              </a:rPr>
              <a:t>éussite</a:t>
            </a:r>
            <a:r>
              <a:rPr lang="fr-FR" b="1" dirty="0" smtClean="0"/>
              <a:t> </a:t>
            </a:r>
          </a:p>
          <a:p>
            <a:r>
              <a:rPr lang="fr-FR" b="1" dirty="0" smtClean="0"/>
              <a:t>E</a:t>
            </a:r>
            <a:r>
              <a:rPr lang="fr-FR" dirty="0" smtClean="0">
                <a:solidFill>
                  <a:schemeClr val="bg1">
                    <a:lumMod val="75000"/>
                  </a:schemeClr>
                </a:solidFill>
              </a:rPr>
              <a:t>ducative</a:t>
            </a:r>
          </a:p>
        </p:txBody>
      </p:sp>
    </p:spTree>
    <p:extLst>
      <p:ext uri="{BB962C8B-B14F-4D97-AF65-F5344CB8AC3E}">
        <p14:creationId xmlns="" xmlns:p14="http://schemas.microsoft.com/office/powerpoint/2010/main" val="1236037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08EA72C-7A27-774D-92F2-1CDB7F13ACF9}"/>
              </a:ext>
            </a:extLst>
          </p:cNvPr>
          <p:cNvSpPr txBox="1"/>
          <p:nvPr/>
        </p:nvSpPr>
        <p:spPr>
          <a:xfrm>
            <a:off x="246888" y="917912"/>
            <a:ext cx="11441387" cy="6001643"/>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Black" pitchFamily="34" charset="0"/>
                <a:cs typeface="Arial" panose="020B0604020202020204" pitchFamily="34" charset="0"/>
              </a:rPr>
              <a:t>État </a:t>
            </a:r>
            <a:r>
              <a:rPr lang="fr-FR" dirty="0">
                <a:solidFill>
                  <a:srgbClr val="002060"/>
                </a:solidFill>
                <a:latin typeface="Arial Black" pitchFamily="34" charset="0"/>
                <a:cs typeface="Arial" panose="020B0604020202020204" pitchFamily="34" charset="0"/>
              </a:rPr>
              <a:t>des lieux des projets existants et des pratiques pédagogiques collaboratives </a:t>
            </a:r>
          </a:p>
          <a:p>
            <a:pPr>
              <a:buFont typeface="Wingdings" pitchFamily="2" charset="2"/>
              <a:buChar char="Ø"/>
            </a:pPr>
            <a:r>
              <a:rPr lang="fr-FR" dirty="0">
                <a:solidFill>
                  <a:srgbClr val="002060"/>
                </a:solidFill>
                <a:latin typeface="Arial Black" pitchFamily="34" charset="0"/>
                <a:cs typeface="Arial" panose="020B0604020202020204" pitchFamily="34" charset="0"/>
              </a:rPr>
              <a:t>Ces projets identifiés s’intègrent dans quelles démarches ou quels projets plus globaux et transversaux ? </a:t>
            </a:r>
          </a:p>
          <a:p>
            <a:pPr lvl="0">
              <a:lnSpc>
                <a:spcPct val="150000"/>
              </a:lnSpc>
            </a:pPr>
            <a:r>
              <a:rPr lang="fr-FR" sz="1100" dirty="0">
                <a:solidFill>
                  <a:srgbClr val="002060"/>
                </a:solidFill>
                <a:latin typeface="Arial Black" pitchFamily="34" charset="0"/>
                <a:cs typeface="Arial" panose="020B0604020202020204" pitchFamily="34" charset="0"/>
              </a:rPr>
              <a:t> </a:t>
            </a:r>
            <a:r>
              <a:rPr lang="fr-FR" sz="1100" dirty="0" smtClean="0">
                <a:solidFill>
                  <a:srgbClr val="002060"/>
                </a:solidFill>
                <a:latin typeface="Arial Black" pitchFamily="34" charset="0"/>
                <a:cs typeface="Arial" panose="020B0604020202020204" pitchFamily="34" charset="0"/>
              </a:rPr>
              <a:t>Exemple 1 : </a:t>
            </a:r>
            <a:r>
              <a:rPr lang="fr-FR" sz="1100" dirty="0" smtClean="0">
                <a:solidFill>
                  <a:srgbClr val="002060"/>
                </a:solidFill>
                <a:latin typeface="Arial Black" pitchFamily="34" charset="0"/>
              </a:rPr>
              <a:t>Projet artistique pour la mise en valeur du restaurant pédagogique avec des élèves de Seconde Bac pro Cuisine et </a:t>
            </a:r>
            <a:r>
              <a:rPr lang="fr-FR" sz="1100" dirty="0" err="1" smtClean="0">
                <a:solidFill>
                  <a:srgbClr val="002060"/>
                </a:solidFill>
                <a:latin typeface="Arial Black" pitchFamily="34" charset="0"/>
              </a:rPr>
              <a:t>CSR</a:t>
            </a:r>
            <a:r>
              <a:rPr lang="fr-FR" sz="1100" dirty="0" smtClean="0">
                <a:solidFill>
                  <a:srgbClr val="002060"/>
                </a:solidFill>
                <a:latin typeface="Arial Black" pitchFamily="34" charset="0"/>
              </a:rPr>
              <a:t>, Profs de restaurant et Arts Appliqués.</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 Exemple 2 : </a:t>
            </a:r>
            <a:r>
              <a:rPr lang="fr-FR" sz="1100" dirty="0" smtClean="0">
                <a:solidFill>
                  <a:srgbClr val="002060"/>
                </a:solidFill>
                <a:latin typeface="Arial Black" pitchFamily="34" charset="0"/>
              </a:rPr>
              <a:t>Menu à thème en lien avec les régions selon des contraintes, fiche technique avec schéma de dressage en lien avec Prof Arts Appliqués, et les élèves de </a:t>
            </a:r>
            <a:r>
              <a:rPr lang="fr-FR" sz="1100" dirty="0" err="1" smtClean="0">
                <a:solidFill>
                  <a:srgbClr val="002060"/>
                </a:solidFill>
                <a:latin typeface="Arial Black" pitchFamily="34" charset="0"/>
              </a:rPr>
              <a:t>CSR</a:t>
            </a:r>
            <a:r>
              <a:rPr lang="fr-FR" sz="1100" dirty="0" smtClean="0">
                <a:solidFill>
                  <a:srgbClr val="002060"/>
                </a:solidFill>
                <a:latin typeface="Arial Black" pitchFamily="34" charset="0"/>
              </a:rPr>
              <a:t> travaillent sur la fiche technique pour un buffet, ou un dessert ou un cocktail.</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 Exemple 3 : </a:t>
            </a:r>
            <a:r>
              <a:rPr lang="fr-FR" sz="1100" dirty="0" smtClean="0">
                <a:solidFill>
                  <a:srgbClr val="002060"/>
                </a:solidFill>
                <a:latin typeface="Arial Black" pitchFamily="34" charset="0"/>
              </a:rPr>
              <a:t>Concours des cuisiniers de la Loire, ou de l’Ain, Concours générale des métiers, Concours Coupe George Baptiste.</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 Exemple 4 : </a:t>
            </a:r>
            <a:r>
              <a:rPr lang="fr-FR" sz="1100" dirty="0" smtClean="0">
                <a:solidFill>
                  <a:srgbClr val="002060"/>
                </a:solidFill>
                <a:latin typeface="Arial Black" pitchFamily="34" charset="0"/>
              </a:rPr>
              <a:t>En lien avec un stage à l’étranger en Grande Bretagne, et au retour mise en œuvre d’un </a:t>
            </a:r>
            <a:r>
              <a:rPr lang="fr-FR" sz="1100" dirty="0" err="1" smtClean="0">
                <a:solidFill>
                  <a:srgbClr val="002060"/>
                </a:solidFill>
                <a:latin typeface="Arial Black" pitchFamily="34" charset="0"/>
              </a:rPr>
              <a:t>Tea</a:t>
            </a:r>
            <a:r>
              <a:rPr lang="fr-FR" sz="1100" dirty="0" smtClean="0">
                <a:solidFill>
                  <a:srgbClr val="002060"/>
                </a:solidFill>
                <a:latin typeface="Arial Black" pitchFamily="34" charset="0"/>
              </a:rPr>
              <a:t>-Time.</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 Exemple 5 : </a:t>
            </a:r>
            <a:r>
              <a:rPr lang="fr-FR" sz="1100" dirty="0" smtClean="0">
                <a:solidFill>
                  <a:srgbClr val="002060"/>
                </a:solidFill>
                <a:latin typeface="Arial Black" pitchFamily="34" charset="0"/>
              </a:rPr>
              <a:t>Découverte d’une région Française au travers d’une organisation d’une visite d’une région : fromager, musée ( Napoléon III et le service ), vins….avec financement du projet par un repas.</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 Exemple 6 : </a:t>
            </a:r>
            <a:r>
              <a:rPr lang="fr-FR" sz="1100" dirty="0" smtClean="0">
                <a:solidFill>
                  <a:srgbClr val="002060"/>
                </a:solidFill>
                <a:latin typeface="Arial Black" pitchFamily="34" charset="0"/>
              </a:rPr>
              <a:t>Chef d’œuvre d’un plat régional précis, avec la recherche de fournisseurs, produits …prix, fiche technique ….réalisation du plat …dossier…Menu </a:t>
            </a:r>
            <a:r>
              <a:rPr lang="fr-FR" sz="1100" dirty="0" err="1" smtClean="0">
                <a:solidFill>
                  <a:srgbClr val="002060"/>
                </a:solidFill>
                <a:latin typeface="Arial Black" pitchFamily="34" charset="0"/>
              </a:rPr>
              <a:t>Végan</a:t>
            </a:r>
            <a:r>
              <a:rPr lang="fr-FR" sz="1100" dirty="0" smtClean="0">
                <a:solidFill>
                  <a:srgbClr val="002060"/>
                </a:solidFill>
                <a:latin typeface="Arial Black" pitchFamily="34" charset="0"/>
              </a:rPr>
              <a:t>, Végétarien ….</a:t>
            </a:r>
          </a:p>
          <a:p>
            <a:pPr lvl="0">
              <a:lnSpc>
                <a:spcPct val="150000"/>
              </a:lnSpc>
            </a:pPr>
            <a:r>
              <a:rPr lang="fr-FR" sz="1100" dirty="0" smtClean="0">
                <a:solidFill>
                  <a:srgbClr val="002060"/>
                </a:solidFill>
                <a:latin typeface="Arial Black" pitchFamily="34" charset="0"/>
                <a:cs typeface="Arial" panose="020B0604020202020204" pitchFamily="34" charset="0"/>
              </a:rPr>
              <a:t>Exemple 7 : </a:t>
            </a:r>
            <a:r>
              <a:rPr lang="fr-FR" sz="1100" dirty="0" smtClean="0">
                <a:solidFill>
                  <a:srgbClr val="002060"/>
                </a:solidFill>
                <a:latin typeface="Arial Black" pitchFamily="34" charset="0"/>
              </a:rPr>
              <a:t>Création d’un cocktail…..sans alcool par exemple.</a:t>
            </a:r>
          </a:p>
          <a:p>
            <a:pPr>
              <a:lnSpc>
                <a:spcPct val="150000"/>
              </a:lnSpc>
            </a:pPr>
            <a:r>
              <a:rPr lang="fr-FR" sz="1100" dirty="0" smtClean="0">
                <a:solidFill>
                  <a:srgbClr val="002060"/>
                </a:solidFill>
                <a:latin typeface="Arial Black" pitchFamily="34" charset="0"/>
                <a:cs typeface="Arial" panose="020B0604020202020204" pitchFamily="34" charset="0"/>
              </a:rPr>
              <a:t>Exemple 8 : </a:t>
            </a:r>
            <a:r>
              <a:rPr lang="fr-FR" sz="1100" dirty="0" smtClean="0">
                <a:solidFill>
                  <a:srgbClr val="002060"/>
                </a:solidFill>
                <a:latin typeface="Arial Black" pitchFamily="34" charset="0"/>
              </a:rPr>
              <a:t>Petit déjeuner anglais / Repas à thème en lien avec Erasmus</a:t>
            </a:r>
          </a:p>
          <a:p>
            <a:pPr>
              <a:lnSpc>
                <a:spcPct val="150000"/>
              </a:lnSpc>
            </a:pPr>
            <a:r>
              <a:rPr lang="fr-FR" sz="1100" dirty="0" smtClean="0">
                <a:solidFill>
                  <a:srgbClr val="002060"/>
                </a:solidFill>
                <a:latin typeface="Arial Black" pitchFamily="34" charset="0"/>
              </a:rPr>
              <a:t> </a:t>
            </a:r>
            <a:r>
              <a:rPr lang="fr-FR" sz="1100" dirty="0" smtClean="0">
                <a:solidFill>
                  <a:srgbClr val="002060"/>
                </a:solidFill>
                <a:latin typeface="Arial Black" pitchFamily="34" charset="0"/>
                <a:cs typeface="Arial" panose="020B0604020202020204" pitchFamily="34" charset="0"/>
              </a:rPr>
              <a:t>Exemple 9 : </a:t>
            </a:r>
            <a:r>
              <a:rPr lang="fr-FR" sz="1100" dirty="0" smtClean="0">
                <a:solidFill>
                  <a:srgbClr val="002060"/>
                </a:solidFill>
                <a:latin typeface="Arial Black" pitchFamily="34" charset="0"/>
              </a:rPr>
              <a:t>Classe inversée / Salle Cuisine en inversé au niveau des postes </a:t>
            </a:r>
          </a:p>
          <a:p>
            <a:pPr>
              <a:lnSpc>
                <a:spcPct val="150000"/>
              </a:lnSpc>
            </a:pPr>
            <a:r>
              <a:rPr lang="fr-FR" sz="1100" dirty="0" smtClean="0">
                <a:solidFill>
                  <a:srgbClr val="002060"/>
                </a:solidFill>
                <a:latin typeface="Arial Black" pitchFamily="34" charset="0"/>
                <a:cs typeface="Arial" panose="020B0604020202020204" pitchFamily="34" charset="0"/>
              </a:rPr>
              <a:t>Exemple 10 : </a:t>
            </a:r>
            <a:r>
              <a:rPr lang="fr-FR" sz="1100" dirty="0" smtClean="0">
                <a:solidFill>
                  <a:srgbClr val="002060"/>
                </a:solidFill>
                <a:latin typeface="Arial Black" pitchFamily="34" charset="0"/>
              </a:rPr>
              <a:t>Élaboration d’un livret de poèmes en lien prof de Français / cuisine avec des termes de cuisine</a:t>
            </a:r>
          </a:p>
          <a:p>
            <a:pPr>
              <a:lnSpc>
                <a:spcPct val="150000"/>
              </a:lnSpc>
            </a:pPr>
            <a:r>
              <a:rPr lang="fr-FR" sz="1100" dirty="0" smtClean="0">
                <a:solidFill>
                  <a:srgbClr val="002060"/>
                </a:solidFill>
                <a:latin typeface="Arial Black" pitchFamily="34" charset="0"/>
                <a:cs typeface="Arial" panose="020B0604020202020204" pitchFamily="34" charset="0"/>
              </a:rPr>
              <a:t>Exemple 11 : </a:t>
            </a:r>
            <a:r>
              <a:rPr lang="fr-FR" sz="1100" dirty="0" smtClean="0">
                <a:solidFill>
                  <a:srgbClr val="002060"/>
                </a:solidFill>
                <a:latin typeface="Arial Black" pitchFamily="34" charset="0"/>
              </a:rPr>
              <a:t> Projet Rouge et Noir ou Blanc et Noir (vêtements, jeux de théâtre, plat en rouge et noir ) </a:t>
            </a:r>
          </a:p>
          <a:p>
            <a:pPr>
              <a:lnSpc>
                <a:spcPct val="150000"/>
              </a:lnSpc>
            </a:pPr>
            <a:r>
              <a:rPr lang="fr-FR" sz="1100" dirty="0" smtClean="0">
                <a:solidFill>
                  <a:srgbClr val="002060"/>
                </a:solidFill>
                <a:latin typeface="Arial Black" pitchFamily="34" charset="0"/>
                <a:cs typeface="Arial" panose="020B0604020202020204" pitchFamily="34" charset="0"/>
              </a:rPr>
              <a:t>Exemple 12 : </a:t>
            </a:r>
            <a:r>
              <a:rPr lang="fr-FR" sz="1100" dirty="0" smtClean="0">
                <a:solidFill>
                  <a:srgbClr val="002060"/>
                </a:solidFill>
                <a:latin typeface="Arial Black" pitchFamily="34" charset="0"/>
              </a:rPr>
              <a:t>Concours « je filme le métier qui me plait » ( Sur les termes culinaires) </a:t>
            </a:r>
          </a:p>
          <a:p>
            <a:pPr>
              <a:lnSpc>
                <a:spcPct val="150000"/>
              </a:lnSpc>
            </a:pPr>
            <a:r>
              <a:rPr lang="fr-FR" sz="1100" dirty="0" smtClean="0">
                <a:solidFill>
                  <a:srgbClr val="002060"/>
                </a:solidFill>
                <a:latin typeface="Arial Black" pitchFamily="34" charset="0"/>
                <a:cs typeface="Arial" panose="020B0604020202020204" pitchFamily="34" charset="0"/>
              </a:rPr>
              <a:t>Exemple 13 : </a:t>
            </a:r>
            <a:r>
              <a:rPr lang="fr-FR" sz="1100" dirty="0" smtClean="0">
                <a:solidFill>
                  <a:srgbClr val="002060"/>
                </a:solidFill>
                <a:latin typeface="Arial Black" pitchFamily="34" charset="0"/>
              </a:rPr>
              <a:t> Monter un restaurant éphémère, créer une carte, chercher leur fournisseur, déco de salle.</a:t>
            </a:r>
          </a:p>
          <a:p>
            <a:pPr>
              <a:lnSpc>
                <a:spcPct val="150000"/>
              </a:lnSpc>
            </a:pPr>
            <a:r>
              <a:rPr lang="fr-FR" sz="1100" dirty="0" smtClean="0">
                <a:solidFill>
                  <a:srgbClr val="002060"/>
                </a:solidFill>
                <a:latin typeface="Arial Black" pitchFamily="34" charset="0"/>
                <a:cs typeface="Arial" panose="020B0604020202020204" pitchFamily="34" charset="0"/>
              </a:rPr>
              <a:t>Exemple 14 : </a:t>
            </a:r>
            <a:r>
              <a:rPr lang="fr-FR" sz="1100" dirty="0" smtClean="0">
                <a:solidFill>
                  <a:srgbClr val="002060"/>
                </a:solidFill>
                <a:latin typeface="Arial Black" pitchFamily="34" charset="0"/>
              </a:rPr>
              <a:t>Création d’un jeu de société : Trivial </a:t>
            </a:r>
            <a:r>
              <a:rPr lang="fr-FR" sz="1100" dirty="0" err="1" smtClean="0">
                <a:solidFill>
                  <a:srgbClr val="002060"/>
                </a:solidFill>
                <a:latin typeface="Arial Black" pitchFamily="34" charset="0"/>
              </a:rPr>
              <a:t>Pursuit</a:t>
            </a:r>
            <a:r>
              <a:rPr lang="fr-FR" sz="1100" dirty="0" smtClean="0">
                <a:solidFill>
                  <a:srgbClr val="002060"/>
                </a:solidFill>
                <a:latin typeface="Arial Black" pitchFamily="34" charset="0"/>
              </a:rPr>
              <a:t> en Technologie </a:t>
            </a:r>
          </a:p>
          <a:p>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a:p>
            <a:pPr>
              <a:buFont typeface="Wingdings" pitchFamily="2" charset="2"/>
              <a:buChar char="Ø"/>
            </a:pPr>
            <a:endParaRPr lang="fr-FR" sz="1100" dirty="0">
              <a:solidFill>
                <a:srgbClr val="002060"/>
              </a:solidFill>
              <a:latin typeface="Arial Black" pitchFamily="34" charset="0"/>
              <a:cs typeface="Arial" panose="020B0604020202020204" pitchFamily="34" charset="0"/>
            </a:endParaRPr>
          </a:p>
        </p:txBody>
      </p:sp>
      <p:sp>
        <p:nvSpPr>
          <p:cNvPr id="3" name="Rectangle 2"/>
          <p:cNvSpPr/>
          <p:nvPr/>
        </p:nvSpPr>
        <p:spPr>
          <a:xfrm>
            <a:off x="2191276" y="262005"/>
            <a:ext cx="8670387" cy="400110"/>
          </a:xfrm>
          <a:prstGeom prst="rect">
            <a:avLst/>
          </a:prstGeom>
        </p:spPr>
        <p:txBody>
          <a:bodyPr wrap="none">
            <a:spAutoFit/>
          </a:bodyPr>
          <a:lstStyle/>
          <a:p>
            <a:r>
              <a:rPr lang="fr-FR" sz="2000" cap="small" dirty="0" smtClean="0">
                <a:latin typeface="Arial Black" pitchFamily="34" charset="0"/>
              </a:rPr>
              <a:t>Listing complet des projets évoqués en journée de formation</a:t>
            </a:r>
            <a:endParaRPr lang="fr-FR" sz="2000" dirty="0">
              <a:latin typeface="Arial Black" pitchFamily="34" charset="0"/>
            </a:endParaRPr>
          </a:p>
        </p:txBody>
      </p:sp>
    </p:spTree>
    <p:extLst>
      <p:ext uri="{BB962C8B-B14F-4D97-AF65-F5344CB8AC3E}">
        <p14:creationId xmlns="" xmlns:p14="http://schemas.microsoft.com/office/powerpoint/2010/main" val="311130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658239"/>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IEN / </a:t>
            </a:r>
            <a:r>
              <a:rPr lang="fr-FR" sz="1500" dirty="0" smtClean="0">
                <a:latin typeface="Arial" panose="020B0604020202020204" pitchFamily="34" charset="0"/>
                <a:cs typeface="Arial" panose="020B0604020202020204" pitchFamily="34" charset="0"/>
              </a:rPr>
              <a:t>GRD </a:t>
            </a:r>
            <a:endParaRPr lang="fr-FR" sz="1500" dirty="0">
              <a:latin typeface="Arial" panose="020B0604020202020204" pitchFamily="34" charset="0"/>
              <a:cs typeface="Arial" panose="020B0604020202020204" pitchFamily="34" charset="0"/>
            </a:endParaRP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514986" y="529389"/>
            <a:ext cx="6459076" cy="646331"/>
          </a:xfrm>
          <a:prstGeom prst="rect">
            <a:avLst/>
          </a:prstGeom>
          <a:noFill/>
        </p:spPr>
        <p:txBody>
          <a:bodyPr wrap="none" rtlCol="0">
            <a:spAutoFit/>
          </a:bodyPr>
          <a:lstStyle/>
          <a:p>
            <a:r>
              <a:rPr lang="fr-FR" sz="3600" b="1" cap="small" dirty="0" smtClean="0">
                <a:latin typeface="Arial Black" pitchFamily="34" charset="0"/>
              </a:rPr>
              <a:t>Atelier 1 – Chef d’</a:t>
            </a:r>
            <a:r>
              <a:rPr lang="fr-FR" sz="3600" b="1" cap="small" dirty="0" err="1">
                <a:latin typeface="Arial Black" pitchFamily="34" charset="0"/>
              </a:rPr>
              <a:t>o</a:t>
            </a:r>
            <a:r>
              <a:rPr lang="fr-FR" sz="3600" b="1" cap="small" dirty="0" err="1" smtClean="0">
                <a:latin typeface="Arial Black" pitchFamily="34" charset="0"/>
              </a:rPr>
              <a:t>euvre</a:t>
            </a:r>
            <a:endParaRPr lang="fr-FR" sz="3600" b="1" cap="small" dirty="0" smtClean="0">
              <a:latin typeface="Arial Black" pitchFamily="34" charset="0"/>
            </a:endParaRPr>
          </a:p>
        </p:txBody>
      </p:sp>
      <p:sp>
        <p:nvSpPr>
          <p:cNvPr id="6" name="ZoneTexte 5">
            <a:extLst>
              <a:ext uri="{FF2B5EF4-FFF2-40B4-BE49-F238E27FC236}">
                <a16:creationId xmlns:a16="http://schemas.microsoft.com/office/drawing/2014/main" xmlns="" id="{7263C2A1-CFD8-1043-AD4D-5ECB38C75EA6}"/>
              </a:ext>
            </a:extLst>
          </p:cNvPr>
          <p:cNvSpPr txBox="1"/>
          <p:nvPr/>
        </p:nvSpPr>
        <p:spPr>
          <a:xfrm>
            <a:off x="3972186" y="1809750"/>
            <a:ext cx="7794698" cy="2893100"/>
          </a:xfrm>
          <a:prstGeom prst="rect">
            <a:avLst/>
          </a:prstGeom>
          <a:noFill/>
        </p:spPr>
        <p:txBody>
          <a:bodyPr wrap="square" rtlCol="0">
            <a:spAutoFit/>
          </a:bodyPr>
          <a:lstStyle/>
          <a:p>
            <a:endParaRPr lang="fr-FR" dirty="0" smtClean="0">
              <a:solidFill>
                <a:srgbClr val="002060"/>
              </a:solidFill>
              <a:latin typeface="Arial Black" pitchFamily="34" charset="0"/>
              <a:cs typeface="Arial" panose="020B0604020202020204" pitchFamily="34" charset="0"/>
            </a:endParaRPr>
          </a:p>
          <a:p>
            <a:pPr>
              <a:buFont typeface="Wingdings" pitchFamily="2" charset="2"/>
              <a:buChar char="Ø"/>
            </a:pPr>
            <a:endParaRPr lang="fr-FR" dirty="0">
              <a:solidFill>
                <a:srgbClr val="002060"/>
              </a:solidFill>
              <a:latin typeface="Arial Black" pitchFamily="34" charset="0"/>
              <a:cs typeface="Arial" panose="020B0604020202020204" pitchFamily="34" charset="0"/>
            </a:endParaRPr>
          </a:p>
          <a:p>
            <a:r>
              <a:rPr lang="fr-FR" sz="3200" dirty="0" smtClean="0">
                <a:solidFill>
                  <a:srgbClr val="002060"/>
                </a:solidFill>
                <a:latin typeface="Arial Black" pitchFamily="34" charset="0"/>
                <a:cs typeface="Arial" panose="020B0604020202020204" pitchFamily="34" charset="0"/>
              </a:rPr>
              <a:t>Ces projets identifiés s’intègrent dans quelles démarches ou quels projets plus globaux et transversaux ?</a:t>
            </a:r>
          </a:p>
          <a:p>
            <a:r>
              <a:rPr lang="fr-FR" dirty="0" smtClean="0">
                <a:solidFill>
                  <a:srgbClr val="002060"/>
                </a:solidFill>
                <a:latin typeface="Arial Black" pitchFamily="34" charset="0"/>
                <a:cs typeface="Arial" panose="020B0604020202020204" pitchFamily="34" charset="0"/>
              </a:rPr>
              <a:t> </a:t>
            </a: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83467" y="354842"/>
            <a:ext cx="10508533" cy="1286937"/>
          </a:xfrm>
        </p:spPr>
        <p:txBody>
          <a:bodyPr>
            <a:normAutofit/>
          </a:bodyPr>
          <a:lstStyle/>
          <a:p>
            <a:r>
              <a:rPr lang="fr-FR" dirty="0" smtClean="0"/>
              <a:t>		</a:t>
            </a:r>
            <a:r>
              <a:rPr lang="fr-FR" cap="small" dirty="0" smtClean="0"/>
              <a:t>Retour des ateliers de réflexion ?</a:t>
            </a:r>
            <a:br>
              <a:rPr lang="fr-FR" cap="small" dirty="0" smtClean="0"/>
            </a:br>
            <a:endParaRPr lang="fr-FR"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32</a:t>
            </a:fld>
            <a:endParaRPr lang="fr-FR" dirty="0"/>
          </a:p>
        </p:txBody>
      </p:sp>
      <p:sp>
        <p:nvSpPr>
          <p:cNvPr id="4" name="Espace réservé du texte 3"/>
          <p:cNvSpPr>
            <a:spLocks noGrp="1"/>
          </p:cNvSpPr>
          <p:nvPr>
            <p:ph type="body" sz="quarter" idx="13"/>
          </p:nvPr>
        </p:nvSpPr>
        <p:spPr>
          <a:xfrm>
            <a:off x="1073151" y="1885950"/>
            <a:ext cx="10509249" cy="3100917"/>
          </a:xfrm>
        </p:spPr>
        <p:txBody>
          <a:bodyPr>
            <a:normAutofit/>
          </a:bodyPr>
          <a:lstStyle/>
          <a:p>
            <a:pPr algn="ctr">
              <a:buNone/>
            </a:pPr>
            <a:r>
              <a:rPr lang="fr-FR" sz="4400" dirty="0" smtClean="0">
                <a:solidFill>
                  <a:srgbClr val="00B0F0"/>
                </a:solidFill>
                <a:latin typeface="Arial Black" pitchFamily="34" charset="0"/>
              </a:rPr>
              <a:t>Quelles Démarches/ Quels Projets globaux</a:t>
            </a:r>
          </a:p>
          <a:p>
            <a:pPr>
              <a:buFont typeface="Wingdings" pitchFamily="2" charset="2"/>
              <a:buChar char="§"/>
            </a:pPr>
            <a:r>
              <a:rPr lang="fr-FR" sz="2200" dirty="0" smtClean="0">
                <a:solidFill>
                  <a:srgbClr val="002060"/>
                </a:solidFill>
                <a:latin typeface="Arial Black" pitchFamily="34" charset="0"/>
              </a:rPr>
              <a:t>Avoir une autre démarche pédagogique (PPCP, enseigner hors face à face, décloisonnement des disciplines …</a:t>
            </a:r>
          </a:p>
          <a:p>
            <a:r>
              <a:rPr lang="fr-FR" sz="2200" dirty="0" smtClean="0">
                <a:solidFill>
                  <a:srgbClr val="002060"/>
                </a:solidFill>
                <a:latin typeface="Arial Black" pitchFamily="34" charset="0"/>
              </a:rPr>
              <a:t>Communiquer (</a:t>
            </a:r>
            <a:r>
              <a:rPr lang="fr-FR" sz="2200" dirty="0">
                <a:solidFill>
                  <a:srgbClr val="002060"/>
                </a:solidFill>
                <a:latin typeface="Arial Black" pitchFamily="34" charset="0"/>
              </a:rPr>
              <a:t>Se faire aider par la </a:t>
            </a:r>
            <a:r>
              <a:rPr lang="fr-FR" sz="2200" dirty="0" smtClean="0">
                <a:solidFill>
                  <a:srgbClr val="002060"/>
                </a:solidFill>
                <a:latin typeface="Arial Black" pitchFamily="34" charset="0"/>
              </a:rPr>
              <a:t>région, </a:t>
            </a:r>
            <a:r>
              <a:rPr lang="fr-FR" sz="2200" dirty="0">
                <a:solidFill>
                  <a:srgbClr val="002060"/>
                </a:solidFill>
                <a:latin typeface="Arial Black" pitchFamily="34" charset="0"/>
              </a:rPr>
              <a:t>Découverte des CFA </a:t>
            </a:r>
          </a:p>
          <a:p>
            <a:pPr>
              <a:buNone/>
            </a:pPr>
            <a:endParaRPr lang="fr-FR" sz="2200" dirty="0">
              <a:solidFill>
                <a:srgbClr val="002060"/>
              </a:solidFill>
              <a:latin typeface="Arial Black" pitchFamily="34" charset="0"/>
            </a:endParaRPr>
          </a:p>
          <a:p>
            <a:pPr>
              <a:buNone/>
            </a:pPr>
            <a:endParaRPr lang="fr-FR" sz="2200" dirty="0" smtClean="0">
              <a:solidFill>
                <a:srgbClr val="002060"/>
              </a:solidFill>
              <a:latin typeface="Arial Black" pitchFamily="34" charset="0"/>
            </a:endParaRPr>
          </a:p>
        </p:txBody>
      </p:sp>
    </p:spTree>
    <p:extLst>
      <p:ext uri="{BB962C8B-B14F-4D97-AF65-F5344CB8AC3E}">
        <p14:creationId xmlns="" xmlns:p14="http://schemas.microsoft.com/office/powerpoint/2010/main" val="29331784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658239"/>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IEN / </a:t>
            </a:r>
            <a:r>
              <a:rPr lang="fr-FR" sz="1500" dirty="0" smtClean="0">
                <a:latin typeface="Arial" panose="020B0604020202020204" pitchFamily="34" charset="0"/>
                <a:cs typeface="Arial" panose="020B0604020202020204" pitchFamily="34" charset="0"/>
              </a:rPr>
              <a:t>GRD </a:t>
            </a:r>
            <a:endParaRPr lang="fr-FR" sz="1500" dirty="0">
              <a:latin typeface="Arial" panose="020B0604020202020204" pitchFamily="34" charset="0"/>
              <a:cs typeface="Arial" panose="020B0604020202020204" pitchFamily="34" charset="0"/>
            </a:endParaRP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514986" y="529389"/>
            <a:ext cx="6459076" cy="646331"/>
          </a:xfrm>
          <a:prstGeom prst="rect">
            <a:avLst/>
          </a:prstGeom>
          <a:noFill/>
        </p:spPr>
        <p:txBody>
          <a:bodyPr wrap="none" rtlCol="0">
            <a:spAutoFit/>
          </a:bodyPr>
          <a:lstStyle/>
          <a:p>
            <a:r>
              <a:rPr lang="fr-FR" sz="3600" b="1" cap="small" dirty="0" smtClean="0">
                <a:latin typeface="Arial Black" pitchFamily="34" charset="0"/>
              </a:rPr>
              <a:t>Atelier 1 – Chef d’</a:t>
            </a:r>
            <a:r>
              <a:rPr lang="fr-FR" sz="3600" b="1" cap="small" dirty="0" err="1">
                <a:latin typeface="Arial Black" pitchFamily="34" charset="0"/>
              </a:rPr>
              <a:t>o</a:t>
            </a:r>
            <a:r>
              <a:rPr lang="fr-FR" sz="3600" b="1" cap="small" dirty="0" err="1" smtClean="0">
                <a:latin typeface="Arial Black" pitchFamily="34" charset="0"/>
              </a:rPr>
              <a:t>euvre</a:t>
            </a:r>
            <a:endParaRPr lang="fr-FR" sz="3600" b="1" cap="small" dirty="0" smtClean="0">
              <a:latin typeface="Arial Black" pitchFamily="34" charset="0"/>
            </a:endParaRPr>
          </a:p>
        </p:txBody>
      </p:sp>
      <p:sp>
        <p:nvSpPr>
          <p:cNvPr id="6" name="ZoneTexte 5">
            <a:extLst>
              <a:ext uri="{FF2B5EF4-FFF2-40B4-BE49-F238E27FC236}">
                <a16:creationId xmlns:a16="http://schemas.microsoft.com/office/drawing/2014/main" xmlns="" id="{7263C2A1-CFD8-1043-AD4D-5ECB38C75EA6}"/>
              </a:ext>
            </a:extLst>
          </p:cNvPr>
          <p:cNvSpPr txBox="1"/>
          <p:nvPr/>
        </p:nvSpPr>
        <p:spPr>
          <a:xfrm>
            <a:off x="3972186" y="1809750"/>
            <a:ext cx="7794698" cy="2954655"/>
          </a:xfrm>
          <a:prstGeom prst="rect">
            <a:avLst/>
          </a:prstGeom>
          <a:noFill/>
        </p:spPr>
        <p:txBody>
          <a:bodyPr wrap="square" rtlCol="0">
            <a:spAutoFit/>
          </a:bodyPr>
          <a:lstStyle/>
          <a:p>
            <a:endParaRPr lang="fr-FR" dirty="0" smtClean="0">
              <a:solidFill>
                <a:srgbClr val="002060"/>
              </a:solidFill>
              <a:latin typeface="Arial Black" pitchFamily="34" charset="0"/>
              <a:cs typeface="Arial" panose="020B0604020202020204" pitchFamily="34" charset="0"/>
            </a:endParaRPr>
          </a:p>
          <a:p>
            <a:r>
              <a:rPr lang="fr-FR" sz="2400" dirty="0" smtClean="0">
                <a:solidFill>
                  <a:srgbClr val="002060"/>
                </a:solidFill>
                <a:latin typeface="Arial Black" pitchFamily="34" charset="0"/>
                <a:cs typeface="Arial" panose="020B0604020202020204" pitchFamily="34" charset="0"/>
              </a:rPr>
              <a:t>Quelles sont les compétences possibles à cibler (à repérer dans le référentiel ?)</a:t>
            </a:r>
          </a:p>
          <a:p>
            <a:endParaRPr lang="fr-FR" sz="2400" dirty="0" smtClean="0">
              <a:solidFill>
                <a:srgbClr val="002060"/>
              </a:solidFill>
              <a:latin typeface="Arial Black" pitchFamily="34" charset="0"/>
              <a:cs typeface="Arial" panose="020B0604020202020204" pitchFamily="34" charset="0"/>
            </a:endParaRPr>
          </a:p>
          <a:p>
            <a:r>
              <a:rPr lang="fr-FR" sz="2400" dirty="0" smtClean="0">
                <a:solidFill>
                  <a:srgbClr val="002060"/>
                </a:solidFill>
                <a:latin typeface="Arial Black" pitchFamily="34" charset="0"/>
                <a:cs typeface="Arial" panose="020B0604020202020204" pitchFamily="34" charset="0"/>
              </a:rPr>
              <a:t>Comment cela s’intègre dans la Stratégie globale ou plan de formation (contexte, situation pro, savoirs 	associés ...)</a:t>
            </a:r>
          </a:p>
          <a:p>
            <a:endParaRPr lang="fr-FR" sz="2400" dirty="0" smtClean="0">
              <a:solidFill>
                <a:srgbClr val="00206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32297F-8091-1345-9A09-FFE68E5F47BE}"/>
              </a:ext>
            </a:extLst>
          </p:cNvPr>
          <p:cNvSpPr/>
          <p:nvPr/>
        </p:nvSpPr>
        <p:spPr>
          <a:xfrm>
            <a:off x="210312" y="1078173"/>
            <a:ext cx="11713464" cy="5078313"/>
          </a:xfrm>
          <a:prstGeom prst="rect">
            <a:avLst/>
          </a:prstGeom>
        </p:spPr>
        <p:txBody>
          <a:bodyPr wrap="square">
            <a:spAutoFit/>
          </a:bodyPr>
          <a:lstStyle/>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Exemple 5: projet inter-établissements. Ateliers avec collégiens: semaine du goût, ateliers dégustation, parcours découverte (dans le lycée ou dans la maternelle) ateliers produits et goûter,(1chef-1 marché_1 recette), Ateliers anti-gaspillage, développement durable.</a:t>
            </a:r>
          </a:p>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CONTEXTE PROFESSIONNEL: En vue de l’obtention du label écoresponsable, vous allez être formé sur la gestion d’approvisionnement des produits, achat, stockage... prenant en compte les contraintes en matière de développement durable (tri des déchets, compostage)  vous allez animer des ateliers destinés à des collégiens afin de les sensibiliser au développement durable.</a:t>
            </a:r>
          </a:p>
          <a:p>
            <a:r>
              <a:rPr lang="fr-FR" sz="1200" dirty="0">
                <a:solidFill>
                  <a:srgbClr val="FF0000"/>
                </a:solidFill>
                <a:latin typeface="Arial Black" pitchFamily="34" charset="0"/>
                <a:cs typeface="Arial" panose="020B0604020202020204" pitchFamily="34" charset="0"/>
              </a:rPr>
              <a:t>Période concernée 6 semaines en début d’année scolaire</a:t>
            </a:r>
            <a:r>
              <a:rPr lang="fr-FR" sz="1200" dirty="0">
                <a:solidFill>
                  <a:srgbClr val="002060"/>
                </a:solidFill>
                <a:latin typeface="Arial Black" pitchFamily="34" charset="0"/>
                <a:cs typeface="Arial" panose="020B0604020202020204" pitchFamily="34" charset="0"/>
              </a:rPr>
              <a:t>.</a:t>
            </a:r>
          </a:p>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Compétences CAP SSAA. Pôle 1: thème 5 1-2- réceptionner et contrôler. Tri des emballages consignés.</a:t>
            </a:r>
          </a:p>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Compétences CAP Cuisine. Pôle 1. Les fournisseurs. </a:t>
            </a:r>
          </a:p>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Compétences CAP </a:t>
            </a:r>
            <a:r>
              <a:rPr lang="fr-FR" sz="1200" dirty="0" smtClean="0">
                <a:solidFill>
                  <a:srgbClr val="002060"/>
                </a:solidFill>
                <a:latin typeface="Arial Black" pitchFamily="34" charset="0"/>
                <a:cs typeface="Arial" panose="020B0604020202020204" pitchFamily="34" charset="0"/>
              </a:rPr>
              <a:t>HCR. </a:t>
            </a:r>
            <a:r>
              <a:rPr lang="fr-FR" sz="1200" dirty="0">
                <a:solidFill>
                  <a:srgbClr val="002060"/>
                </a:solidFill>
                <a:latin typeface="Arial Black" pitchFamily="34" charset="0"/>
                <a:cs typeface="Arial" panose="020B0604020202020204" pitchFamily="34" charset="0"/>
              </a:rPr>
              <a:t>Pôle 1. Les fournisseurs.</a:t>
            </a:r>
          </a:p>
          <a:p>
            <a:pPr marL="171450" indent="-171450">
              <a:buFont typeface="Wingdings" pitchFamily="2" charset="2"/>
              <a:buChar char="Ø"/>
            </a:pPr>
            <a:r>
              <a:rPr lang="fr-FR" sz="1200" dirty="0">
                <a:solidFill>
                  <a:srgbClr val="002060"/>
                </a:solidFill>
                <a:latin typeface="Arial Black" pitchFamily="34" charset="0"/>
                <a:cs typeface="Arial" panose="020B0604020202020204" pitchFamily="34" charset="0"/>
              </a:rPr>
              <a:t>Compétences CAP Gestion. Pôle 1 les fournisseurs. Les circuits d’approvisionnement courts et longs.</a:t>
            </a:r>
          </a:p>
          <a:p>
            <a:pPr marL="171450" indent="-171450">
              <a:buFont typeface="Wingdings" pitchFamily="2" charset="2"/>
              <a:buChar char="Ø"/>
            </a:pPr>
            <a:endParaRPr lang="fr-FR" sz="1200" dirty="0">
              <a:solidFill>
                <a:srgbClr val="002060"/>
              </a:solidFill>
              <a:latin typeface="Arial Black" pitchFamily="34" charset="0"/>
              <a:cs typeface="Arial" panose="020B0604020202020204" pitchFamily="34" charset="0"/>
            </a:endParaRPr>
          </a:p>
          <a:p>
            <a:r>
              <a:rPr lang="fr-FR" sz="1200" dirty="0">
                <a:solidFill>
                  <a:srgbClr val="002060"/>
                </a:solidFill>
                <a:latin typeface="Arial Black" pitchFamily="34" charset="0"/>
                <a:cs typeface="Arial" panose="020B0604020202020204" pitchFamily="34" charset="0"/>
              </a:rPr>
              <a:t>À partir d’un bon de commande du lycée et un bon de livraison réel, et en relation avec le champ d’application (menu : soupe de courge, volaille aux morilles et tarte aux poires) on élabore un cahier des charges </a:t>
            </a:r>
          </a:p>
          <a:p>
            <a:r>
              <a:rPr lang="fr-FR" sz="1200" dirty="0">
                <a:solidFill>
                  <a:srgbClr val="002060"/>
                </a:solidFill>
                <a:latin typeface="Arial Black" pitchFamily="34" charset="0"/>
                <a:cs typeface="Arial" panose="020B0604020202020204" pitchFamily="34" charset="0"/>
              </a:rPr>
              <a:t>(Cuisine, service et gestion: choix des fournisseurs, systèmes de livraison, quantités, prix d’achat</a:t>
            </a:r>
          </a:p>
          <a:p>
            <a:r>
              <a:rPr lang="fr-FR" sz="1200" dirty="0">
                <a:solidFill>
                  <a:srgbClr val="002060"/>
                </a:solidFill>
                <a:latin typeface="Arial Black" pitchFamily="34" charset="0"/>
                <a:cs typeface="Arial" panose="020B0604020202020204" pitchFamily="34" charset="0"/>
              </a:rPr>
              <a:t>Cuisine et service : qualité et variétés des produits, </a:t>
            </a:r>
          </a:p>
          <a:p>
            <a:r>
              <a:rPr lang="fr-FR" sz="1200" dirty="0">
                <a:solidFill>
                  <a:srgbClr val="002060"/>
                </a:solidFill>
                <a:latin typeface="Arial Black" pitchFamily="34" charset="0"/>
                <a:cs typeface="Arial" panose="020B0604020202020204" pitchFamily="34" charset="0"/>
              </a:rPr>
              <a:t>SSAA , cuisine et service : équilibre alimentaire, marche en avant (stockage)</a:t>
            </a:r>
          </a:p>
          <a:p>
            <a:endParaRPr lang="fr-FR" sz="1200" dirty="0">
              <a:solidFill>
                <a:srgbClr val="002060"/>
              </a:solidFill>
              <a:latin typeface="Arial Black" pitchFamily="34" charset="0"/>
              <a:cs typeface="Arial" panose="020B0604020202020204" pitchFamily="34" charset="0"/>
            </a:endParaRPr>
          </a:p>
          <a:p>
            <a:r>
              <a:rPr lang="fr-FR" sz="1200" dirty="0">
                <a:solidFill>
                  <a:srgbClr val="002060"/>
                </a:solidFill>
                <a:latin typeface="Arial Black" pitchFamily="34" charset="0"/>
                <a:cs typeface="Arial" panose="020B0604020202020204" pitchFamily="34" charset="0"/>
              </a:rPr>
              <a:t>Élargissement avec les disciplines d’enseignement général: </a:t>
            </a:r>
          </a:p>
          <a:p>
            <a:r>
              <a:rPr lang="fr-FR" sz="1200" dirty="0">
                <a:solidFill>
                  <a:srgbClr val="002060"/>
                </a:solidFill>
                <a:latin typeface="Arial Black" pitchFamily="34" charset="0"/>
                <a:cs typeface="Arial" panose="020B0604020202020204" pitchFamily="34" charset="0"/>
              </a:rPr>
              <a:t>Arts appliquées : travail sur la signalétique pour le stockage des aliments.</a:t>
            </a:r>
          </a:p>
          <a:p>
            <a:r>
              <a:rPr lang="fr-FR" sz="1200" dirty="0">
                <a:solidFill>
                  <a:srgbClr val="002060"/>
                </a:solidFill>
                <a:latin typeface="Arial Black" pitchFamily="34" charset="0"/>
                <a:cs typeface="Arial" panose="020B0604020202020204" pitchFamily="34" charset="0"/>
              </a:rPr>
              <a:t>Français-histoire-géo : historique des livraisons, évolution dans le temps, origine des produits et les régions.</a:t>
            </a:r>
          </a:p>
          <a:p>
            <a:r>
              <a:rPr lang="fr-FR" sz="1200" dirty="0">
                <a:solidFill>
                  <a:srgbClr val="002060"/>
                </a:solidFill>
                <a:latin typeface="Arial Black" pitchFamily="34" charset="0"/>
                <a:cs typeface="Arial" panose="020B0604020202020204" pitchFamily="34" charset="0"/>
              </a:rPr>
              <a:t>Sport : </a:t>
            </a:r>
            <a:r>
              <a:rPr lang="fr-FR" sz="1200" dirty="0" err="1">
                <a:solidFill>
                  <a:srgbClr val="002060"/>
                </a:solidFill>
                <a:latin typeface="Arial Black" pitchFamily="34" charset="0"/>
                <a:cs typeface="Arial" panose="020B0604020202020204" pitchFamily="34" charset="0"/>
              </a:rPr>
              <a:t>proprioceptivité</a:t>
            </a:r>
            <a:r>
              <a:rPr lang="fr-FR" sz="1200" dirty="0">
                <a:solidFill>
                  <a:srgbClr val="002060"/>
                </a:solidFill>
                <a:latin typeface="Arial Black" pitchFamily="34" charset="0"/>
                <a:cs typeface="Arial" panose="020B0604020202020204" pitchFamily="34" charset="0"/>
              </a:rPr>
              <a:t>.</a:t>
            </a:r>
          </a:p>
          <a:p>
            <a:r>
              <a:rPr lang="fr-FR" sz="1200" dirty="0">
                <a:solidFill>
                  <a:srgbClr val="002060"/>
                </a:solidFill>
                <a:latin typeface="Arial Black" pitchFamily="34" charset="0"/>
                <a:cs typeface="Arial" panose="020B0604020202020204" pitchFamily="34" charset="0"/>
              </a:rPr>
              <a:t>Anglais: traduction en anglais des pictogrammes.</a:t>
            </a:r>
          </a:p>
          <a:p>
            <a:r>
              <a:rPr lang="fr-FR" sz="1200" dirty="0">
                <a:solidFill>
                  <a:srgbClr val="002060"/>
                </a:solidFill>
                <a:latin typeface="Arial Black" pitchFamily="34" charset="0"/>
                <a:cs typeface="Arial" panose="020B0604020202020204" pitchFamily="34" charset="0"/>
              </a:rPr>
              <a:t>Maths: diagramme courbe de températures et calcul de surfaces optimale.</a:t>
            </a:r>
          </a:p>
          <a:p>
            <a:r>
              <a:rPr lang="fr-FR" sz="1200" dirty="0">
                <a:solidFill>
                  <a:srgbClr val="FF0000"/>
                </a:solidFill>
                <a:latin typeface="Arial Black" pitchFamily="34" charset="0"/>
                <a:cs typeface="Arial" panose="020B0604020202020204" pitchFamily="34" charset="0"/>
              </a:rPr>
              <a:t>Les autres périodes seront consacrées à l’évolution du projet en vue de réaliser l’animation lors de la semaine du goût </a:t>
            </a:r>
          </a:p>
          <a:p>
            <a:endParaRPr lang="fr-FR" sz="1200" dirty="0">
              <a:solidFill>
                <a:srgbClr val="002060"/>
              </a:solidFill>
              <a:latin typeface="Arial Black" pitchFamily="34" charset="0"/>
              <a:cs typeface="Arial" panose="020B0604020202020204" pitchFamily="34" charset="0"/>
            </a:endParaRPr>
          </a:p>
          <a:p>
            <a:endParaRPr lang="fr-FR" sz="1200" dirty="0">
              <a:solidFill>
                <a:srgbClr val="002060"/>
              </a:solidFill>
              <a:latin typeface="Arial Black" pitchFamily="34" charset="0"/>
              <a:cs typeface="Arial" panose="020B0604020202020204" pitchFamily="34" charset="0"/>
            </a:endParaRPr>
          </a:p>
          <a:p>
            <a:endParaRPr lang="fr-FR" sz="1200" dirty="0">
              <a:solidFill>
                <a:srgbClr val="002060"/>
              </a:solidFill>
              <a:latin typeface="Arial Black" pitchFamily="34" charset="0"/>
              <a:cs typeface="Arial" panose="020B0604020202020204" pitchFamily="34" charset="0"/>
            </a:endParaRPr>
          </a:p>
        </p:txBody>
      </p:sp>
      <p:sp>
        <p:nvSpPr>
          <p:cNvPr id="4" name="Titre 1"/>
          <p:cNvSpPr txBox="1">
            <a:spLocks/>
          </p:cNvSpPr>
          <p:nvPr/>
        </p:nvSpPr>
        <p:spPr>
          <a:xfrm>
            <a:off x="1683467" y="354842"/>
            <a:ext cx="10508533" cy="1286937"/>
          </a:xfrm>
          <a:prstGeom prst="rect">
            <a:avLst/>
          </a:prstGeom>
        </p:spPr>
        <p:txBody>
          <a:bodyPr>
            <a:normAutofit/>
          </a:bodyPr>
          <a:lstStyle/>
          <a:p>
            <a:pPr marL="0" marR="0" lvl="0" indent="0" algn="l" defTabSz="457178" rtl="0" eaLnBrk="1" fontAlgn="auto" latinLnBrk="0" hangingPunct="1">
              <a:lnSpc>
                <a:spcPct val="100000"/>
              </a:lnSpc>
              <a:spcBef>
                <a:spcPct val="0"/>
              </a:spcBef>
              <a:spcAft>
                <a:spcPts val="0"/>
              </a:spcAft>
              <a:buClrTx/>
              <a:buSzTx/>
              <a:buFontTx/>
              <a:buNone/>
              <a:tabLst/>
              <a:defRPr/>
            </a:pPr>
            <a:r>
              <a:rPr kumimoji="0" lang="fr-FR" sz="2500" b="1" i="0" u="none" strike="noStrike" kern="1200" cap="all" spc="0" normalizeH="0" baseline="0" noProof="0" smtClean="0">
                <a:ln>
                  <a:noFill/>
                </a:ln>
                <a:solidFill>
                  <a:schemeClr val="tx1">
                    <a:lumMod val="75000"/>
                    <a:lumOff val="25000"/>
                  </a:schemeClr>
                </a:solidFill>
                <a:effectLst/>
                <a:uLnTx/>
                <a:uFillTx/>
                <a:latin typeface="Arial Black" charset="0"/>
                <a:ea typeface="Arial Black" charset="0"/>
                <a:cs typeface="Arial Black" charset="0"/>
              </a:rPr>
              <a:t>		</a:t>
            </a:r>
            <a:r>
              <a:rPr kumimoji="0" lang="fr-FR" sz="2500" b="1" i="0" u="none" strike="noStrike" kern="1200" cap="small" spc="0" normalizeH="0" baseline="0" noProof="0" smtClean="0">
                <a:ln>
                  <a:noFill/>
                </a:ln>
                <a:solidFill>
                  <a:schemeClr val="tx1">
                    <a:lumMod val="75000"/>
                    <a:lumOff val="25000"/>
                  </a:schemeClr>
                </a:solidFill>
                <a:effectLst/>
                <a:uLnTx/>
                <a:uFillTx/>
                <a:latin typeface="Arial Black" charset="0"/>
                <a:ea typeface="Arial Black" charset="0"/>
                <a:cs typeface="Arial Black" charset="0"/>
              </a:rPr>
              <a:t>Retour des ateliers de réflexion ?</a:t>
            </a:r>
            <a:br>
              <a:rPr kumimoji="0" lang="fr-FR" sz="2500" b="1" i="0" u="none" strike="noStrike" kern="1200" cap="small" spc="0" normalizeH="0" baseline="0" noProof="0" smtClean="0">
                <a:ln>
                  <a:noFill/>
                </a:ln>
                <a:solidFill>
                  <a:schemeClr val="tx1">
                    <a:lumMod val="75000"/>
                    <a:lumOff val="25000"/>
                  </a:schemeClr>
                </a:solidFill>
                <a:effectLst/>
                <a:uLnTx/>
                <a:uFillTx/>
                <a:latin typeface="Arial Black" charset="0"/>
                <a:ea typeface="Arial Black" charset="0"/>
                <a:cs typeface="Arial Black" charset="0"/>
              </a:rPr>
            </a:br>
            <a:endParaRPr kumimoji="0" lang="fr-FR" sz="2500" b="1" i="0" u="none" strike="noStrike" kern="1200" cap="small" spc="0" normalizeH="0" baseline="0" noProof="0" dirty="0">
              <a:ln>
                <a:noFill/>
              </a:ln>
              <a:solidFill>
                <a:schemeClr val="tx1">
                  <a:lumMod val="75000"/>
                  <a:lumOff val="25000"/>
                </a:schemeClr>
              </a:solidFill>
              <a:effectLst/>
              <a:uLnTx/>
              <a:uFillTx/>
              <a:latin typeface="Arial Black" charset="0"/>
              <a:ea typeface="Arial Black" charset="0"/>
              <a:cs typeface="Arial Black" charset="0"/>
            </a:endParaRPr>
          </a:p>
        </p:txBody>
      </p:sp>
    </p:spTree>
    <p:extLst>
      <p:ext uri="{BB962C8B-B14F-4D97-AF65-F5344CB8AC3E}">
        <p14:creationId xmlns="" xmlns:p14="http://schemas.microsoft.com/office/powerpoint/2010/main" val="1442470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3151" y="450376"/>
            <a:ext cx="10508533" cy="1286937"/>
          </a:xfrm>
        </p:spPr>
        <p:txBody>
          <a:bodyPr>
            <a:normAutofit fontScale="90000"/>
          </a:bodyPr>
          <a:lstStyle/>
          <a:p>
            <a:pPr lvl="0" algn="r"/>
            <a:r>
              <a:rPr lang="fr-FR" dirty="0" smtClean="0"/>
              <a:t>		</a:t>
            </a:r>
            <a:r>
              <a:rPr lang="fr-FR" cap="small" dirty="0" smtClean="0"/>
              <a:t>Retour des ateliers de réflexion ?</a:t>
            </a:r>
            <a:br>
              <a:rPr lang="fr-FR" cap="small" dirty="0" smtClean="0"/>
            </a:br>
            <a:r>
              <a:rPr lang="fr-FR" sz="2200" dirty="0" smtClean="0">
                <a:latin typeface="Arial Black" pitchFamily="34" charset="0"/>
              </a:rPr>
              <a:t>Compétences à cibler dans le référentiel des CAP Cuisine et CAP HCR</a:t>
            </a:r>
            <a:br>
              <a:rPr lang="fr-FR" sz="2200" dirty="0" smtClean="0">
                <a:latin typeface="Arial Black" pitchFamily="34" charset="0"/>
              </a:rPr>
            </a:br>
            <a:r>
              <a:rPr lang="fr-FR" cap="small" dirty="0" smtClean="0"/>
              <a:t/>
            </a:r>
            <a:br>
              <a:rPr lang="fr-FR" cap="small" dirty="0" smtClean="0"/>
            </a:br>
            <a:r>
              <a:rPr lang="fr-FR" dirty="0" smtClean="0">
                <a:solidFill>
                  <a:srgbClr val="002060"/>
                </a:solidFill>
                <a:latin typeface="Arial Black" pitchFamily="34" charset="0"/>
                <a:cs typeface="Arial" panose="020B0604020202020204" pitchFamily="34" charset="0"/>
              </a:rPr>
              <a:t/>
            </a:r>
            <a:br>
              <a:rPr lang="fr-FR" dirty="0" smtClean="0">
                <a:solidFill>
                  <a:srgbClr val="002060"/>
                </a:solidFill>
                <a:latin typeface="Arial Black" pitchFamily="34" charset="0"/>
                <a:cs typeface="Arial" panose="020B0604020202020204" pitchFamily="34" charset="0"/>
              </a:rPr>
            </a:br>
            <a:endParaRPr lang="fr-FR"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35</a:t>
            </a:fld>
            <a:endParaRPr lang="fr-FR" dirty="0"/>
          </a:p>
        </p:txBody>
      </p:sp>
      <p:graphicFrame>
        <p:nvGraphicFramePr>
          <p:cNvPr id="5" name="Diagramme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33178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36</a:t>
            </a:fld>
            <a:endParaRPr lang="fr-FR" dirty="0"/>
          </a:p>
        </p:txBody>
      </p:sp>
      <p:graphicFrame>
        <p:nvGraphicFramePr>
          <p:cNvPr id="5" name="Tableau 4"/>
          <p:cNvGraphicFramePr>
            <a:graphicFrameLocks noGrp="1"/>
          </p:cNvGraphicFramePr>
          <p:nvPr/>
        </p:nvGraphicFramePr>
        <p:xfrm>
          <a:off x="1809749" y="952501"/>
          <a:ext cx="9657453" cy="5372750"/>
        </p:xfrm>
        <a:graphic>
          <a:graphicData uri="http://schemas.openxmlformats.org/drawingml/2006/table">
            <a:tbl>
              <a:tblPr/>
              <a:tblGrid>
                <a:gridCol w="2290146"/>
                <a:gridCol w="761925"/>
                <a:gridCol w="858149"/>
                <a:gridCol w="856399"/>
                <a:gridCol w="888765"/>
                <a:gridCol w="949999"/>
                <a:gridCol w="1131952"/>
                <a:gridCol w="1071592"/>
                <a:gridCol w="848526"/>
              </a:tblGrid>
              <a:tr h="685799">
                <a:tc>
                  <a:txBody>
                    <a:bodyPr/>
                    <a:lstStyle/>
                    <a:p>
                      <a:pPr>
                        <a:spcAft>
                          <a:spcPts val="0"/>
                        </a:spcAft>
                      </a:pPr>
                      <a:endParaRPr lang="fr-FR" sz="1200" dirty="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dirty="0">
                          <a:solidFill>
                            <a:srgbClr val="0000FF"/>
                          </a:solidFill>
                          <a:latin typeface="Arial"/>
                          <a:ea typeface="Times New Roman"/>
                        </a:rPr>
                        <a:t>Maths </a:t>
                      </a:r>
                      <a:endParaRPr lang="fr-FR" sz="1200" dirty="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Cuisine</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Service</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Gestion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Français</a:t>
                      </a:r>
                      <a:endParaRPr lang="fr-FR" sz="1200">
                        <a:latin typeface="Times New Roman"/>
                        <a:ea typeface="Times New Roman"/>
                      </a:endParaRPr>
                    </a:p>
                    <a:p>
                      <a:pPr>
                        <a:spcAft>
                          <a:spcPts val="0"/>
                        </a:spcAft>
                      </a:pPr>
                      <a:r>
                        <a:rPr lang="fr-FR" sz="1200" b="1" i="1">
                          <a:solidFill>
                            <a:srgbClr val="0000FF"/>
                          </a:solidFill>
                          <a:latin typeface="Arial"/>
                          <a:ea typeface="Times New Roman"/>
                        </a:rPr>
                        <a:t>Histoire /Géo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Sciences Appliquées</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Arts Appliqués</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i="1">
                          <a:solidFill>
                            <a:srgbClr val="0000FF"/>
                          </a:solidFill>
                          <a:latin typeface="Arial"/>
                          <a:ea typeface="Times New Roman"/>
                        </a:rPr>
                        <a:t>Anglais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09">
                <a:tc>
                  <a:txBody>
                    <a:bodyPr/>
                    <a:lstStyle/>
                    <a:p>
                      <a:pPr>
                        <a:spcAft>
                          <a:spcPts val="0"/>
                        </a:spcAft>
                      </a:pPr>
                      <a:r>
                        <a:rPr lang="fr-FR" sz="1200">
                          <a:solidFill>
                            <a:srgbClr val="0000FF"/>
                          </a:solidFill>
                          <a:latin typeface="Arial"/>
                          <a:ea typeface="Times New Roman"/>
                        </a:rPr>
                        <a:t>Entretenir les relations professionnelles</a:t>
                      </a:r>
                      <a:endParaRPr lang="fr-FR" sz="1200">
                        <a:latin typeface="Times New Roman"/>
                        <a:ea typeface="Times New Roman"/>
                      </a:endParaRPr>
                    </a:p>
                    <a:p>
                      <a:pPr>
                        <a:spcAft>
                          <a:spcPts val="0"/>
                        </a:spcAft>
                      </a:pPr>
                      <a:r>
                        <a:rPr lang="fr-FR" sz="1200">
                          <a:solidFill>
                            <a:srgbClr val="0000FF"/>
                          </a:solidFill>
                          <a:latin typeface="Arial"/>
                          <a:ea typeface="Times New Roman"/>
                        </a:rPr>
                        <a:t>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09">
                <a:tc>
                  <a:txBody>
                    <a:bodyPr/>
                    <a:lstStyle/>
                    <a:p>
                      <a:pPr>
                        <a:spcAft>
                          <a:spcPts val="0"/>
                        </a:spcAft>
                      </a:pPr>
                      <a:r>
                        <a:rPr lang="fr-FR" sz="1200">
                          <a:solidFill>
                            <a:srgbClr val="0000FF"/>
                          </a:solidFill>
                          <a:latin typeface="Arial"/>
                          <a:ea typeface="Times New Roman"/>
                        </a:rPr>
                        <a:t>Communiquer à dessein commercial / Prendre en charge la clientèle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05">
                <a:tc>
                  <a:txBody>
                    <a:bodyPr/>
                    <a:lstStyle/>
                    <a:p>
                      <a:pPr>
                        <a:spcAft>
                          <a:spcPts val="0"/>
                        </a:spcAft>
                      </a:pPr>
                      <a:r>
                        <a:rPr lang="fr-FR" sz="1200">
                          <a:solidFill>
                            <a:srgbClr val="0000FF"/>
                          </a:solidFill>
                          <a:latin typeface="Arial"/>
                          <a:ea typeface="Times New Roman"/>
                        </a:rPr>
                        <a:t>Entretenir les locaux et matériel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09">
                <a:tc>
                  <a:txBody>
                    <a:bodyPr/>
                    <a:lstStyle/>
                    <a:p>
                      <a:pPr>
                        <a:spcAft>
                          <a:spcPts val="0"/>
                        </a:spcAft>
                      </a:pPr>
                      <a:r>
                        <a:rPr lang="fr-FR" sz="1200">
                          <a:solidFill>
                            <a:srgbClr val="0000FF"/>
                          </a:solidFill>
                          <a:latin typeface="Arial"/>
                          <a:ea typeface="Times New Roman"/>
                        </a:rPr>
                        <a:t>Organiser la production /Réaliser la Mise en place –organiser le service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82">
                <a:tc>
                  <a:txBody>
                    <a:bodyPr/>
                    <a:lstStyle/>
                    <a:p>
                      <a:pPr>
                        <a:spcAft>
                          <a:spcPts val="0"/>
                        </a:spcAft>
                      </a:pPr>
                      <a:r>
                        <a:rPr lang="fr-FR" sz="1200">
                          <a:solidFill>
                            <a:srgbClr val="0000FF"/>
                          </a:solidFill>
                          <a:latin typeface="Arial"/>
                          <a:ea typeface="Times New Roman"/>
                        </a:rPr>
                        <a:t>Animer une équipe /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12">
                <a:tc>
                  <a:txBody>
                    <a:bodyPr/>
                    <a:lstStyle/>
                    <a:p>
                      <a:pPr>
                        <a:spcAft>
                          <a:spcPts val="0"/>
                        </a:spcAft>
                      </a:pPr>
                      <a:r>
                        <a:rPr lang="fr-FR" sz="1200">
                          <a:solidFill>
                            <a:srgbClr val="0000FF"/>
                          </a:solidFill>
                          <a:latin typeface="Arial"/>
                          <a:ea typeface="Times New Roman"/>
                        </a:rPr>
                        <a:t>Recenser les besoins d’approvisionnements/ participer à l’élaboration d’un cahier des charges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82">
                <a:tc>
                  <a:txBody>
                    <a:bodyPr/>
                    <a:lstStyle/>
                    <a:p>
                      <a:pPr>
                        <a:spcAft>
                          <a:spcPts val="0"/>
                        </a:spcAft>
                      </a:pPr>
                      <a:r>
                        <a:rPr lang="fr-FR" sz="1200">
                          <a:solidFill>
                            <a:srgbClr val="0000FF"/>
                          </a:solidFill>
                          <a:latin typeface="Arial"/>
                          <a:ea typeface="Times New Roman"/>
                        </a:rPr>
                        <a:t>Contrôler des stocks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05">
                <a:tc>
                  <a:txBody>
                    <a:bodyPr/>
                    <a:lstStyle/>
                    <a:p>
                      <a:pPr>
                        <a:spcAft>
                          <a:spcPts val="0"/>
                        </a:spcAft>
                      </a:pPr>
                      <a:r>
                        <a:rPr lang="fr-FR" sz="1200">
                          <a:solidFill>
                            <a:srgbClr val="0000FF"/>
                          </a:solidFill>
                          <a:latin typeface="Arial"/>
                          <a:ea typeface="Times New Roman"/>
                        </a:rPr>
                        <a:t>Maîtriser les coûts / Analyser les ventes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014">
                <a:tc>
                  <a:txBody>
                    <a:bodyPr/>
                    <a:lstStyle/>
                    <a:p>
                      <a:pPr>
                        <a:spcAft>
                          <a:spcPts val="0"/>
                        </a:spcAft>
                      </a:pPr>
                      <a:r>
                        <a:rPr lang="fr-FR" sz="1200">
                          <a:solidFill>
                            <a:srgbClr val="0000FF"/>
                          </a:solidFill>
                          <a:latin typeface="Arial"/>
                          <a:ea typeface="Times New Roman"/>
                        </a:rPr>
                        <a:t>Appliquer la démarche de qualité. Ecoute clientèle, dispositifs réglementaire, environnement, nutrition et diététique </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solidFill>
                            <a:srgbClr val="0000FF"/>
                          </a:solidFill>
                          <a:latin typeface="Arial"/>
                          <a:ea typeface="Times New Roman"/>
                        </a:rPr>
                        <a:t>X</a:t>
                      </a:r>
                      <a:endParaRPr lang="fr-FR" sz="1200">
                        <a:latin typeface="Times New Roman"/>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82">
                <a:tc>
                  <a:txBody>
                    <a:bodyPr/>
                    <a:lstStyle/>
                    <a:p>
                      <a:pP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solidFill>
                          <a:srgbClr val="0000FF"/>
                        </a:solidFill>
                        <a:latin typeface="Arial"/>
                        <a:ea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re 1"/>
          <p:cNvSpPr>
            <a:spLocks noGrp="1"/>
          </p:cNvSpPr>
          <p:nvPr>
            <p:ph type="title"/>
          </p:nvPr>
        </p:nvSpPr>
        <p:spPr>
          <a:xfrm>
            <a:off x="1073151" y="450376"/>
            <a:ext cx="10508533" cy="1286937"/>
          </a:xfrm>
        </p:spPr>
        <p:txBody>
          <a:bodyPr>
            <a:normAutofit fontScale="90000"/>
          </a:bodyPr>
          <a:lstStyle/>
          <a:p>
            <a:pPr lvl="0" algn="r"/>
            <a:r>
              <a:rPr lang="fr-FR" dirty="0" smtClean="0"/>
              <a:t>		</a:t>
            </a:r>
            <a:r>
              <a:rPr lang="fr-FR" cap="small" dirty="0" smtClean="0"/>
              <a:t>Retour des ateliers de réflexion ?</a:t>
            </a:r>
            <a:br>
              <a:rPr lang="fr-FR" cap="small" dirty="0" smtClean="0"/>
            </a:br>
            <a:r>
              <a:rPr lang="fr-FR" sz="2200" dirty="0" smtClean="0">
                <a:latin typeface="Arial Black" pitchFamily="34" charset="0"/>
              </a:rPr>
              <a:t>Compétences à cibler dans le référentiel des BAC PRO Cuisine et </a:t>
            </a:r>
            <a:r>
              <a:rPr lang="fr-FR" sz="2200" dirty="0" err="1" smtClean="0">
                <a:latin typeface="Arial Black" pitchFamily="34" charset="0"/>
              </a:rPr>
              <a:t>CSR</a:t>
            </a:r>
            <a:r>
              <a:rPr lang="fr-FR" sz="2200" dirty="0" smtClean="0">
                <a:latin typeface="Arial Black" pitchFamily="34" charset="0"/>
              </a:rPr>
              <a:t/>
            </a:r>
            <a:br>
              <a:rPr lang="fr-FR" sz="2200" dirty="0" smtClean="0">
                <a:latin typeface="Arial Black" pitchFamily="34" charset="0"/>
              </a:rPr>
            </a:br>
            <a:r>
              <a:rPr lang="fr-FR" cap="small" dirty="0" smtClean="0"/>
              <a:t/>
            </a:r>
            <a:br>
              <a:rPr lang="fr-FR" cap="small" dirty="0" smtClean="0"/>
            </a:br>
            <a:r>
              <a:rPr lang="fr-FR" dirty="0" smtClean="0">
                <a:solidFill>
                  <a:srgbClr val="002060"/>
                </a:solidFill>
                <a:latin typeface="Arial Black" pitchFamily="34" charset="0"/>
                <a:cs typeface="Arial" panose="020B0604020202020204" pitchFamily="34" charset="0"/>
              </a:rPr>
              <a:t/>
            </a:r>
            <a:br>
              <a:rPr lang="fr-FR" dirty="0" smtClean="0">
                <a:solidFill>
                  <a:srgbClr val="002060"/>
                </a:solidFill>
                <a:latin typeface="Arial Black" pitchFamily="34" charset="0"/>
                <a:cs typeface="Arial" panose="020B0604020202020204" pitchFamily="34" charset="0"/>
              </a:rPr>
            </a:br>
            <a:endParaRPr lang="fr-FR" cap="smal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37</a:t>
            </a:fld>
            <a:endParaRPr lang="fr-FR" dirty="0"/>
          </a:p>
        </p:txBody>
      </p:sp>
      <p:sp>
        <p:nvSpPr>
          <p:cNvPr id="4" name="Espace réservé du texte 3"/>
          <p:cNvSpPr>
            <a:spLocks noGrp="1"/>
          </p:cNvSpPr>
          <p:nvPr>
            <p:ph type="body" sz="quarter" idx="13"/>
          </p:nvPr>
        </p:nvSpPr>
        <p:spPr>
          <a:xfrm>
            <a:off x="1072440" y="2114551"/>
            <a:ext cx="10509249" cy="4598988"/>
          </a:xfrm>
        </p:spPr>
        <p:txBody>
          <a:bodyPr/>
          <a:lstStyle/>
          <a:p>
            <a:r>
              <a:rPr lang="fr-FR" dirty="0" smtClean="0">
                <a:solidFill>
                  <a:srgbClr val="002060"/>
                </a:solidFill>
                <a:latin typeface="Arial Black" pitchFamily="34" charset="0"/>
              </a:rPr>
              <a:t>Le Chef d’œuvre s’intègre dans le contexte</a:t>
            </a:r>
          </a:p>
          <a:p>
            <a:r>
              <a:rPr lang="fr-FR" dirty="0" smtClean="0">
                <a:solidFill>
                  <a:srgbClr val="002060"/>
                </a:solidFill>
                <a:latin typeface="Arial Black" pitchFamily="34" charset="0"/>
              </a:rPr>
              <a:t>Certains savoirs associés seront abordés dans le cadre du chef d’</a:t>
            </a:r>
            <a:r>
              <a:rPr lang="fr-FR" dirty="0" err="1" smtClean="0">
                <a:solidFill>
                  <a:srgbClr val="002060"/>
                </a:solidFill>
                <a:latin typeface="Arial Black" pitchFamily="34" charset="0"/>
              </a:rPr>
              <a:t>oeuvre</a:t>
            </a:r>
            <a:r>
              <a:rPr lang="fr-FR" dirty="0" smtClean="0">
                <a:solidFill>
                  <a:srgbClr val="002060"/>
                </a:solidFill>
                <a:latin typeface="Arial Black" pitchFamily="34" charset="0"/>
              </a:rPr>
              <a:t> et d’autres dans la pratique professionnelle.</a:t>
            </a:r>
          </a:p>
          <a:p>
            <a:pPr lvl="0"/>
            <a:r>
              <a:rPr lang="fr-FR" dirty="0" smtClean="0">
                <a:solidFill>
                  <a:srgbClr val="002060"/>
                </a:solidFill>
                <a:latin typeface="Arial Black" pitchFamily="34" charset="0"/>
              </a:rPr>
              <a:t>Intégrer dans le tableau de stratégie globale</a:t>
            </a:r>
          </a:p>
          <a:p>
            <a:pPr>
              <a:buNone/>
            </a:pPr>
            <a:endParaRPr lang="fr-FR" dirty="0" smtClean="0"/>
          </a:p>
        </p:txBody>
      </p:sp>
      <p:sp>
        <p:nvSpPr>
          <p:cNvPr id="5" name="Titre 1"/>
          <p:cNvSpPr>
            <a:spLocks noGrp="1"/>
          </p:cNvSpPr>
          <p:nvPr>
            <p:ph type="title"/>
          </p:nvPr>
        </p:nvSpPr>
        <p:spPr>
          <a:xfrm>
            <a:off x="1073156" y="827614"/>
            <a:ext cx="10508533" cy="1286937"/>
          </a:xfrm>
        </p:spPr>
        <p:txBody>
          <a:bodyPr>
            <a:normAutofit fontScale="90000"/>
          </a:bodyPr>
          <a:lstStyle/>
          <a:p>
            <a:pPr algn="r"/>
            <a:r>
              <a:rPr lang="fr-FR" dirty="0" smtClean="0"/>
              <a:t>		</a:t>
            </a:r>
            <a:r>
              <a:rPr lang="fr-FR" cap="small" dirty="0" smtClean="0"/>
              <a:t>Retour des ateliers de réflexion ?</a:t>
            </a:r>
            <a:br>
              <a:rPr lang="fr-FR" cap="small" dirty="0" smtClean="0"/>
            </a:br>
            <a:r>
              <a:rPr lang="fr-FR" sz="2600" b="0" cap="small" dirty="0" smtClean="0">
                <a:solidFill>
                  <a:schemeClr val="tx1"/>
                </a:solidFill>
                <a:latin typeface="Arial Black" pitchFamily="34" charset="0"/>
                <a:cs typeface="Arial" panose="020B0604020202020204" pitchFamily="34" charset="0"/>
              </a:rPr>
              <a:t>Comment cela s’intègre dans la Stratégie globale ou plan de formation (contexte, situation pro, savoirs associés ...)</a:t>
            </a:r>
            <a:br>
              <a:rPr lang="fr-FR" sz="2600" b="0" cap="small" dirty="0" smtClean="0">
                <a:solidFill>
                  <a:schemeClr val="tx1"/>
                </a:solidFill>
                <a:latin typeface="Arial Black" pitchFamily="34" charset="0"/>
                <a:cs typeface="Arial" panose="020B0604020202020204" pitchFamily="34" charset="0"/>
              </a:rPr>
            </a:br>
            <a:r>
              <a:rPr lang="fr-FR" sz="2200" dirty="0" smtClean="0">
                <a:latin typeface="Arial Black" pitchFamily="34" charset="0"/>
              </a:rPr>
              <a:t/>
            </a:r>
            <a:br>
              <a:rPr lang="fr-FR" sz="2200" dirty="0" smtClean="0">
                <a:latin typeface="Arial Black" pitchFamily="34" charset="0"/>
              </a:rPr>
            </a:br>
            <a:r>
              <a:rPr lang="fr-FR" cap="small" dirty="0" smtClean="0"/>
              <a:t/>
            </a:r>
            <a:br>
              <a:rPr lang="fr-FR" cap="small" dirty="0" smtClean="0"/>
            </a:br>
            <a:r>
              <a:rPr lang="fr-FR" dirty="0" smtClean="0">
                <a:solidFill>
                  <a:srgbClr val="002060"/>
                </a:solidFill>
                <a:latin typeface="Arial Black" pitchFamily="34" charset="0"/>
                <a:cs typeface="Arial" panose="020B0604020202020204" pitchFamily="34" charset="0"/>
              </a:rPr>
              <a:t/>
            </a:r>
            <a:br>
              <a:rPr lang="fr-FR" dirty="0" smtClean="0">
                <a:solidFill>
                  <a:srgbClr val="002060"/>
                </a:solidFill>
                <a:latin typeface="Arial Black" pitchFamily="34" charset="0"/>
                <a:cs typeface="Arial" panose="020B0604020202020204" pitchFamily="34" charset="0"/>
              </a:rPr>
            </a:br>
            <a:endParaRPr lang="fr-FR" cap="smal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936297"/>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a:t>
            </a:r>
            <a:r>
              <a:rPr lang="fr-FR" sz="1500" dirty="0" err="1">
                <a:latin typeface="Arial" panose="020B0604020202020204" pitchFamily="34" charset="0"/>
                <a:cs typeface="Arial" panose="020B0604020202020204" pitchFamily="34" charset="0"/>
              </a:rPr>
              <a:t>IEN</a:t>
            </a:r>
            <a:r>
              <a:rPr lang="fr-FR" sz="1500" dirty="0">
                <a:latin typeface="Arial" panose="020B0604020202020204" pitchFamily="34" charset="0"/>
                <a:cs typeface="Arial" panose="020B0604020202020204" pitchFamily="34" charset="0"/>
              </a:rPr>
              <a:t> / Pilotes GRD </a:t>
            </a: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972186" y="529389"/>
            <a:ext cx="7114833" cy="646331"/>
          </a:xfrm>
          <a:prstGeom prst="rect">
            <a:avLst/>
          </a:prstGeom>
          <a:noFill/>
        </p:spPr>
        <p:txBody>
          <a:bodyPr wrap="none" rtlCol="0">
            <a:spAutoFit/>
          </a:bodyPr>
          <a:lstStyle/>
          <a:p>
            <a:r>
              <a:rPr lang="fr-FR" sz="3600" b="1" cap="small" dirty="0" smtClean="0">
                <a:latin typeface="Arial Black" pitchFamily="34" charset="0"/>
              </a:rPr>
              <a:t>Atelier 2 – Co-intervention </a:t>
            </a:r>
          </a:p>
        </p:txBody>
      </p:sp>
      <p:sp>
        <p:nvSpPr>
          <p:cNvPr id="5" name="ZoneTexte 4">
            <a:extLst>
              <a:ext uri="{FF2B5EF4-FFF2-40B4-BE49-F238E27FC236}">
                <a16:creationId xmlns:a16="http://schemas.microsoft.com/office/drawing/2014/main" xmlns="" id="{7263C2A1-CFD8-1043-AD4D-5ECB38C75EA6}"/>
              </a:ext>
            </a:extLst>
          </p:cNvPr>
          <p:cNvSpPr txBox="1"/>
          <p:nvPr/>
        </p:nvSpPr>
        <p:spPr>
          <a:xfrm>
            <a:off x="3972185" y="1964920"/>
            <a:ext cx="7453341" cy="2308324"/>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panose="020B0604020202020204" pitchFamily="34" charset="0"/>
                <a:cs typeface="Arial" panose="020B0604020202020204" pitchFamily="34" charset="0"/>
              </a:rPr>
              <a:t> 	</a:t>
            </a:r>
            <a:r>
              <a:rPr lang="fr-FR" dirty="0" smtClean="0">
                <a:solidFill>
                  <a:srgbClr val="002060"/>
                </a:solidFill>
                <a:latin typeface="Arial Black" pitchFamily="34" charset="0"/>
                <a:cs typeface="Arial" panose="020B0604020202020204" pitchFamily="34" charset="0"/>
              </a:rPr>
              <a:t>État </a:t>
            </a:r>
            <a:r>
              <a:rPr lang="fr-FR" dirty="0">
                <a:solidFill>
                  <a:srgbClr val="002060"/>
                </a:solidFill>
                <a:latin typeface="Arial Black" pitchFamily="34" charset="0"/>
                <a:cs typeface="Arial" panose="020B0604020202020204" pitchFamily="34" charset="0"/>
              </a:rPr>
              <a:t>des lieux </a:t>
            </a:r>
            <a:r>
              <a:rPr lang="fr-FR" dirty="0" smtClean="0">
                <a:solidFill>
                  <a:srgbClr val="002060"/>
                </a:solidFill>
                <a:latin typeface="Arial Black" pitchFamily="34" charset="0"/>
                <a:cs typeface="Arial" panose="020B0604020202020204" pitchFamily="34" charset="0"/>
              </a:rPr>
              <a:t>des </a:t>
            </a:r>
            <a:r>
              <a:rPr lang="fr-FR" dirty="0">
                <a:solidFill>
                  <a:srgbClr val="002060"/>
                </a:solidFill>
                <a:latin typeface="Arial Black" pitchFamily="34" charset="0"/>
                <a:cs typeface="Arial" panose="020B0604020202020204" pitchFamily="34" charset="0"/>
              </a:rPr>
              <a:t>pratiques </a:t>
            </a:r>
            <a:r>
              <a:rPr lang="fr-FR" dirty="0" smtClean="0">
                <a:solidFill>
                  <a:srgbClr val="002060"/>
                </a:solidFill>
                <a:latin typeface="Arial Black" pitchFamily="34" charset="0"/>
                <a:cs typeface="Arial" panose="020B0604020202020204" pitchFamily="34" charset="0"/>
              </a:rPr>
              <a:t>pédagogiques 	collaboratives ?</a:t>
            </a:r>
          </a:p>
          <a:p>
            <a:endParaRPr lang="fr-FR"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dirty="0" smtClean="0">
                <a:solidFill>
                  <a:srgbClr val="002060"/>
                </a:solidFill>
                <a:latin typeface="Arial Black" pitchFamily="34" charset="0"/>
                <a:cs typeface="Arial" panose="020B0604020202020204" pitchFamily="34" charset="0"/>
              </a:rPr>
              <a:t>    Quelles sont les compétences possibles à cibler (à 	repérer dans le référentiel ?) puis à proposer à     	l'enseignement de matières générales</a:t>
            </a:r>
          </a:p>
          <a:p>
            <a:pPr>
              <a:buFont typeface="Wingdings" pitchFamily="2" charset="2"/>
              <a:buChar char="Ø"/>
            </a:pPr>
            <a:endParaRPr lang="fr-FR" dirty="0" smtClean="0">
              <a:solidFill>
                <a:srgbClr val="002060"/>
              </a:solidFill>
              <a:latin typeface="Arial Black" pitchFamily="34" charset="0"/>
              <a:cs typeface="Arial" panose="020B0604020202020204" pitchFamily="34" charset="0"/>
            </a:endParaRPr>
          </a:p>
          <a:p>
            <a:endParaRPr lang="fr-FR" dirty="0" smtClean="0">
              <a:solidFill>
                <a:srgbClr val="00206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État des lieux des pratiques pédagogiques collaboratives : </a:t>
            </a:r>
            <a:br>
              <a:rPr lang="fr-FR" dirty="0" smtClean="0"/>
            </a:b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39</a:t>
            </a:fld>
            <a:endParaRPr lang="fr-FR" dirty="0"/>
          </a:p>
        </p:txBody>
      </p:sp>
      <p:sp>
        <p:nvSpPr>
          <p:cNvPr id="4" name="Espace réservé du texte 3"/>
          <p:cNvSpPr>
            <a:spLocks noGrp="1"/>
          </p:cNvSpPr>
          <p:nvPr>
            <p:ph type="body" sz="quarter" idx="13"/>
          </p:nvPr>
        </p:nvSpPr>
        <p:spPr>
          <a:xfrm>
            <a:off x="1073156" y="1146412"/>
            <a:ext cx="10509249" cy="5711588"/>
          </a:xfrm>
        </p:spPr>
        <p:txBody>
          <a:bodyPr>
            <a:normAutofit fontScale="47500" lnSpcReduction="20000"/>
          </a:bodyPr>
          <a:lstStyle/>
          <a:p>
            <a:pPr lvl="0"/>
            <a:r>
              <a:rPr lang="fr-FR" sz="2200" dirty="0" smtClean="0">
                <a:solidFill>
                  <a:schemeClr val="tx1"/>
                </a:solidFill>
              </a:rPr>
              <a:t>Situation théâtrale/ jeux de rôle avec l’enseignante en anglais lors d’un TP restaurant.</a:t>
            </a:r>
          </a:p>
          <a:p>
            <a:pPr lvl="0"/>
            <a:r>
              <a:rPr lang="fr-FR" sz="2200" dirty="0" smtClean="0">
                <a:solidFill>
                  <a:schemeClr val="tx1"/>
                </a:solidFill>
              </a:rPr>
              <a:t>Co-animation sur la mise en œuvre des procédures d’utilisation des machines dangereuses (</a:t>
            </a:r>
            <a:r>
              <a:rPr lang="fr-FR" sz="2200" dirty="0" err="1" smtClean="0">
                <a:solidFill>
                  <a:schemeClr val="tx1"/>
                </a:solidFill>
              </a:rPr>
              <a:t>PSE</a:t>
            </a:r>
            <a:r>
              <a:rPr lang="fr-FR" sz="2200" dirty="0" smtClean="0">
                <a:solidFill>
                  <a:schemeClr val="tx1"/>
                </a:solidFill>
              </a:rPr>
              <a:t>) lors de TP en cuisine</a:t>
            </a:r>
          </a:p>
          <a:p>
            <a:pPr lvl="0"/>
            <a:r>
              <a:rPr lang="fr-FR" sz="2200" dirty="0" smtClean="0">
                <a:solidFill>
                  <a:schemeClr val="tx1"/>
                </a:solidFill>
              </a:rPr>
              <a:t>Calcul Coût Denrée, rendement en TP Cuisine avec l’enseignante en gestion</a:t>
            </a:r>
          </a:p>
          <a:p>
            <a:pPr lvl="0"/>
            <a:r>
              <a:rPr lang="fr-FR" sz="2200" dirty="0" smtClean="0">
                <a:solidFill>
                  <a:schemeClr val="tx1"/>
                </a:solidFill>
              </a:rPr>
              <a:t>Les unités de mesure en TP cuisine avec l’enseignant de maths</a:t>
            </a:r>
          </a:p>
          <a:p>
            <a:pPr lvl="0"/>
            <a:r>
              <a:rPr lang="fr-FR" sz="2200" dirty="0" smtClean="0">
                <a:solidFill>
                  <a:schemeClr val="tx1"/>
                </a:solidFill>
              </a:rPr>
              <a:t>Audit par les </a:t>
            </a:r>
            <a:r>
              <a:rPr lang="fr-FR" sz="2200" dirty="0" err="1" smtClean="0">
                <a:solidFill>
                  <a:schemeClr val="tx1"/>
                </a:solidFill>
              </a:rPr>
              <a:t>Term</a:t>
            </a:r>
            <a:r>
              <a:rPr lang="fr-FR" sz="2200" dirty="0" smtClean="0">
                <a:solidFill>
                  <a:schemeClr val="tx1"/>
                </a:solidFill>
              </a:rPr>
              <a:t> BAC </a:t>
            </a:r>
            <a:r>
              <a:rPr lang="fr-FR" sz="2200" dirty="0" err="1" smtClean="0">
                <a:solidFill>
                  <a:schemeClr val="tx1"/>
                </a:solidFill>
              </a:rPr>
              <a:t>HPS</a:t>
            </a:r>
            <a:r>
              <a:rPr lang="fr-FR" sz="2200" dirty="0" smtClean="0">
                <a:solidFill>
                  <a:schemeClr val="tx1"/>
                </a:solidFill>
              </a:rPr>
              <a:t> sur l’état des locaux en cuisine.</a:t>
            </a:r>
          </a:p>
          <a:p>
            <a:pPr lvl="0"/>
            <a:r>
              <a:rPr lang="fr-FR" sz="2200" dirty="0" smtClean="0">
                <a:solidFill>
                  <a:schemeClr val="tx1"/>
                </a:solidFill>
              </a:rPr>
              <a:t>Réception des matières premières avec la prof de SA en CAP Pâtisserie.</a:t>
            </a:r>
          </a:p>
          <a:p>
            <a:pPr lvl="0"/>
            <a:r>
              <a:rPr lang="fr-FR" sz="2200" dirty="0" smtClean="0">
                <a:solidFill>
                  <a:schemeClr val="tx1"/>
                </a:solidFill>
              </a:rPr>
              <a:t>Les risques majeurs liés à la profession avec l’enseignante de </a:t>
            </a:r>
            <a:r>
              <a:rPr lang="fr-FR" sz="2200" dirty="0" err="1" smtClean="0">
                <a:solidFill>
                  <a:schemeClr val="tx1"/>
                </a:solidFill>
              </a:rPr>
              <a:t>PSE</a:t>
            </a:r>
            <a:r>
              <a:rPr lang="fr-FR" sz="2200" dirty="0" smtClean="0">
                <a:solidFill>
                  <a:schemeClr val="tx1"/>
                </a:solidFill>
              </a:rPr>
              <a:t> en TP Cuisine</a:t>
            </a:r>
          </a:p>
          <a:p>
            <a:r>
              <a:rPr lang="fr-FR" sz="2200" dirty="0" smtClean="0">
                <a:solidFill>
                  <a:schemeClr val="tx1"/>
                </a:solidFill>
              </a:rPr>
              <a:t>Autres : Cours de maquillage/ coiffure pour les serveuses avec les CAP Esthéticiennes.</a:t>
            </a:r>
          </a:p>
          <a:p>
            <a:r>
              <a:rPr lang="fr-FR" sz="2200" dirty="0" smtClean="0">
                <a:solidFill>
                  <a:schemeClr val="tx1"/>
                </a:solidFill>
              </a:rPr>
              <a:t>Mannequin challenge</a:t>
            </a:r>
          </a:p>
          <a:p>
            <a:r>
              <a:rPr lang="fr-FR" sz="2200" dirty="0" smtClean="0">
                <a:solidFill>
                  <a:schemeClr val="tx1"/>
                </a:solidFill>
              </a:rPr>
              <a:t>Film avec des zombies humoristique afin de promouvoir la filière Hygiène et Propreté des locaux….</a:t>
            </a:r>
          </a:p>
          <a:p>
            <a:r>
              <a:rPr lang="fr-FR" sz="2200" dirty="0" smtClean="0">
                <a:solidFill>
                  <a:schemeClr val="tx1"/>
                </a:solidFill>
              </a:rPr>
              <a:t> La collègue de Sciences Appliquées qui vient travailler en Cuisine </a:t>
            </a:r>
          </a:p>
          <a:p>
            <a:r>
              <a:rPr lang="fr-FR" sz="2200" dirty="0" smtClean="0">
                <a:solidFill>
                  <a:schemeClr val="tx1"/>
                </a:solidFill>
              </a:rPr>
              <a:t>Le prof de français sur des scénettes de théâtre pour le repas Rouge et Noir</a:t>
            </a:r>
          </a:p>
          <a:p>
            <a:r>
              <a:rPr lang="fr-FR" sz="2200" dirty="0" smtClean="0">
                <a:solidFill>
                  <a:schemeClr val="tx1"/>
                </a:solidFill>
              </a:rPr>
              <a:t>Le prof de français sur le livret de poésie</a:t>
            </a:r>
          </a:p>
          <a:p>
            <a:r>
              <a:rPr lang="fr-FR" sz="2200" dirty="0" smtClean="0">
                <a:solidFill>
                  <a:schemeClr val="tx1"/>
                </a:solidFill>
              </a:rPr>
              <a:t>Livre de cuisines de recettes anciennes</a:t>
            </a:r>
          </a:p>
          <a:p>
            <a:r>
              <a:rPr lang="fr-FR" sz="2200" dirty="0" smtClean="0">
                <a:solidFill>
                  <a:schemeClr val="tx1"/>
                </a:solidFill>
              </a:rPr>
              <a:t>Lecture et cuisine</a:t>
            </a:r>
          </a:p>
          <a:p>
            <a:r>
              <a:rPr lang="fr-FR" sz="2200" dirty="0" smtClean="0">
                <a:solidFill>
                  <a:schemeClr val="tx1"/>
                </a:solidFill>
              </a:rPr>
              <a:t>Bd .</a:t>
            </a:r>
          </a:p>
          <a:p>
            <a:r>
              <a:rPr lang="fr-FR" sz="2200" dirty="0" smtClean="0">
                <a:solidFill>
                  <a:schemeClr val="tx1"/>
                </a:solidFill>
              </a:rPr>
              <a:t>Diaporama sur des comptes rendu de visite.</a:t>
            </a:r>
          </a:p>
          <a:p>
            <a:r>
              <a:rPr lang="fr-FR" sz="2200" dirty="0" smtClean="0">
                <a:solidFill>
                  <a:schemeClr val="tx1"/>
                </a:solidFill>
              </a:rPr>
              <a:t>Poèmes</a:t>
            </a:r>
          </a:p>
          <a:p>
            <a:r>
              <a:rPr lang="fr-FR" sz="2200" dirty="0" smtClean="0">
                <a:solidFill>
                  <a:schemeClr val="tx1"/>
                </a:solidFill>
              </a:rPr>
              <a:t>Du </a:t>
            </a:r>
            <a:r>
              <a:rPr lang="fr-FR" sz="2200" dirty="0" err="1" smtClean="0">
                <a:solidFill>
                  <a:schemeClr val="tx1"/>
                </a:solidFill>
              </a:rPr>
              <a:t>gastro</a:t>
            </a:r>
            <a:r>
              <a:rPr lang="fr-FR" sz="2200" dirty="0" smtClean="0">
                <a:solidFill>
                  <a:schemeClr val="tx1"/>
                </a:solidFill>
              </a:rPr>
              <a:t> à l’hôpital</a:t>
            </a:r>
          </a:p>
          <a:p>
            <a:r>
              <a:rPr lang="fr-FR" sz="2200" dirty="0" smtClean="0">
                <a:solidFill>
                  <a:schemeClr val="tx1"/>
                </a:solidFill>
              </a:rPr>
              <a:t>Sondage</a:t>
            </a:r>
          </a:p>
          <a:p>
            <a:r>
              <a:rPr lang="fr-FR" sz="2200" dirty="0" smtClean="0">
                <a:solidFill>
                  <a:schemeClr val="tx1"/>
                </a:solidFill>
              </a:rPr>
              <a:t>Analyse des labos, hygiène…</a:t>
            </a:r>
          </a:p>
          <a:p>
            <a:r>
              <a:rPr lang="fr-FR" sz="2200" dirty="0" smtClean="0">
                <a:solidFill>
                  <a:schemeClr val="tx1"/>
                </a:solidFill>
              </a:rPr>
              <a:t>Concours des cocktails sans alcool.</a:t>
            </a:r>
          </a:p>
          <a:p>
            <a:r>
              <a:rPr lang="fr-FR" sz="2200" dirty="0" smtClean="0">
                <a:solidFill>
                  <a:schemeClr val="tx1"/>
                </a:solidFill>
              </a:rPr>
              <a:t>Les conversions , les volumes</a:t>
            </a:r>
          </a:p>
          <a:p>
            <a:r>
              <a:rPr lang="fr-FR" sz="2200" dirty="0" smtClean="0">
                <a:solidFill>
                  <a:schemeClr val="tx1"/>
                </a:solidFill>
              </a:rPr>
              <a:t>Petits déjeuners Anglais, Espagnol.</a:t>
            </a:r>
          </a:p>
          <a:p>
            <a:r>
              <a:rPr lang="fr-FR" sz="2200" dirty="0" smtClean="0">
                <a:solidFill>
                  <a:schemeClr val="tx1"/>
                </a:solidFill>
              </a:rPr>
              <a:t>Cuisine liée à l’histoire</a:t>
            </a:r>
          </a:p>
          <a:p>
            <a:r>
              <a:rPr lang="fr-FR" sz="2200" dirty="0" smtClean="0">
                <a:solidFill>
                  <a:schemeClr val="tx1"/>
                </a:solidFill>
              </a:rPr>
              <a:t>L’art et la cuisine</a:t>
            </a:r>
          </a:p>
          <a:p>
            <a:pPr lvl="0"/>
            <a:r>
              <a:rPr lang="fr-FR" sz="2200" dirty="0" smtClean="0">
                <a:solidFill>
                  <a:schemeClr val="tx1"/>
                </a:solidFill>
              </a:rPr>
              <a:t>Co –A : présentation des dossiers : EP1 oral : montrer leur carte de brasserie : a partir de leur maitre d’apprentissages. Ils modifient la carte de restau. </a:t>
            </a:r>
          </a:p>
          <a:p>
            <a:pPr lvl="0"/>
            <a:r>
              <a:rPr lang="fr-FR" sz="2200" dirty="0" smtClean="0">
                <a:solidFill>
                  <a:schemeClr val="tx1"/>
                </a:solidFill>
              </a:rPr>
              <a:t>Prof de SA dans els labo : lavage des mains, entretien des surfaces, </a:t>
            </a:r>
          </a:p>
          <a:p>
            <a:pPr lvl="0"/>
            <a:r>
              <a:rPr lang="fr-FR" sz="2200" dirty="0" smtClean="0">
                <a:solidFill>
                  <a:schemeClr val="tx1"/>
                </a:solidFill>
              </a:rPr>
              <a:t>Tenue professionnelle: avec  la prof de coiffure</a:t>
            </a:r>
          </a:p>
          <a:p>
            <a:pPr lvl="0"/>
            <a:r>
              <a:rPr lang="fr-FR" sz="2200" dirty="0" smtClean="0">
                <a:solidFill>
                  <a:schemeClr val="tx1"/>
                </a:solidFill>
              </a:rPr>
              <a:t>Peser les poissons, pourcentage de rendement</a:t>
            </a:r>
          </a:p>
          <a:p>
            <a:pPr lvl="0"/>
            <a:r>
              <a:rPr lang="fr-FR" sz="2200" dirty="0" err="1" smtClean="0">
                <a:solidFill>
                  <a:schemeClr val="tx1"/>
                </a:solidFill>
              </a:rPr>
              <a:t>PPCP</a:t>
            </a:r>
            <a:r>
              <a:rPr lang="fr-FR" sz="2200" dirty="0" smtClean="0">
                <a:solidFill>
                  <a:schemeClr val="tx1"/>
                </a:solidFill>
              </a:rPr>
              <a:t> : théâtre, français Restau : posture professionnelle</a:t>
            </a:r>
          </a:p>
          <a:p>
            <a:pPr lvl="0"/>
            <a:r>
              <a:rPr lang="fr-FR" sz="2200" dirty="0" smtClean="0">
                <a:solidFill>
                  <a:schemeClr val="tx1"/>
                </a:solidFill>
              </a:rPr>
              <a:t>Design du dressage d’assiette : Prof de cuisine et Art </a:t>
            </a:r>
            <a:r>
              <a:rPr lang="fr-FR" sz="2200" dirty="0" err="1" smtClean="0">
                <a:solidFill>
                  <a:schemeClr val="tx1"/>
                </a:solidFill>
              </a:rPr>
              <a:t>app</a:t>
            </a:r>
            <a:endParaRPr lang="fr-FR" sz="2200" dirty="0" smtClean="0">
              <a:solidFill>
                <a:schemeClr val="tx1"/>
              </a:solidFill>
            </a:endParaRPr>
          </a:p>
          <a:p>
            <a:pPr lvl="0"/>
            <a:r>
              <a:rPr lang="fr-FR" sz="2200" dirty="0" smtClean="0">
                <a:solidFill>
                  <a:schemeClr val="tx1"/>
                </a:solidFill>
              </a:rPr>
              <a:t>Service et anglais : service en anglais, semaine Englis</a:t>
            </a:r>
            <a:r>
              <a:rPr lang="fr-FR" dirty="0" smtClean="0">
                <a:solidFill>
                  <a:schemeClr val="tx1"/>
                </a:solidFill>
              </a:rPr>
              <a:t>h</a:t>
            </a:r>
          </a:p>
        </p:txBody>
      </p:sp>
      <p:sp>
        <p:nvSpPr>
          <p:cNvPr id="5" name="Rectangle à coins arrondis 4"/>
          <p:cNvSpPr/>
          <p:nvPr/>
        </p:nvSpPr>
        <p:spPr>
          <a:xfrm>
            <a:off x="8366078" y="1801504"/>
            <a:ext cx="3216327" cy="2115403"/>
          </a:xfrm>
          <a:prstGeom prst="wedgeRoundRectCallout">
            <a:avLst>
              <a:gd name="adj1" fmla="val -86605"/>
              <a:gd name="adj2" fmla="val -336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Listing des pratiques collaboratives existantes dans les établissements de l’académie de Lyon</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1050" y="106992"/>
            <a:ext cx="6102289" cy="766014"/>
          </a:xfrm>
        </p:spPr>
        <p:txBody>
          <a:bodyPr>
            <a:normAutofit/>
          </a:bodyPr>
          <a:lstStyle/>
          <a:p>
            <a:r>
              <a:rPr lang="fr-FR" sz="2000" dirty="0"/>
              <a:t>INFORMER</a:t>
            </a:r>
          </a:p>
        </p:txBody>
      </p:sp>
      <p:graphicFrame>
        <p:nvGraphicFramePr>
          <p:cNvPr id="5" name="Espace réservé du contenu 4"/>
          <p:cNvGraphicFramePr>
            <a:graphicFrameLocks noGrp="1"/>
          </p:cNvGraphicFramePr>
          <p:nvPr>
            <p:ph idx="1"/>
            <p:extLst>
              <p:ext uri="{D42A27DB-BD31-4B8C-83A1-F6EECF244321}">
                <p14:modId xmlns="" xmlns:p14="http://schemas.microsoft.com/office/powerpoint/2010/main" val="1191438868"/>
              </p:ext>
            </p:extLst>
          </p:nvPr>
        </p:nvGraphicFramePr>
        <p:xfrm>
          <a:off x="5682470" y="603011"/>
          <a:ext cx="3663620" cy="266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4</a:t>
            </a:fld>
            <a:endParaRPr lang="fr-FR"/>
          </a:p>
        </p:txBody>
      </p:sp>
      <p:sp>
        <p:nvSpPr>
          <p:cNvPr id="6" name="ZoneTexte 5"/>
          <p:cNvSpPr txBox="1"/>
          <p:nvPr/>
        </p:nvSpPr>
        <p:spPr>
          <a:xfrm>
            <a:off x="6720651" y="1239955"/>
            <a:ext cx="1587260" cy="646331"/>
          </a:xfrm>
          <a:prstGeom prst="rect">
            <a:avLst/>
          </a:prstGeom>
          <a:noFill/>
        </p:spPr>
        <p:txBody>
          <a:bodyPr wrap="square" rtlCol="0">
            <a:spAutoFit/>
          </a:bodyPr>
          <a:lstStyle/>
          <a:p>
            <a:pPr algn="ctr"/>
            <a:r>
              <a:rPr lang="fr-FR" b="1" dirty="0">
                <a:solidFill>
                  <a:schemeClr val="bg1"/>
                </a:solidFill>
              </a:rPr>
              <a:t>GT</a:t>
            </a:r>
          </a:p>
          <a:p>
            <a:pPr algn="ctr"/>
            <a:r>
              <a:rPr lang="fr-FR" b="1" dirty="0">
                <a:solidFill>
                  <a:schemeClr val="bg1"/>
                </a:solidFill>
              </a:rPr>
              <a:t>TVP</a:t>
            </a:r>
          </a:p>
        </p:txBody>
      </p:sp>
      <p:grpSp>
        <p:nvGrpSpPr>
          <p:cNvPr id="3" name="Groupe 10"/>
          <p:cNvGrpSpPr/>
          <p:nvPr/>
        </p:nvGrpSpPr>
        <p:grpSpPr>
          <a:xfrm>
            <a:off x="2910432" y="1090445"/>
            <a:ext cx="2290191" cy="1307010"/>
            <a:chOff x="307113" y="268924"/>
            <a:chExt cx="2091814" cy="1591680"/>
          </a:xfrm>
          <a:solidFill>
            <a:srgbClr val="EADDD4"/>
          </a:solidFill>
        </p:grpSpPr>
        <p:sp>
          <p:nvSpPr>
            <p:cNvPr id="12" name="Ellipse 11"/>
            <p:cNvSpPr/>
            <p:nvPr/>
          </p:nvSpPr>
          <p:spPr>
            <a:xfrm>
              <a:off x="307113" y="268924"/>
              <a:ext cx="2091814" cy="1591680"/>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3" name="Ellipse 4"/>
            <p:cNvSpPr txBox="1"/>
            <p:nvPr/>
          </p:nvSpPr>
          <p:spPr>
            <a:xfrm>
              <a:off x="507731" y="675092"/>
              <a:ext cx="1767705" cy="78057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fr-FR" b="1" dirty="0"/>
                <a:t>Services du Rectorat</a:t>
              </a:r>
            </a:p>
            <a:p>
              <a:pPr algn="ctr" defTabSz="889000">
                <a:lnSpc>
                  <a:spcPct val="90000"/>
                </a:lnSpc>
                <a:spcBef>
                  <a:spcPct val="0"/>
                </a:spcBef>
                <a:spcAft>
                  <a:spcPct val="35000"/>
                </a:spcAft>
              </a:pPr>
              <a:r>
                <a:rPr lang="fr-FR" b="1" dirty="0" smtClean="0"/>
                <a:t>DOS - DRH</a:t>
              </a:r>
              <a:endParaRPr lang="fr-FR" sz="1200" b="1" dirty="0"/>
            </a:p>
          </p:txBody>
        </p:sp>
      </p:grpSp>
      <p:grpSp>
        <p:nvGrpSpPr>
          <p:cNvPr id="7" name="Groupe 23"/>
          <p:cNvGrpSpPr/>
          <p:nvPr/>
        </p:nvGrpSpPr>
        <p:grpSpPr>
          <a:xfrm>
            <a:off x="4872819" y="4975641"/>
            <a:ext cx="3435093" cy="601966"/>
            <a:chOff x="417588" y="676152"/>
            <a:chExt cx="1310778" cy="342673"/>
          </a:xfrm>
        </p:grpSpPr>
        <p:sp>
          <p:nvSpPr>
            <p:cNvPr id="34" name="Rectangle 33"/>
            <p:cNvSpPr/>
            <p:nvPr/>
          </p:nvSpPr>
          <p:spPr>
            <a:xfrm>
              <a:off x="417588" y="676152"/>
              <a:ext cx="1310778" cy="342673"/>
            </a:xfrm>
            <a:prstGeom prst="rect">
              <a:avLst/>
            </a:prstGeom>
            <a:noFill/>
            <a:ln>
              <a:solidFill>
                <a:srgbClr val="43A5C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ZoneTexte 34"/>
            <p:cNvSpPr txBox="1"/>
            <p:nvPr/>
          </p:nvSpPr>
          <p:spPr>
            <a:xfrm>
              <a:off x="417588" y="735722"/>
              <a:ext cx="1310778" cy="192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25400" bIns="25400" numCol="1" spcCol="1270" anchor="ctr" anchorCtr="0">
              <a:noAutofit/>
            </a:bodyPr>
            <a:lstStyle/>
            <a:p>
              <a:pPr algn="ctr" defTabSz="444500">
                <a:lnSpc>
                  <a:spcPct val="90000"/>
                </a:lnSpc>
                <a:spcBef>
                  <a:spcPct val="0"/>
                </a:spcBef>
                <a:spcAft>
                  <a:spcPct val="35000"/>
                </a:spcAft>
              </a:pPr>
              <a:r>
                <a:rPr lang="fr-FR" dirty="0">
                  <a:solidFill>
                    <a:schemeClr val="tx1"/>
                  </a:solidFill>
                </a:rPr>
                <a:t>EQUIPES</a:t>
              </a:r>
              <a:r>
                <a:rPr lang="fr-FR" dirty="0"/>
                <a:t> </a:t>
              </a:r>
              <a:r>
                <a:rPr lang="fr-FR" dirty="0">
                  <a:solidFill>
                    <a:schemeClr val="tx1"/>
                  </a:solidFill>
                </a:rPr>
                <a:t>PEDAGOGIQUES</a:t>
              </a:r>
            </a:p>
          </p:txBody>
        </p:sp>
      </p:grpSp>
      <p:sp>
        <p:nvSpPr>
          <p:cNvPr id="25" name="Ellipse 24"/>
          <p:cNvSpPr/>
          <p:nvPr/>
        </p:nvSpPr>
        <p:spPr>
          <a:xfrm>
            <a:off x="4464444" y="4922763"/>
            <a:ext cx="844818" cy="74711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dirty="0"/>
          </a:p>
        </p:txBody>
      </p:sp>
      <p:grpSp>
        <p:nvGrpSpPr>
          <p:cNvPr id="8" name="Groupe 36"/>
          <p:cNvGrpSpPr/>
          <p:nvPr/>
        </p:nvGrpSpPr>
        <p:grpSpPr>
          <a:xfrm>
            <a:off x="8235949" y="3271496"/>
            <a:ext cx="1234873" cy="845731"/>
            <a:chOff x="-233076" y="332311"/>
            <a:chExt cx="2664877" cy="1408087"/>
          </a:xfrm>
        </p:grpSpPr>
        <p:sp>
          <p:nvSpPr>
            <p:cNvPr id="38" name="Ellipse 37"/>
            <p:cNvSpPr/>
            <p:nvPr/>
          </p:nvSpPr>
          <p:spPr>
            <a:xfrm>
              <a:off x="-233076" y="332311"/>
              <a:ext cx="2664877" cy="1408087"/>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9" name="Ellipse 4"/>
            <p:cNvSpPr txBox="1"/>
            <p:nvPr/>
          </p:nvSpPr>
          <p:spPr>
            <a:xfrm>
              <a:off x="-37946" y="538520"/>
              <a:ext cx="2274615" cy="9956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fr-FR" sz="2000" dirty="0"/>
                <a:t>IEN référents</a:t>
              </a:r>
              <a:endParaRPr lang="fr-FR" sz="1400" dirty="0"/>
            </a:p>
          </p:txBody>
        </p:sp>
      </p:grpSp>
      <p:graphicFrame>
        <p:nvGraphicFramePr>
          <p:cNvPr id="9" name="Diagramme 8"/>
          <p:cNvGraphicFramePr/>
          <p:nvPr>
            <p:extLst>
              <p:ext uri="{D42A27DB-BD31-4B8C-83A1-F6EECF244321}">
                <p14:modId xmlns="" xmlns:p14="http://schemas.microsoft.com/office/powerpoint/2010/main" val="1773149841"/>
              </p:ext>
            </p:extLst>
          </p:nvPr>
        </p:nvGraphicFramePr>
        <p:xfrm>
          <a:off x="2463175" y="3152125"/>
          <a:ext cx="2737449" cy="7647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oupe 39"/>
          <p:cNvGrpSpPr/>
          <p:nvPr/>
        </p:nvGrpSpPr>
        <p:grpSpPr>
          <a:xfrm>
            <a:off x="2490501" y="4933263"/>
            <a:ext cx="1711688" cy="764293"/>
            <a:chOff x="0" y="484"/>
            <a:chExt cx="1583196" cy="764293"/>
          </a:xfrm>
        </p:grpSpPr>
        <p:sp>
          <p:nvSpPr>
            <p:cNvPr id="41" name="Rectangle 40"/>
            <p:cNvSpPr/>
            <p:nvPr/>
          </p:nvSpPr>
          <p:spPr>
            <a:xfrm>
              <a:off x="0" y="484"/>
              <a:ext cx="1583196" cy="76429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ZoneTexte 41"/>
            <p:cNvSpPr txBox="1"/>
            <p:nvPr/>
          </p:nvSpPr>
          <p:spPr>
            <a:xfrm>
              <a:off x="0" y="484"/>
              <a:ext cx="1583196" cy="764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fr-FR" sz="2300" dirty="0"/>
                <a:t>Information</a:t>
              </a:r>
            </a:p>
          </p:txBody>
        </p:sp>
      </p:grpSp>
      <p:grpSp>
        <p:nvGrpSpPr>
          <p:cNvPr id="11" name="Groupe 42"/>
          <p:cNvGrpSpPr/>
          <p:nvPr/>
        </p:nvGrpSpPr>
        <p:grpSpPr>
          <a:xfrm>
            <a:off x="4662584" y="2972794"/>
            <a:ext cx="2590244" cy="1144432"/>
            <a:chOff x="1319815" y="372795"/>
            <a:chExt cx="2590244" cy="1315142"/>
          </a:xfrm>
        </p:grpSpPr>
        <p:sp>
          <p:nvSpPr>
            <p:cNvPr id="44" name="Ellipse 43"/>
            <p:cNvSpPr/>
            <p:nvPr/>
          </p:nvSpPr>
          <p:spPr>
            <a:xfrm>
              <a:off x="1319815" y="372795"/>
              <a:ext cx="2590244" cy="131514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Ellipse 4"/>
            <p:cNvSpPr txBox="1"/>
            <p:nvPr/>
          </p:nvSpPr>
          <p:spPr>
            <a:xfrm>
              <a:off x="1699147" y="565393"/>
              <a:ext cx="1831580" cy="9299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fr-FR" sz="2400" dirty="0"/>
                <a:t>Proviseurs</a:t>
              </a:r>
            </a:p>
          </p:txBody>
        </p:sp>
      </p:grpSp>
      <p:grpSp>
        <p:nvGrpSpPr>
          <p:cNvPr id="14" name="Groupe 22"/>
          <p:cNvGrpSpPr/>
          <p:nvPr/>
        </p:nvGrpSpPr>
        <p:grpSpPr>
          <a:xfrm>
            <a:off x="597966" y="1106808"/>
            <a:ext cx="2087592" cy="1307010"/>
            <a:chOff x="307113" y="268924"/>
            <a:chExt cx="2091814" cy="159168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grpSpPr>
        <p:sp>
          <p:nvSpPr>
            <p:cNvPr id="26" name="Ellipse 25"/>
            <p:cNvSpPr/>
            <p:nvPr/>
          </p:nvSpPr>
          <p:spPr>
            <a:xfrm>
              <a:off x="307113" y="268924"/>
              <a:ext cx="2091814" cy="1591680"/>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7" name="Ellipse 4"/>
            <p:cNvSpPr txBox="1"/>
            <p:nvPr/>
          </p:nvSpPr>
          <p:spPr>
            <a:xfrm>
              <a:off x="507731" y="675092"/>
              <a:ext cx="1767705" cy="78057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fr-FR" sz="2800" dirty="0" smtClean="0"/>
                <a:t>Pôles</a:t>
              </a:r>
              <a:endParaRPr lang="fr-FR" dirty="0"/>
            </a:p>
          </p:txBody>
        </p:sp>
      </p:grpSp>
    </p:spTree>
    <p:extLst>
      <p:ext uri="{BB962C8B-B14F-4D97-AF65-F5344CB8AC3E}">
        <p14:creationId xmlns="" xmlns:p14="http://schemas.microsoft.com/office/powerpoint/2010/main" val="2975123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État des lieux des pratiques pédagogiques collaboratives : </a:t>
            </a:r>
            <a:endParaRPr lang="fr-FR"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40</a:t>
            </a:fld>
            <a:endParaRPr lang="fr-FR" dirty="0"/>
          </a:p>
        </p:txBody>
      </p:sp>
      <p:sp>
        <p:nvSpPr>
          <p:cNvPr id="4" name="Espace réservé du texte 3"/>
          <p:cNvSpPr>
            <a:spLocks noGrp="1"/>
          </p:cNvSpPr>
          <p:nvPr>
            <p:ph type="body" sz="quarter" idx="13"/>
          </p:nvPr>
        </p:nvSpPr>
        <p:spPr>
          <a:xfrm>
            <a:off x="1073867" y="1469829"/>
            <a:ext cx="10509249" cy="4598988"/>
          </a:xfrm>
        </p:spPr>
        <p:txBody>
          <a:bodyPr>
            <a:normAutofit fontScale="85000" lnSpcReduction="20000"/>
          </a:bodyPr>
          <a:lstStyle/>
          <a:p>
            <a:r>
              <a:rPr lang="fr-FR" sz="2500" dirty="0" smtClean="0">
                <a:solidFill>
                  <a:schemeClr val="tx1"/>
                </a:solidFill>
              </a:rPr>
              <a:t>Livre de cuisines de recettes anciennes</a:t>
            </a:r>
          </a:p>
          <a:p>
            <a:r>
              <a:rPr lang="fr-FR" sz="2500" dirty="0" smtClean="0">
                <a:solidFill>
                  <a:schemeClr val="tx1"/>
                </a:solidFill>
              </a:rPr>
              <a:t>Lecture et cuisine</a:t>
            </a:r>
          </a:p>
          <a:p>
            <a:r>
              <a:rPr lang="fr-FR" sz="2500" dirty="0" smtClean="0">
                <a:solidFill>
                  <a:schemeClr val="tx1"/>
                </a:solidFill>
              </a:rPr>
              <a:t>Bd .</a:t>
            </a:r>
          </a:p>
          <a:p>
            <a:r>
              <a:rPr lang="fr-FR" sz="2500" dirty="0" smtClean="0">
                <a:solidFill>
                  <a:schemeClr val="tx1"/>
                </a:solidFill>
              </a:rPr>
              <a:t>Diaporama sur des comptes rendu de visite.</a:t>
            </a:r>
          </a:p>
          <a:p>
            <a:r>
              <a:rPr lang="fr-FR" sz="2500" dirty="0" smtClean="0">
                <a:solidFill>
                  <a:schemeClr val="tx1"/>
                </a:solidFill>
              </a:rPr>
              <a:t>Poèmes</a:t>
            </a:r>
          </a:p>
          <a:p>
            <a:r>
              <a:rPr lang="fr-FR" sz="2500" dirty="0" smtClean="0">
                <a:solidFill>
                  <a:schemeClr val="tx1"/>
                </a:solidFill>
              </a:rPr>
              <a:t>Du </a:t>
            </a:r>
            <a:r>
              <a:rPr lang="fr-FR" sz="2500" dirty="0" err="1" smtClean="0">
                <a:solidFill>
                  <a:schemeClr val="tx1"/>
                </a:solidFill>
              </a:rPr>
              <a:t>gastro</a:t>
            </a:r>
            <a:r>
              <a:rPr lang="fr-FR" sz="2500" dirty="0" smtClean="0">
                <a:solidFill>
                  <a:schemeClr val="tx1"/>
                </a:solidFill>
              </a:rPr>
              <a:t> à l’hôpital</a:t>
            </a:r>
          </a:p>
          <a:p>
            <a:r>
              <a:rPr lang="fr-FR" sz="2500" dirty="0" smtClean="0">
                <a:solidFill>
                  <a:schemeClr val="tx1"/>
                </a:solidFill>
              </a:rPr>
              <a:t>Sondage</a:t>
            </a:r>
          </a:p>
          <a:p>
            <a:r>
              <a:rPr lang="fr-FR" sz="2500" dirty="0" smtClean="0">
                <a:solidFill>
                  <a:schemeClr val="tx1"/>
                </a:solidFill>
              </a:rPr>
              <a:t>Analyse des labos, hygiène…</a:t>
            </a:r>
          </a:p>
          <a:p>
            <a:r>
              <a:rPr lang="fr-FR" sz="2500" dirty="0" smtClean="0">
                <a:solidFill>
                  <a:schemeClr val="tx1"/>
                </a:solidFill>
              </a:rPr>
              <a:t>Concours des cocktails sans alcool.</a:t>
            </a:r>
          </a:p>
          <a:p>
            <a:r>
              <a:rPr lang="fr-FR" sz="2500" dirty="0" smtClean="0">
                <a:solidFill>
                  <a:schemeClr val="tx1"/>
                </a:solidFill>
              </a:rPr>
              <a:t>Les conversions , les volumes</a:t>
            </a:r>
          </a:p>
          <a:p>
            <a:r>
              <a:rPr lang="fr-FR" sz="2500" dirty="0" smtClean="0">
                <a:solidFill>
                  <a:schemeClr val="tx1"/>
                </a:solidFill>
              </a:rPr>
              <a:t>Petits déjeuné Anglais, Espagnol.</a:t>
            </a:r>
          </a:p>
          <a:p>
            <a:r>
              <a:rPr lang="fr-FR" sz="2500" dirty="0" smtClean="0">
                <a:solidFill>
                  <a:schemeClr val="tx1"/>
                </a:solidFill>
              </a:rPr>
              <a:t>Cuisine lié à l’histoire</a:t>
            </a:r>
          </a:p>
          <a:p>
            <a:r>
              <a:rPr lang="fr-FR" sz="2500" dirty="0" smtClean="0">
                <a:solidFill>
                  <a:schemeClr val="tx1"/>
                </a:solidFill>
              </a:rPr>
              <a:t>L’art et la cuisine</a:t>
            </a:r>
          </a:p>
          <a:p>
            <a:pPr>
              <a:buNone/>
            </a:pPr>
            <a:endParaRPr lang="fr-FR" sz="2500" dirty="0" smtClean="0">
              <a:solidFill>
                <a:schemeClr val="tx1"/>
              </a:solidFill>
            </a:endParaRPr>
          </a:p>
          <a:p>
            <a:pPr>
              <a:buNone/>
            </a:pPr>
            <a:endParaRPr lang="fr-FR" sz="2500" dirty="0" smtClean="0"/>
          </a:p>
          <a:p>
            <a:endParaRPr lang="fr-FR" dirty="0"/>
          </a:p>
        </p:txBody>
      </p:sp>
      <p:sp>
        <p:nvSpPr>
          <p:cNvPr id="5" name="Rectangle à coins arrondis 4"/>
          <p:cNvSpPr/>
          <p:nvPr/>
        </p:nvSpPr>
        <p:spPr>
          <a:xfrm>
            <a:off x="8366078" y="1801504"/>
            <a:ext cx="3216327" cy="2115403"/>
          </a:xfrm>
          <a:prstGeom prst="wedgeRoundRectCallout">
            <a:avLst>
              <a:gd name="adj1" fmla="val -86605"/>
              <a:gd name="adj2" fmla="val -336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Listing des pratiques collaboratives existantes dans les établissements de l’académie de Lyon</a:t>
            </a:r>
            <a:endParaRPr lang="fr-FR" dirty="0"/>
          </a:p>
        </p:txBody>
      </p:sp>
    </p:spTree>
    <p:extLst>
      <p:ext uri="{BB962C8B-B14F-4D97-AF65-F5344CB8AC3E}">
        <p14:creationId xmlns="" xmlns:p14="http://schemas.microsoft.com/office/powerpoint/2010/main" val="2933178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41</a:t>
            </a:fld>
            <a:endParaRPr lang="fr-FR" dirty="0"/>
          </a:p>
        </p:txBody>
      </p:sp>
      <p:sp>
        <p:nvSpPr>
          <p:cNvPr id="4" name="Espace réservé du texte 3"/>
          <p:cNvSpPr>
            <a:spLocks noGrp="1"/>
          </p:cNvSpPr>
          <p:nvPr>
            <p:ph type="body" sz="quarter" idx="13"/>
          </p:nvPr>
        </p:nvSpPr>
        <p:spPr>
          <a:xfrm>
            <a:off x="518616" y="1543217"/>
            <a:ext cx="11063790" cy="4147899"/>
          </a:xfrm>
        </p:spPr>
        <p:txBody>
          <a:bodyPr>
            <a:noAutofit/>
          </a:bodyPr>
          <a:lstStyle/>
          <a:p>
            <a:pPr lvl="0"/>
            <a:r>
              <a:rPr lang="fr-FR" sz="1400" b="1" dirty="0" smtClean="0">
                <a:solidFill>
                  <a:schemeClr val="tx1"/>
                </a:solidFill>
              </a:rPr>
              <a:t>Situation théâtrale/ jeux de rôle avec l’enseignante en anglais lors d’un TP restaurant.</a:t>
            </a:r>
          </a:p>
          <a:p>
            <a:pPr lvl="0"/>
            <a:r>
              <a:rPr lang="fr-FR" sz="1400" b="1" dirty="0" smtClean="0">
                <a:solidFill>
                  <a:schemeClr val="tx1"/>
                </a:solidFill>
              </a:rPr>
              <a:t>Co-animation sur la mise en œuvre des procédures d’utilisation des machines dangereuses </a:t>
            </a:r>
          </a:p>
          <a:p>
            <a:pPr lvl="0">
              <a:buNone/>
            </a:pPr>
            <a:r>
              <a:rPr lang="fr-FR" sz="1400" b="1" dirty="0" smtClean="0">
                <a:solidFill>
                  <a:schemeClr val="tx1"/>
                </a:solidFill>
              </a:rPr>
              <a:t>(</a:t>
            </a:r>
            <a:r>
              <a:rPr lang="fr-FR" sz="1400" b="1" dirty="0" err="1" smtClean="0">
                <a:solidFill>
                  <a:schemeClr val="tx1"/>
                </a:solidFill>
              </a:rPr>
              <a:t>PSE</a:t>
            </a:r>
            <a:r>
              <a:rPr lang="fr-FR" sz="1400" b="1" dirty="0" smtClean="0">
                <a:solidFill>
                  <a:schemeClr val="tx1"/>
                </a:solidFill>
              </a:rPr>
              <a:t>) lors de TP en cuisine</a:t>
            </a:r>
          </a:p>
          <a:p>
            <a:pPr lvl="0"/>
            <a:r>
              <a:rPr lang="fr-FR" sz="1400" b="1" dirty="0" smtClean="0">
                <a:solidFill>
                  <a:schemeClr val="tx1"/>
                </a:solidFill>
              </a:rPr>
              <a:t>Calcul Coût Denrée, rendement en TP Cuisine avec l’enseignante en gestion</a:t>
            </a:r>
          </a:p>
          <a:p>
            <a:pPr lvl="0"/>
            <a:r>
              <a:rPr lang="fr-FR" sz="1400" b="1" dirty="0" smtClean="0">
                <a:solidFill>
                  <a:schemeClr val="tx1"/>
                </a:solidFill>
              </a:rPr>
              <a:t>Les unités de mesure en TP cuisine avec l’enseignant de maths</a:t>
            </a:r>
          </a:p>
          <a:p>
            <a:pPr lvl="0"/>
            <a:r>
              <a:rPr lang="fr-FR" sz="1400" b="1" dirty="0" smtClean="0">
                <a:solidFill>
                  <a:schemeClr val="tx1"/>
                </a:solidFill>
              </a:rPr>
              <a:t>Audit par les </a:t>
            </a:r>
            <a:r>
              <a:rPr lang="fr-FR" sz="1400" b="1" dirty="0" err="1" smtClean="0">
                <a:solidFill>
                  <a:schemeClr val="tx1"/>
                </a:solidFill>
              </a:rPr>
              <a:t>Term</a:t>
            </a:r>
            <a:r>
              <a:rPr lang="fr-FR" sz="1400" b="1" dirty="0" smtClean="0">
                <a:solidFill>
                  <a:schemeClr val="tx1"/>
                </a:solidFill>
              </a:rPr>
              <a:t> BAC </a:t>
            </a:r>
            <a:r>
              <a:rPr lang="fr-FR" sz="1400" b="1" dirty="0" err="1" smtClean="0">
                <a:solidFill>
                  <a:schemeClr val="tx1"/>
                </a:solidFill>
              </a:rPr>
              <a:t>HPS</a:t>
            </a:r>
            <a:r>
              <a:rPr lang="fr-FR" sz="1400" b="1" dirty="0" smtClean="0">
                <a:solidFill>
                  <a:schemeClr val="tx1"/>
                </a:solidFill>
              </a:rPr>
              <a:t> sur l’état des locaux en cuisine.</a:t>
            </a:r>
          </a:p>
          <a:p>
            <a:pPr lvl="0"/>
            <a:r>
              <a:rPr lang="fr-FR" sz="1400" b="1" dirty="0" smtClean="0">
                <a:solidFill>
                  <a:schemeClr val="tx1"/>
                </a:solidFill>
              </a:rPr>
              <a:t>Réception des matières premières avec la prof de SA en CAP Pâtisserie.</a:t>
            </a:r>
          </a:p>
          <a:p>
            <a:pPr lvl="0"/>
            <a:r>
              <a:rPr lang="fr-FR" sz="1400" b="1" dirty="0" smtClean="0">
                <a:solidFill>
                  <a:schemeClr val="tx1"/>
                </a:solidFill>
              </a:rPr>
              <a:t>Les risques majeurs liés à la profession avec l’enseignante de </a:t>
            </a:r>
            <a:r>
              <a:rPr lang="fr-FR" sz="1400" b="1" dirty="0" err="1" smtClean="0">
                <a:solidFill>
                  <a:schemeClr val="tx1"/>
                </a:solidFill>
              </a:rPr>
              <a:t>PSE</a:t>
            </a:r>
            <a:r>
              <a:rPr lang="fr-FR" sz="1400" b="1" dirty="0" smtClean="0">
                <a:solidFill>
                  <a:schemeClr val="tx1"/>
                </a:solidFill>
              </a:rPr>
              <a:t> en TP Cuisine</a:t>
            </a:r>
          </a:p>
          <a:p>
            <a:r>
              <a:rPr lang="fr-FR" sz="1400" b="1" dirty="0" smtClean="0">
                <a:solidFill>
                  <a:schemeClr val="tx1"/>
                </a:solidFill>
              </a:rPr>
              <a:t>Autres : Cours de maquillage/ coiffure pour les serveuses avec les CAP Esthéticiennes.</a:t>
            </a:r>
          </a:p>
          <a:p>
            <a:r>
              <a:rPr lang="fr-FR" sz="1400" b="1" dirty="0" smtClean="0">
                <a:solidFill>
                  <a:schemeClr val="tx1"/>
                </a:solidFill>
              </a:rPr>
              <a:t>Mannequin challenge</a:t>
            </a:r>
          </a:p>
          <a:p>
            <a:r>
              <a:rPr lang="fr-FR" sz="1400" b="1" dirty="0" smtClean="0">
                <a:solidFill>
                  <a:schemeClr val="tx1"/>
                </a:solidFill>
              </a:rPr>
              <a:t>Film avec des zombies humoristique afin de promouvoir la filière Hygiène et Propreté </a:t>
            </a:r>
          </a:p>
          <a:p>
            <a:pPr>
              <a:buNone/>
            </a:pPr>
            <a:r>
              <a:rPr lang="fr-FR" sz="1400" b="1" dirty="0" smtClean="0">
                <a:solidFill>
                  <a:schemeClr val="tx1"/>
                </a:solidFill>
              </a:rPr>
              <a:t>des locaux….</a:t>
            </a:r>
          </a:p>
          <a:p>
            <a:pPr>
              <a:buNone/>
            </a:pPr>
            <a:endParaRPr lang="fr-FR" sz="1200" dirty="0" smtClean="0">
              <a:solidFill>
                <a:schemeClr val="tx1"/>
              </a:solidFill>
            </a:endParaRPr>
          </a:p>
        </p:txBody>
      </p:sp>
      <p:sp>
        <p:nvSpPr>
          <p:cNvPr id="5" name="Rectangle 4"/>
          <p:cNvSpPr/>
          <p:nvPr/>
        </p:nvSpPr>
        <p:spPr>
          <a:xfrm>
            <a:off x="2312713" y="313899"/>
            <a:ext cx="9167446" cy="861774"/>
          </a:xfrm>
          <a:prstGeom prst="rect">
            <a:avLst/>
          </a:prstGeom>
        </p:spPr>
        <p:txBody>
          <a:bodyPr wrap="none">
            <a:spAutoFit/>
          </a:bodyPr>
          <a:lstStyle/>
          <a:p>
            <a:r>
              <a:rPr lang="fr-FR" sz="2500" b="1" cap="all" dirty="0" smtClean="0">
                <a:latin typeface="Arial Black" pitchFamily="34" charset="0"/>
              </a:rPr>
              <a:t>État des lieux des pratiques pédagogiques </a:t>
            </a:r>
          </a:p>
          <a:p>
            <a:pPr algn="ctr"/>
            <a:r>
              <a:rPr lang="fr-FR" sz="2500" b="1" cap="all" dirty="0" smtClean="0">
                <a:latin typeface="Arial Black" pitchFamily="34" charset="0"/>
              </a:rPr>
              <a:t>collaboratives : </a:t>
            </a:r>
            <a:endParaRPr lang="fr-FR" sz="2500" b="1" cap="all" dirty="0">
              <a:latin typeface="Arial Black" pitchFamily="34" charset="0"/>
            </a:endParaRPr>
          </a:p>
        </p:txBody>
      </p:sp>
      <p:sp>
        <p:nvSpPr>
          <p:cNvPr id="6" name="Rectangle à coins arrondis 5"/>
          <p:cNvSpPr/>
          <p:nvPr/>
        </p:nvSpPr>
        <p:spPr>
          <a:xfrm>
            <a:off x="8734567" y="2402006"/>
            <a:ext cx="3216327" cy="2115403"/>
          </a:xfrm>
          <a:prstGeom prst="wedgeRoundRectCallout">
            <a:avLst>
              <a:gd name="adj1" fmla="val -86605"/>
              <a:gd name="adj2" fmla="val -336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Listing des pratiques collaboratives existantes dans les établissements de l’académie de Lyon</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467" y="182893"/>
            <a:ext cx="10508533" cy="1140940"/>
          </a:xfrm>
        </p:spPr>
        <p:txBody>
          <a:bodyPr>
            <a:normAutofit fontScale="90000"/>
          </a:bodyPr>
          <a:lstStyle/>
          <a:p>
            <a:r>
              <a:rPr lang="fr-FR" cap="small" dirty="0" smtClean="0"/>
              <a:t>Retour des ateliers de réflexion ? </a:t>
            </a:r>
            <a:br>
              <a:rPr lang="fr-FR" cap="small" dirty="0" smtClean="0"/>
            </a:br>
            <a:r>
              <a:rPr lang="fr-FR" sz="2600" cap="small" dirty="0" smtClean="0">
                <a:solidFill>
                  <a:schemeClr val="tx1"/>
                </a:solidFill>
              </a:rPr>
              <a:t>Quelles sont les compétences possibles à cibler (à repérer dans le référentiel ?) puis à proposer à l’enseignement de matières  générales : </a:t>
            </a:r>
            <a:endParaRPr lang="fr-FR" sz="2600"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42</a:t>
            </a:fld>
            <a:endParaRPr lang="fr-FR" dirty="0"/>
          </a:p>
        </p:txBody>
      </p:sp>
      <p:sp>
        <p:nvSpPr>
          <p:cNvPr id="5" name="ZoneTexte 4"/>
          <p:cNvSpPr txBox="1"/>
          <p:nvPr/>
        </p:nvSpPr>
        <p:spPr>
          <a:xfrm>
            <a:off x="709684" y="1624084"/>
            <a:ext cx="10508776" cy="4247317"/>
          </a:xfrm>
          <a:prstGeom prst="rect">
            <a:avLst/>
          </a:prstGeom>
          <a:noFill/>
        </p:spPr>
        <p:txBody>
          <a:bodyPr wrap="square" rtlCol="0">
            <a:spAutoFit/>
          </a:bodyPr>
          <a:lstStyle/>
          <a:p>
            <a:r>
              <a:rPr lang="fr-FR" u="sng" dirty="0" smtClean="0"/>
              <a:t>Les compétences à cibler en CAP : </a:t>
            </a:r>
            <a:endParaRPr lang="fr-FR" dirty="0" smtClean="0"/>
          </a:p>
          <a:p>
            <a:r>
              <a:rPr lang="fr-FR" dirty="0" smtClean="0"/>
              <a:t> </a:t>
            </a:r>
          </a:p>
          <a:p>
            <a:r>
              <a:rPr lang="fr-FR" dirty="0" smtClean="0"/>
              <a:t>Pôle 1 – Compétence 2) : Collecter l’ensemble des informations (avec le professeur de français)</a:t>
            </a:r>
          </a:p>
          <a:p>
            <a:r>
              <a:rPr lang="fr-FR" dirty="0" smtClean="0"/>
              <a:t>Pôle 2 – Compétence 5) : Participer aux opérations d’inventaire</a:t>
            </a:r>
          </a:p>
          <a:p>
            <a:r>
              <a:rPr lang="fr-FR" dirty="0" smtClean="0"/>
              <a:t>Pôle 2 – Compétence 6) : Prendre connaissance des consignes</a:t>
            </a:r>
          </a:p>
          <a:p>
            <a:r>
              <a:rPr lang="fr-FR" dirty="0" smtClean="0"/>
              <a:t>L’enseignant en français travaille sur la forme, l’enseignant en pratique sur le contenu.</a:t>
            </a:r>
          </a:p>
          <a:p>
            <a:endParaRPr lang="fr-FR" u="sng" dirty="0" smtClean="0"/>
          </a:p>
          <a:p>
            <a:r>
              <a:rPr lang="fr-FR" u="sng" dirty="0" smtClean="0"/>
              <a:t>Les compétences à cibler en Bac Pro : </a:t>
            </a:r>
            <a:endParaRPr lang="fr-FR" dirty="0" smtClean="0"/>
          </a:p>
          <a:p>
            <a:r>
              <a:rPr lang="fr-FR" dirty="0" smtClean="0"/>
              <a:t>Pôle 4 :  </a:t>
            </a:r>
          </a:p>
          <a:p>
            <a:r>
              <a:rPr lang="fr-FR" dirty="0" smtClean="0"/>
              <a:t>Compétence 4.1.1 : Contribuer à la fixation des prix</a:t>
            </a:r>
          </a:p>
          <a:p>
            <a:r>
              <a:rPr lang="fr-FR" dirty="0" smtClean="0"/>
              <a:t>Chiffrage des fiches techniques avec le prof de maths</a:t>
            </a:r>
          </a:p>
          <a:p>
            <a:r>
              <a:rPr lang="fr-FR" dirty="0" smtClean="0"/>
              <a:t>Compétence 4 .4.4 : Gérer les invendus</a:t>
            </a:r>
          </a:p>
          <a:p>
            <a:r>
              <a:rPr lang="fr-FR" dirty="0" smtClean="0"/>
              <a:t>Nourrir les Hommes (avec le prof de français)</a:t>
            </a:r>
          </a:p>
          <a:p>
            <a:endParaRPr lang="fr-FR" dirty="0" smtClean="0"/>
          </a:p>
          <a:p>
            <a:endParaRPr lang="fr-FR" dirty="0"/>
          </a:p>
        </p:txBody>
      </p:sp>
    </p:spTree>
    <p:extLst>
      <p:ext uri="{BB962C8B-B14F-4D97-AF65-F5344CB8AC3E}">
        <p14:creationId xmlns="" xmlns:p14="http://schemas.microsoft.com/office/powerpoint/2010/main" val="2933178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972186" y="5936297"/>
            <a:ext cx="7453341" cy="55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latin typeface="Arial" panose="020B0604020202020204" pitchFamily="34" charset="0"/>
                <a:cs typeface="Arial" panose="020B0604020202020204" pitchFamily="34" charset="0"/>
              </a:rPr>
              <a:t>Noms des intervenants : Mmes </a:t>
            </a:r>
            <a:r>
              <a:rPr lang="fr-FR" sz="1500" dirty="0" err="1">
                <a:latin typeface="Arial" panose="020B0604020202020204" pitchFamily="34" charset="0"/>
                <a:cs typeface="Arial" panose="020B0604020202020204" pitchFamily="34" charset="0"/>
              </a:rPr>
              <a:t>Flammier</a:t>
            </a:r>
            <a:r>
              <a:rPr lang="fr-FR" sz="1500" dirty="0">
                <a:latin typeface="Arial" panose="020B0604020202020204" pitchFamily="34" charset="0"/>
                <a:cs typeface="Arial" panose="020B0604020202020204" pitchFamily="34" charset="0"/>
              </a:rPr>
              <a:t> &amp; </a:t>
            </a:r>
            <a:r>
              <a:rPr lang="fr-FR" sz="1500" dirty="0" err="1">
                <a:latin typeface="Arial" panose="020B0604020202020204" pitchFamily="34" charset="0"/>
                <a:cs typeface="Arial" panose="020B0604020202020204" pitchFamily="34" charset="0"/>
              </a:rPr>
              <a:t>Joret</a:t>
            </a:r>
            <a:r>
              <a:rPr lang="fr-FR" sz="1500" dirty="0">
                <a:latin typeface="Arial" panose="020B0604020202020204" pitchFamily="34" charset="0"/>
                <a:cs typeface="Arial" panose="020B0604020202020204" pitchFamily="34" charset="0"/>
              </a:rPr>
              <a:t> – </a:t>
            </a:r>
            <a:r>
              <a:rPr lang="fr-FR" sz="1500" dirty="0" err="1">
                <a:latin typeface="Arial" panose="020B0604020202020204" pitchFamily="34" charset="0"/>
                <a:cs typeface="Arial" panose="020B0604020202020204" pitchFamily="34" charset="0"/>
              </a:rPr>
              <a:t>IEN</a:t>
            </a:r>
            <a:r>
              <a:rPr lang="fr-FR" sz="1500" dirty="0">
                <a:latin typeface="Arial" panose="020B0604020202020204" pitchFamily="34" charset="0"/>
                <a:cs typeface="Arial" panose="020B0604020202020204" pitchFamily="34" charset="0"/>
              </a:rPr>
              <a:t> / Pilotes GRD </a:t>
            </a:r>
          </a:p>
          <a:p>
            <a:endParaRPr lang="fr-FR" dirty="0"/>
          </a:p>
        </p:txBody>
      </p:sp>
      <p:sp>
        <p:nvSpPr>
          <p:cNvPr id="4" name="ZoneTexte 3">
            <a:extLst>
              <a:ext uri="{FF2B5EF4-FFF2-40B4-BE49-F238E27FC236}">
                <a16:creationId xmlns:a16="http://schemas.microsoft.com/office/drawing/2014/main" xmlns="" id="{C6363B38-5240-9D47-A3FE-1D43D019511B}"/>
              </a:ext>
            </a:extLst>
          </p:cNvPr>
          <p:cNvSpPr txBox="1"/>
          <p:nvPr/>
        </p:nvSpPr>
        <p:spPr>
          <a:xfrm>
            <a:off x="3972186" y="529389"/>
            <a:ext cx="7114833" cy="646331"/>
          </a:xfrm>
          <a:prstGeom prst="rect">
            <a:avLst/>
          </a:prstGeom>
          <a:noFill/>
        </p:spPr>
        <p:txBody>
          <a:bodyPr wrap="none" rtlCol="0">
            <a:spAutoFit/>
          </a:bodyPr>
          <a:lstStyle/>
          <a:p>
            <a:r>
              <a:rPr lang="fr-FR" sz="3600" b="1" cap="small" dirty="0" smtClean="0">
                <a:latin typeface="Arial Black" pitchFamily="34" charset="0"/>
              </a:rPr>
              <a:t>Atelier 2 – Co-intervention </a:t>
            </a:r>
          </a:p>
        </p:txBody>
      </p:sp>
      <p:sp>
        <p:nvSpPr>
          <p:cNvPr id="5" name="ZoneTexte 4">
            <a:extLst>
              <a:ext uri="{FF2B5EF4-FFF2-40B4-BE49-F238E27FC236}">
                <a16:creationId xmlns:a16="http://schemas.microsoft.com/office/drawing/2014/main" xmlns="" id="{7263C2A1-CFD8-1043-AD4D-5ECB38C75EA6}"/>
              </a:ext>
            </a:extLst>
          </p:cNvPr>
          <p:cNvSpPr txBox="1"/>
          <p:nvPr/>
        </p:nvSpPr>
        <p:spPr>
          <a:xfrm>
            <a:off x="3972185" y="1964920"/>
            <a:ext cx="7453341" cy="2308324"/>
          </a:xfrm>
          <a:prstGeom prst="rect">
            <a:avLst/>
          </a:prstGeom>
          <a:noFill/>
        </p:spPr>
        <p:txBody>
          <a:bodyPr wrap="square" rtlCol="0">
            <a:spAutoFit/>
          </a:bodyPr>
          <a:lstStyle/>
          <a:p>
            <a:pPr>
              <a:buFont typeface="Wingdings" pitchFamily="2" charset="2"/>
              <a:buChar char="Ø"/>
            </a:pPr>
            <a:r>
              <a:rPr lang="fr-FR" dirty="0" smtClean="0">
                <a:solidFill>
                  <a:srgbClr val="002060"/>
                </a:solidFill>
                <a:latin typeface="Arial" panose="020B0604020202020204" pitchFamily="34" charset="0"/>
                <a:cs typeface="Arial" panose="020B0604020202020204" pitchFamily="34" charset="0"/>
              </a:rPr>
              <a:t> 	</a:t>
            </a:r>
            <a:r>
              <a:rPr lang="fr-FR" dirty="0" smtClean="0">
                <a:solidFill>
                  <a:srgbClr val="002060"/>
                </a:solidFill>
                <a:latin typeface="Arial Black" pitchFamily="34" charset="0"/>
                <a:cs typeface="Arial" panose="020B0604020202020204" pitchFamily="34" charset="0"/>
              </a:rPr>
              <a:t>Comment intégrer la Co-intervention dans la Stratégie globale de formation ou Plan de formation (contexte ou éléments du contexte, situations professionnelle, savoirs associés ...</a:t>
            </a:r>
          </a:p>
          <a:p>
            <a:endParaRPr lang="fr-FR" dirty="0" smtClean="0">
              <a:solidFill>
                <a:srgbClr val="002060"/>
              </a:solidFill>
              <a:latin typeface="Arial Black" pitchFamily="34" charset="0"/>
              <a:cs typeface="Arial" panose="020B0604020202020204" pitchFamily="34" charset="0"/>
            </a:endParaRPr>
          </a:p>
          <a:p>
            <a:pPr>
              <a:buFont typeface="Wingdings" pitchFamily="2" charset="2"/>
              <a:buChar char="Ø"/>
            </a:pPr>
            <a:r>
              <a:rPr lang="fr-FR" dirty="0" smtClean="0">
                <a:solidFill>
                  <a:srgbClr val="002060"/>
                </a:solidFill>
                <a:latin typeface="Arial Black" pitchFamily="34" charset="0"/>
                <a:cs typeface="Arial" panose="020B0604020202020204" pitchFamily="34" charset="0"/>
              </a:rPr>
              <a:t>    Quelles modalités d’animation pédagogiques ?</a:t>
            </a:r>
          </a:p>
          <a:p>
            <a:pPr>
              <a:buFont typeface="Wingdings" pitchFamily="2" charset="2"/>
              <a:buChar char="Ø"/>
            </a:pPr>
            <a:endParaRPr lang="fr-FR" dirty="0" smtClean="0">
              <a:solidFill>
                <a:srgbClr val="002060"/>
              </a:solidFill>
              <a:latin typeface="Arial Black" pitchFamily="34" charset="0"/>
              <a:cs typeface="Arial" panose="020B0604020202020204" pitchFamily="34" charset="0"/>
            </a:endParaRPr>
          </a:p>
          <a:p>
            <a:endParaRPr lang="fr-FR" dirty="0" smtClean="0">
              <a:solidFill>
                <a:srgbClr val="00206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332636966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44</a:t>
            </a:fld>
            <a:endParaRPr lang="fr-FR" dirty="0"/>
          </a:p>
        </p:txBody>
      </p:sp>
      <p:sp>
        <p:nvSpPr>
          <p:cNvPr id="4" name="Espace réservé du texte 3"/>
          <p:cNvSpPr>
            <a:spLocks noGrp="1"/>
          </p:cNvSpPr>
          <p:nvPr>
            <p:ph type="body" sz="quarter" idx="13"/>
          </p:nvPr>
        </p:nvSpPr>
        <p:spPr>
          <a:xfrm>
            <a:off x="5959055" y="952500"/>
            <a:ext cx="6037328" cy="5117571"/>
          </a:xfrm>
        </p:spPr>
        <p:txBody>
          <a:bodyPr>
            <a:normAutofit fontScale="40000" lnSpcReduction="20000"/>
          </a:bodyPr>
          <a:lstStyle/>
          <a:p>
            <a:pPr>
              <a:buNone/>
            </a:pPr>
            <a:r>
              <a:rPr lang="fr-FR" sz="4500" u="sng" dirty="0" smtClean="0">
                <a:solidFill>
                  <a:schemeClr val="tx1"/>
                </a:solidFill>
              </a:rPr>
              <a:t>Français :</a:t>
            </a:r>
            <a:r>
              <a:rPr lang="fr-FR" sz="3500" u="sng" dirty="0" smtClean="0">
                <a:solidFill>
                  <a:schemeClr val="tx1"/>
                </a:solidFill>
              </a:rPr>
              <a:t> </a:t>
            </a:r>
            <a:endParaRPr lang="fr-FR" sz="3500" dirty="0" smtClean="0">
              <a:solidFill>
                <a:schemeClr val="tx1"/>
              </a:solidFill>
            </a:endParaRPr>
          </a:p>
          <a:p>
            <a:r>
              <a:rPr lang="fr-FR" sz="2800" dirty="0" smtClean="0">
                <a:solidFill>
                  <a:schemeClr val="tx1"/>
                </a:solidFill>
              </a:rPr>
              <a:t>Respect des procédures et des consignes ( et les lire !)</a:t>
            </a:r>
          </a:p>
          <a:p>
            <a:r>
              <a:rPr lang="fr-FR" sz="2800" dirty="0" smtClean="0">
                <a:solidFill>
                  <a:schemeClr val="tx1"/>
                </a:solidFill>
              </a:rPr>
              <a:t>Communication avec le commis verbale et non verbale </a:t>
            </a:r>
          </a:p>
          <a:p>
            <a:r>
              <a:rPr lang="fr-FR" sz="2800" dirty="0" smtClean="0">
                <a:solidFill>
                  <a:schemeClr val="tx1"/>
                </a:solidFill>
              </a:rPr>
              <a:t>Communication client </a:t>
            </a:r>
          </a:p>
          <a:p>
            <a:r>
              <a:rPr lang="fr-FR" sz="2800" dirty="0" smtClean="0">
                <a:solidFill>
                  <a:schemeClr val="tx1"/>
                </a:solidFill>
              </a:rPr>
              <a:t>Communication entre les différents service ( notamment la cuisine avec la salle de restaurant) </a:t>
            </a:r>
          </a:p>
          <a:p>
            <a:r>
              <a:rPr lang="fr-FR" sz="2800" dirty="0" smtClean="0">
                <a:solidFill>
                  <a:schemeClr val="tx1"/>
                </a:solidFill>
              </a:rPr>
              <a:t>Analyse d’un document d’une revue professionnel</a:t>
            </a:r>
          </a:p>
          <a:p>
            <a:r>
              <a:rPr lang="fr-FR" sz="2800" dirty="0" smtClean="0">
                <a:solidFill>
                  <a:schemeClr val="tx1"/>
                </a:solidFill>
              </a:rPr>
              <a:t>Analyse d’un pictogramme </a:t>
            </a:r>
          </a:p>
          <a:p>
            <a:r>
              <a:rPr lang="fr-FR" sz="2800" dirty="0" smtClean="0">
                <a:solidFill>
                  <a:schemeClr val="tx1"/>
                </a:solidFill>
              </a:rPr>
              <a:t>Descripteurs pour la dégustation </a:t>
            </a:r>
          </a:p>
          <a:p>
            <a:r>
              <a:rPr lang="fr-FR" sz="2800" dirty="0" smtClean="0">
                <a:solidFill>
                  <a:schemeClr val="tx1"/>
                </a:solidFill>
              </a:rPr>
              <a:t>Revoir la géographie des régions / des pays  ( Co- Animation avec Prof de Français ET histoire/ Géo) </a:t>
            </a:r>
          </a:p>
          <a:p>
            <a:r>
              <a:rPr lang="fr-FR" sz="2800" dirty="0" smtClean="0">
                <a:solidFill>
                  <a:schemeClr val="tx1"/>
                </a:solidFill>
              </a:rPr>
              <a:t>Gestion par rapport au lien au développement durable </a:t>
            </a:r>
          </a:p>
          <a:p>
            <a:r>
              <a:rPr lang="fr-FR" sz="2800" dirty="0" smtClean="0">
                <a:solidFill>
                  <a:schemeClr val="tx1"/>
                </a:solidFill>
              </a:rPr>
              <a:t>Scénettes en théâtre pour la présentation oral, se tenir …, gérer une réclamation, une objection </a:t>
            </a:r>
          </a:p>
          <a:p>
            <a:r>
              <a:rPr lang="fr-FR" sz="2800" dirty="0" smtClean="0">
                <a:solidFill>
                  <a:schemeClr val="tx1"/>
                </a:solidFill>
              </a:rPr>
              <a:t>Intervenants extérieurs Ou Visite de restaurants / fromagerie / cave </a:t>
            </a:r>
          </a:p>
          <a:p>
            <a:r>
              <a:rPr lang="fr-FR" sz="2800" dirty="0" smtClean="0">
                <a:solidFill>
                  <a:schemeClr val="tx1"/>
                </a:solidFill>
              </a:rPr>
              <a:t>Élaboration de la lettre de motivation / recherche d’un stage / </a:t>
            </a:r>
          </a:p>
          <a:p>
            <a:r>
              <a:rPr lang="fr-FR" sz="2800" dirty="0" smtClean="0">
                <a:solidFill>
                  <a:schemeClr val="tx1"/>
                </a:solidFill>
              </a:rPr>
              <a:t>Communication écrite : mail, carte de restaurant, professionnel ….</a:t>
            </a:r>
          </a:p>
          <a:p>
            <a:r>
              <a:rPr lang="fr-FR" sz="2800" dirty="0" smtClean="0">
                <a:solidFill>
                  <a:schemeClr val="tx1"/>
                </a:solidFill>
              </a:rPr>
              <a:t>Vocabulaire qui valorise les plats </a:t>
            </a:r>
          </a:p>
          <a:p>
            <a:r>
              <a:rPr lang="fr-FR" sz="2800" dirty="0" smtClean="0">
                <a:solidFill>
                  <a:schemeClr val="tx1"/>
                </a:solidFill>
              </a:rPr>
              <a:t>Savoir faire des mise en page </a:t>
            </a:r>
          </a:p>
          <a:p>
            <a:pPr>
              <a:buNone/>
            </a:pPr>
            <a:endParaRPr lang="fr-FR" sz="2800" dirty="0" smtClean="0">
              <a:solidFill>
                <a:schemeClr val="tx1"/>
              </a:solidFill>
            </a:endParaRPr>
          </a:p>
          <a:p>
            <a:r>
              <a:rPr lang="fr-FR" sz="2800" dirty="0" smtClean="0">
                <a:solidFill>
                  <a:schemeClr val="tx1"/>
                </a:solidFill>
              </a:rPr>
              <a:t>Comment cela s’intègre dans la stratégie globale ou plan de formation ( contexte, situation pro., savoirs associés …) : </a:t>
            </a:r>
          </a:p>
          <a:p>
            <a:pPr>
              <a:buNone/>
            </a:pPr>
            <a:endParaRPr lang="fr-FR" sz="2800" dirty="0" smtClean="0">
              <a:solidFill>
                <a:schemeClr val="tx1"/>
              </a:solidFill>
            </a:endParaRPr>
          </a:p>
          <a:p>
            <a:pPr>
              <a:buNone/>
            </a:pPr>
            <a:r>
              <a:rPr lang="fr-FR" sz="4500" dirty="0" smtClean="0">
                <a:solidFill>
                  <a:schemeClr val="tx1"/>
                </a:solidFill>
              </a:rPr>
              <a:t>Quelles modalités d’animation pédagogique ?</a:t>
            </a:r>
            <a:r>
              <a:rPr lang="fr-FR" sz="2800" dirty="0" smtClean="0">
                <a:solidFill>
                  <a:schemeClr val="tx1"/>
                </a:solidFill>
              </a:rPr>
              <a:t> </a:t>
            </a:r>
          </a:p>
          <a:p>
            <a:pPr>
              <a:buNone/>
            </a:pPr>
            <a:endParaRPr lang="fr-FR" sz="2800" dirty="0" smtClean="0">
              <a:solidFill>
                <a:schemeClr val="tx1"/>
              </a:solidFill>
            </a:endParaRPr>
          </a:p>
          <a:p>
            <a:r>
              <a:rPr lang="fr-FR" sz="2800" dirty="0" smtClean="0">
                <a:solidFill>
                  <a:schemeClr val="tx1"/>
                </a:solidFill>
              </a:rPr>
              <a:t>3h sur 15 jours sur les CAP : 1 semaine en Français / et la semaine suivante en Maths </a:t>
            </a:r>
          </a:p>
          <a:p>
            <a:r>
              <a:rPr lang="fr-FR" sz="2800" dirty="0" smtClean="0">
                <a:solidFill>
                  <a:schemeClr val="tx1"/>
                </a:solidFill>
              </a:rPr>
              <a:t>2h sur 15 jours sur Bac Pro : 1 semaine en Français / et la semaine suivante en Maths</a:t>
            </a:r>
          </a:p>
          <a:p>
            <a:r>
              <a:rPr lang="fr-FR" sz="2800" dirty="0" smtClean="0">
                <a:solidFill>
                  <a:schemeClr val="tx1"/>
                </a:solidFill>
              </a:rPr>
              <a:t>2 profs avec 24 élèves </a:t>
            </a:r>
          </a:p>
          <a:p>
            <a:r>
              <a:rPr lang="fr-FR" sz="2800" dirty="0" smtClean="0">
                <a:solidFill>
                  <a:schemeClr val="tx1"/>
                </a:solidFill>
              </a:rPr>
              <a:t>Intéressant que  l’atelier soit prévu. </a:t>
            </a:r>
          </a:p>
          <a:p>
            <a:endParaRPr lang="fr-FR" sz="2800" dirty="0" smtClean="0">
              <a:solidFill>
                <a:schemeClr val="tx1"/>
              </a:solidFill>
            </a:endParaRPr>
          </a:p>
        </p:txBody>
      </p:sp>
      <p:sp>
        <p:nvSpPr>
          <p:cNvPr id="5" name="Espace réservé du texte 3"/>
          <p:cNvSpPr txBox="1">
            <a:spLocks/>
          </p:cNvSpPr>
          <p:nvPr/>
        </p:nvSpPr>
        <p:spPr>
          <a:xfrm>
            <a:off x="461842" y="952500"/>
            <a:ext cx="5497213" cy="4598988"/>
          </a:xfrm>
          <a:prstGeom prst="rect">
            <a:avLst/>
          </a:prstGeom>
        </p:spPr>
        <p:txBody>
          <a:bodyPr vert="horz" lIns="91440" tIns="45720" rIns="91440" bIns="45720" rtlCol="0">
            <a:normAutofit fontScale="25000" lnSpcReduction="20000"/>
          </a:bodyPr>
          <a:lstStyle/>
          <a:p>
            <a:pPr marL="0" marR="0" lvl="0" indent="0" algn="l" defTabSz="457178" rtl="0" eaLnBrk="1" fontAlgn="auto" latinLnBrk="0" hangingPunct="1">
              <a:lnSpc>
                <a:spcPct val="100000"/>
              </a:lnSpc>
              <a:spcBef>
                <a:spcPct val="20000"/>
              </a:spcBef>
              <a:spcAft>
                <a:spcPts val="0"/>
              </a:spcAft>
              <a:buClrTx/>
              <a:buSzPct val="100000"/>
              <a:buFont typeface="Arial"/>
              <a:buNone/>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 </a:t>
            </a:r>
            <a:r>
              <a:rPr kumimoji="0" lang="fr-FR" sz="7200" b="0" i="0" u="sng" strike="noStrike" kern="1200" cap="none" spc="0" normalizeH="0" baseline="0" noProof="0" dirty="0" smtClean="0">
                <a:ln>
                  <a:noFill/>
                </a:ln>
                <a:solidFill>
                  <a:schemeClr val="tx1"/>
                </a:solidFill>
                <a:effectLst/>
                <a:uLnTx/>
                <a:uFillTx/>
                <a:latin typeface="Arial" charset="0"/>
                <a:ea typeface="Arial" charset="0"/>
                <a:cs typeface="Arial" charset="0"/>
              </a:rPr>
              <a:t>Maths : </a:t>
            </a:r>
            <a:endParaRPr kumimoji="0" lang="fr-FR" sz="72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Dosage cocktail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Pourcentage et proportion dans une recette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Fiche technique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Conversion des poids et mesure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Calcul apport énergétique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Principe d’</a:t>
            </a:r>
            <a:r>
              <a:rPr kumimoji="0" lang="fr-FR" sz="5600" b="0" i="0" u="none" strike="noStrike" kern="1200" cap="none" spc="0" normalizeH="0" baseline="0" noProof="0" dirty="0" err="1" smtClean="0">
                <a:ln>
                  <a:noFill/>
                </a:ln>
                <a:solidFill>
                  <a:schemeClr val="tx1"/>
                </a:solidFill>
                <a:effectLst/>
                <a:uLnTx/>
                <a:uFillTx/>
                <a:latin typeface="Arial" charset="0"/>
                <a:ea typeface="Arial" charset="0"/>
                <a:cs typeface="Arial" charset="0"/>
              </a:rPr>
              <a:t>Omnes</a:t>
            </a: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 / Calcul d’un prix vente ( coût matière – Tva )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Facturation des aditions et main courante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Optimisation des moyens ( organisation et planification dans le temps de </a:t>
            </a:r>
          </a:p>
          <a:p>
            <a:pPr marL="177791" marR="0" lvl="0" indent="-177791" algn="l" defTabSz="457178" rtl="0" eaLnBrk="1" fontAlgn="auto" latinLnBrk="0" hangingPunct="1">
              <a:lnSpc>
                <a:spcPct val="100000"/>
              </a:lnSpc>
              <a:spcBef>
                <a:spcPct val="20000"/>
              </a:spcBef>
              <a:spcAft>
                <a:spcPts val="0"/>
              </a:spcAft>
              <a:buClrTx/>
              <a:buSzPct val="100000"/>
              <a:buFont typeface="Arial"/>
              <a:buNone/>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l’élaboration d’un menu / anticiper son assiette de change/ faire marcher une </a:t>
            </a:r>
          </a:p>
          <a:p>
            <a:pPr marL="177791" marR="0" lvl="0" indent="-177791" algn="l" defTabSz="457178" rtl="0" eaLnBrk="1" fontAlgn="auto" latinLnBrk="0" hangingPunct="1">
              <a:lnSpc>
                <a:spcPct val="100000"/>
              </a:lnSpc>
              <a:spcBef>
                <a:spcPct val="20000"/>
              </a:spcBef>
              <a:spcAft>
                <a:spcPts val="0"/>
              </a:spcAft>
              <a:buClrTx/>
              <a:buSzPct val="100000"/>
              <a:buFont typeface="Arial"/>
              <a:buNone/>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entrecôte …) </a:t>
            </a: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Utiliser un tableur </a:t>
            </a:r>
          </a:p>
          <a:p>
            <a:pPr marL="177791" marR="0" lvl="0" indent="-177791" algn="l" defTabSz="457178" rtl="0" eaLnBrk="1" fontAlgn="auto" latinLnBrk="0" hangingPunct="1">
              <a:lnSpc>
                <a:spcPct val="100000"/>
              </a:lnSpc>
              <a:spcBef>
                <a:spcPct val="20000"/>
              </a:spcBef>
              <a:spcAft>
                <a:spcPts val="0"/>
              </a:spcAft>
              <a:buClrTx/>
              <a:buSzPct val="100000"/>
              <a:buFont typeface="Arial"/>
              <a:buNone/>
              <a:tabLst/>
              <a:defRPr/>
            </a:pPr>
            <a:endPar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177791" marR="0" lvl="0" indent="-177791" algn="l" defTabSz="457178" rtl="0" eaLnBrk="1" fontAlgn="auto" latinLnBrk="0" hangingPunct="1">
              <a:lnSpc>
                <a:spcPct val="100000"/>
              </a:lnSpc>
              <a:spcBef>
                <a:spcPct val="20000"/>
              </a:spcBef>
              <a:spcAft>
                <a:spcPts val="0"/>
              </a:spcAft>
              <a:buClrTx/>
              <a:buSzPct val="100000"/>
              <a:buFont typeface="Arial"/>
              <a:buNone/>
              <a:tabLst/>
              <a:defRPr/>
            </a:pPr>
            <a:endPar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177791" marR="0" lvl="0" indent="-177791" algn="l" defTabSz="457178" rtl="0" eaLnBrk="1" fontAlgn="auto" latinLnBrk="0" hangingPunct="1">
              <a:lnSpc>
                <a:spcPct val="100000"/>
              </a:lnSpc>
              <a:spcBef>
                <a:spcPct val="20000"/>
              </a:spcBef>
              <a:spcAft>
                <a:spcPts val="0"/>
              </a:spcAft>
              <a:buClrTx/>
              <a:buSzPct val="100000"/>
              <a:tabLst/>
              <a:defRPr/>
            </a:pPr>
            <a:r>
              <a:rPr kumimoji="0" lang="fr-FR" sz="7200" b="0" i="0" u="sng" strike="noStrike" kern="1200" cap="none" spc="0" normalizeH="0" baseline="0" noProof="0" dirty="0" smtClean="0">
                <a:ln>
                  <a:noFill/>
                </a:ln>
                <a:solidFill>
                  <a:schemeClr val="tx1"/>
                </a:solidFill>
                <a:effectLst/>
                <a:uLnTx/>
                <a:uFillTx/>
                <a:latin typeface="Arial" charset="0"/>
                <a:ea typeface="Arial" charset="0"/>
                <a:cs typeface="Arial" charset="0"/>
              </a:rPr>
              <a:t>Modalités : </a:t>
            </a:r>
            <a:endParaRPr kumimoji="0" lang="fr-FR" sz="72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r>
              <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rPr>
              <a:t>1 qui enseigne et 1 qui aide </a:t>
            </a:r>
          </a:p>
          <a:p>
            <a:pPr marL="177791" marR="0" lvl="0" indent="-177791" algn="l" defTabSz="457178" rtl="0" eaLnBrk="1" fontAlgn="auto" latinLnBrk="0" hangingPunct="1">
              <a:lnSpc>
                <a:spcPct val="100000"/>
              </a:lnSpc>
              <a:spcBef>
                <a:spcPct val="20000"/>
              </a:spcBef>
              <a:spcAft>
                <a:spcPts val="0"/>
              </a:spcAft>
              <a:buClrTx/>
              <a:buSzPct val="100000"/>
              <a:buFont typeface="Arial"/>
              <a:buNone/>
              <a:tabLst/>
              <a:defRPr/>
            </a:pPr>
            <a:r>
              <a:rPr kumimoji="0" lang="fr-FR" sz="6000" b="0" i="0" u="none" strike="noStrike" kern="1200" cap="none" spc="0" normalizeH="0" baseline="0" noProof="0" dirty="0" smtClean="0">
                <a:ln>
                  <a:noFill/>
                </a:ln>
                <a:solidFill>
                  <a:srgbClr val="43A5C1"/>
                </a:solidFill>
                <a:effectLst/>
                <a:uLnTx/>
                <a:uFillTx/>
                <a:latin typeface="Arial" charset="0"/>
                <a:ea typeface="Arial" charset="0"/>
                <a:cs typeface="Arial" charset="0"/>
              </a:rPr>
              <a:t> </a:t>
            </a:r>
            <a:endParaRPr kumimoji="0" lang="fr-FR" sz="56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177791" marR="0" lvl="0" indent="-177791" algn="l" defTabSz="457178" rtl="0" eaLnBrk="1" fontAlgn="auto" latinLnBrk="0" hangingPunct="1">
              <a:lnSpc>
                <a:spcPct val="100000"/>
              </a:lnSpc>
              <a:spcBef>
                <a:spcPct val="20000"/>
              </a:spcBef>
              <a:spcAft>
                <a:spcPts val="0"/>
              </a:spcAft>
              <a:buClrTx/>
              <a:buSzPct val="100000"/>
              <a:buFont typeface="Arial"/>
              <a:buChar char="■"/>
              <a:tabLst/>
              <a:defRPr/>
            </a:pPr>
            <a:endParaRPr kumimoji="0" lang="fr-FR" sz="18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6" name="Titre 1"/>
          <p:cNvSpPr>
            <a:spLocks noGrp="1"/>
          </p:cNvSpPr>
          <p:nvPr>
            <p:ph type="title"/>
          </p:nvPr>
        </p:nvSpPr>
        <p:spPr>
          <a:xfrm>
            <a:off x="1683467" y="182893"/>
            <a:ext cx="10508533" cy="1140940"/>
          </a:xfrm>
        </p:spPr>
        <p:txBody>
          <a:bodyPr>
            <a:normAutofit/>
          </a:bodyPr>
          <a:lstStyle/>
          <a:p>
            <a:r>
              <a:rPr lang="fr-FR" cap="small" dirty="0" smtClean="0"/>
              <a:t>Retour des ateliers de réflexion ? </a:t>
            </a:r>
            <a:br>
              <a:rPr lang="fr-FR" cap="small" dirty="0" smtClean="0"/>
            </a:br>
            <a:endParaRPr lang="fr-FR" sz="2600" cap="smal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7250" y="1915589"/>
            <a:ext cx="7453748" cy="1819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dirty="0">
              <a:solidFill>
                <a:srgbClr val="5AA1D8"/>
              </a:solidFill>
              <a:latin typeface="Arial Black" pitchFamily="34" charset="0"/>
            </a:endParaRPr>
          </a:p>
        </p:txBody>
      </p:sp>
      <p:sp>
        <p:nvSpPr>
          <p:cNvPr id="6" name="Espace réservé du texte 4"/>
          <p:cNvSpPr txBox="1">
            <a:spLocks/>
          </p:cNvSpPr>
          <p:nvPr/>
        </p:nvSpPr>
        <p:spPr>
          <a:xfrm>
            <a:off x="3905370" y="2996120"/>
            <a:ext cx="7453341" cy="1746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0">
              <a:spcBef>
                <a:spcPts val="0"/>
              </a:spcBef>
              <a:buNone/>
            </a:pPr>
            <a:endParaRPr lang="fr-FR" sz="1800" b="1" dirty="0">
              <a:latin typeface="Arial" pitchFamily="34" charset="0"/>
              <a:cs typeface="Arial" pitchFamily="34" charset="0"/>
            </a:endParaRPr>
          </a:p>
        </p:txBody>
      </p:sp>
      <p:grpSp>
        <p:nvGrpSpPr>
          <p:cNvPr id="2" name="Grouper 9"/>
          <p:cNvGrpSpPr/>
          <p:nvPr/>
        </p:nvGrpSpPr>
        <p:grpSpPr>
          <a:xfrm>
            <a:off x="3540242" y="1203638"/>
            <a:ext cx="700708" cy="171686"/>
            <a:chOff x="5391302" y="1426464"/>
            <a:chExt cx="604579" cy="197510"/>
          </a:xfrm>
          <a:solidFill>
            <a:srgbClr val="5AA1D8"/>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AA1D8"/>
                </a:solidFill>
              </a:endParaRPr>
            </a:p>
          </p:txBody>
        </p:sp>
      </p:grpSp>
      <p:sp>
        <p:nvSpPr>
          <p:cNvPr id="3" name="Rectangle 2">
            <a:extLst>
              <a:ext uri="{FF2B5EF4-FFF2-40B4-BE49-F238E27FC236}">
                <a16:creationId xmlns:a16="http://schemas.microsoft.com/office/drawing/2014/main" xmlns="" id="{C51C9227-6A09-BA4A-AA6F-25B9D5B02A6F}"/>
              </a:ext>
            </a:extLst>
          </p:cNvPr>
          <p:cNvSpPr/>
          <p:nvPr/>
        </p:nvSpPr>
        <p:spPr>
          <a:xfrm>
            <a:off x="3438644" y="34880"/>
            <a:ext cx="8375403" cy="1077218"/>
          </a:xfrm>
          <a:prstGeom prst="rect">
            <a:avLst/>
          </a:prstGeom>
        </p:spPr>
        <p:txBody>
          <a:bodyPr wrap="square">
            <a:spAutoFit/>
          </a:bodyPr>
          <a:lstStyle/>
          <a:p>
            <a:r>
              <a:rPr lang="fr-FR" sz="3200" b="1" dirty="0" smtClean="0">
                <a:latin typeface="Arial Black" pitchFamily="34" charset="0"/>
              </a:rPr>
              <a:t>La Co-intervention </a:t>
            </a:r>
            <a:r>
              <a:rPr lang="fr-FR" sz="3200" b="1" dirty="0">
                <a:latin typeface="Arial Black" pitchFamily="34" charset="0"/>
              </a:rPr>
              <a:t>: </a:t>
            </a:r>
            <a:r>
              <a:rPr lang="fr-FR" sz="3200" b="1" dirty="0" smtClean="0">
                <a:latin typeface="Arial Black" pitchFamily="34" charset="0"/>
              </a:rPr>
              <a:t>nécessité </a:t>
            </a:r>
            <a:r>
              <a:rPr lang="fr-FR" sz="3200" b="1" dirty="0">
                <a:latin typeface="Arial Black" pitchFamily="34" charset="0"/>
              </a:rPr>
              <a:t>d’anticipation.</a:t>
            </a:r>
          </a:p>
        </p:txBody>
      </p:sp>
      <p:sp>
        <p:nvSpPr>
          <p:cNvPr id="7" name="Rectangle 6">
            <a:extLst>
              <a:ext uri="{FF2B5EF4-FFF2-40B4-BE49-F238E27FC236}">
                <a16:creationId xmlns:a16="http://schemas.microsoft.com/office/drawing/2014/main" xmlns="" id="{C7A17B87-030D-914E-B465-BB8B9FD65A6E}"/>
              </a:ext>
            </a:extLst>
          </p:cNvPr>
          <p:cNvSpPr/>
          <p:nvPr/>
        </p:nvSpPr>
        <p:spPr>
          <a:xfrm>
            <a:off x="4400837" y="783049"/>
            <a:ext cx="7610193" cy="461665"/>
          </a:xfrm>
          <a:prstGeom prst="rect">
            <a:avLst/>
          </a:prstGeom>
        </p:spPr>
        <p:txBody>
          <a:bodyPr wrap="square">
            <a:spAutoFit/>
          </a:bodyPr>
          <a:lstStyle/>
          <a:p>
            <a:pPr lvl="0" algn="r"/>
            <a:r>
              <a:rPr lang="fr-FR" sz="1200" dirty="0">
                <a:solidFill>
                  <a:srgbClr val="0070C0"/>
                </a:solidFill>
              </a:rPr>
              <a:t>-Préparation des leçons, séquences en commun à travers une </a:t>
            </a:r>
          </a:p>
          <a:p>
            <a:pPr lvl="0" algn="r"/>
            <a:r>
              <a:rPr lang="fr-FR" sz="1200" b="1" dirty="0">
                <a:solidFill>
                  <a:srgbClr val="0070C0"/>
                </a:solidFill>
              </a:rPr>
              <a:t>stratégie globale de formation</a:t>
            </a:r>
            <a:r>
              <a:rPr lang="fr-FR" sz="1200" dirty="0">
                <a:solidFill>
                  <a:srgbClr val="0070C0"/>
                </a:solidFill>
              </a:rPr>
              <a:t> en intégrant l’enseignement général...</a:t>
            </a:r>
          </a:p>
        </p:txBody>
      </p:sp>
      <p:graphicFrame>
        <p:nvGraphicFramePr>
          <p:cNvPr id="12" name="Google Shape;854;p74">
            <a:extLst>
              <a:ext uri="{FF2B5EF4-FFF2-40B4-BE49-F238E27FC236}">
                <a16:creationId xmlns:a16="http://schemas.microsoft.com/office/drawing/2014/main" xmlns="" id="{06139D3C-27EE-C747-AC5E-5D5FFFD79597}"/>
              </a:ext>
            </a:extLst>
          </p:cNvPr>
          <p:cNvGraphicFramePr/>
          <p:nvPr>
            <p:extLst>
              <p:ext uri="{D42A27DB-BD31-4B8C-83A1-F6EECF244321}">
                <p14:modId xmlns="" xmlns:p14="http://schemas.microsoft.com/office/powerpoint/2010/main" val="2975090675"/>
              </p:ext>
            </p:extLst>
          </p:nvPr>
        </p:nvGraphicFramePr>
        <p:xfrm>
          <a:off x="402335" y="1403318"/>
          <a:ext cx="11608695" cy="5403277"/>
        </p:xfrm>
        <a:graphic>
          <a:graphicData uri="http://schemas.openxmlformats.org/drawingml/2006/table">
            <a:tbl>
              <a:tblPr>
                <a:noFill/>
              </a:tblPr>
              <a:tblGrid>
                <a:gridCol w="968946">
                  <a:extLst>
                    <a:ext uri="{9D8B030D-6E8A-4147-A177-3AD203B41FA5}">
                      <a16:colId xmlns:a16="http://schemas.microsoft.com/office/drawing/2014/main" xmlns="" val="20000"/>
                    </a:ext>
                  </a:extLst>
                </a:gridCol>
                <a:gridCol w="2189998">
                  <a:extLst>
                    <a:ext uri="{9D8B030D-6E8A-4147-A177-3AD203B41FA5}">
                      <a16:colId xmlns:a16="http://schemas.microsoft.com/office/drawing/2014/main" xmlns="" val="20001"/>
                    </a:ext>
                  </a:extLst>
                </a:gridCol>
                <a:gridCol w="3259243">
                  <a:extLst>
                    <a:ext uri="{9D8B030D-6E8A-4147-A177-3AD203B41FA5}">
                      <a16:colId xmlns:a16="http://schemas.microsoft.com/office/drawing/2014/main" xmlns="" val="20002"/>
                    </a:ext>
                  </a:extLst>
                </a:gridCol>
                <a:gridCol w="1622760">
                  <a:extLst>
                    <a:ext uri="{9D8B030D-6E8A-4147-A177-3AD203B41FA5}">
                      <a16:colId xmlns:a16="http://schemas.microsoft.com/office/drawing/2014/main" xmlns="" val="20003"/>
                    </a:ext>
                  </a:extLst>
                </a:gridCol>
                <a:gridCol w="1162220">
                  <a:extLst>
                    <a:ext uri="{9D8B030D-6E8A-4147-A177-3AD203B41FA5}">
                      <a16:colId xmlns:a16="http://schemas.microsoft.com/office/drawing/2014/main" xmlns="" val="20004"/>
                    </a:ext>
                  </a:extLst>
                </a:gridCol>
                <a:gridCol w="1270270">
                  <a:extLst>
                    <a:ext uri="{9D8B030D-6E8A-4147-A177-3AD203B41FA5}">
                      <a16:colId xmlns:a16="http://schemas.microsoft.com/office/drawing/2014/main" xmlns="" val="1508503050"/>
                    </a:ext>
                  </a:extLst>
                </a:gridCol>
                <a:gridCol w="1135258">
                  <a:extLst>
                    <a:ext uri="{9D8B030D-6E8A-4147-A177-3AD203B41FA5}">
                      <a16:colId xmlns:a16="http://schemas.microsoft.com/office/drawing/2014/main" xmlns="" val="20005"/>
                    </a:ext>
                  </a:extLst>
                </a:gridCol>
              </a:tblGrid>
              <a:tr h="333093">
                <a:tc gridSpan="7">
                  <a:txBody>
                    <a:bodyPr/>
                    <a:lstStyle/>
                    <a:p>
                      <a:pPr marL="0" lvl="0" indent="0" algn="l" rtl="0">
                        <a:lnSpc>
                          <a:spcPct val="115000"/>
                        </a:lnSpc>
                        <a:spcBef>
                          <a:spcPts val="0"/>
                        </a:spcBef>
                        <a:spcAft>
                          <a:spcPts val="0"/>
                        </a:spcAft>
                        <a:buNone/>
                      </a:pPr>
                      <a:r>
                        <a:rPr lang="fr-FR" sz="1000" b="1" u="sng" dirty="0">
                          <a:solidFill>
                            <a:srgbClr val="002060"/>
                          </a:solidFill>
                          <a:latin typeface="Times New Roman"/>
                          <a:ea typeface="Times New Roman"/>
                          <a:cs typeface="Times New Roman"/>
                          <a:sym typeface="Times New Roman"/>
                        </a:rPr>
                        <a:t>S</a:t>
                      </a:r>
                      <a:r>
                        <a:rPr lang="fr" sz="1000" b="1" u="sng" dirty="0">
                          <a:solidFill>
                            <a:srgbClr val="002060"/>
                          </a:solidFill>
                          <a:latin typeface="Times New Roman"/>
                          <a:ea typeface="Times New Roman"/>
                          <a:cs typeface="Times New Roman"/>
                          <a:sym typeface="Times New Roman"/>
                        </a:rPr>
                        <a:t>TRATÉGIE GLOBALE DE FORMATION </a:t>
                      </a:r>
                      <a:r>
                        <a:rPr lang="fr" sz="1000" u="sng" dirty="0">
                          <a:solidFill>
                            <a:srgbClr val="002060"/>
                          </a:solidFill>
                          <a:latin typeface="Times New Roman"/>
                          <a:ea typeface="Times New Roman"/>
                          <a:cs typeface="Times New Roman"/>
                          <a:sym typeface="Times New Roman"/>
                        </a:rPr>
                        <a:t>ou programme prévisionnel.                    Classe :                                                       Diplôme </a:t>
                      </a:r>
                      <a:r>
                        <a:rPr lang="fr" sz="1000" dirty="0">
                          <a:solidFill>
                            <a:srgbClr val="002060"/>
                          </a:solidFill>
                          <a:latin typeface="Times New Roman"/>
                          <a:ea typeface="Times New Roman"/>
                          <a:cs typeface="Times New Roman"/>
                          <a:sym typeface="Times New Roman"/>
                        </a:rPr>
                        <a:t>:________________________ </a:t>
                      </a:r>
                      <a:endParaRPr sz="90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sm" len="sm"/>
                      <a:tailEnd type="none" w="sm" len="sm"/>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1063124">
                <a:tc gridSpan="7">
                  <a:txBody>
                    <a:bodyPr/>
                    <a:lstStyle/>
                    <a:p>
                      <a:pPr marL="0" lvl="0" indent="0" algn="ctr"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ORGANISATION DES ENSEIGNEMENTS :</a:t>
                      </a:r>
                      <a:endParaRPr sz="1050" u="sng" dirty="0">
                        <a:solidFill>
                          <a:srgbClr val="00206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N° d’heures par type d’enseignement</a:t>
                      </a:r>
                      <a:endParaRPr sz="1050" u="sng" dirty="0">
                        <a:solidFill>
                          <a:srgbClr val="00206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Découpe horaire</a:t>
                      </a:r>
                      <a:endParaRPr sz="1050" u="sng" dirty="0">
                        <a:solidFill>
                          <a:srgbClr val="00206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Périodicité des séances</a:t>
                      </a:r>
                      <a:endParaRPr sz="1050" u="sng" dirty="0">
                        <a:solidFill>
                          <a:srgbClr val="00206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Interdisciplinarité</a:t>
                      </a:r>
                      <a:endParaRPr sz="1050" u="sng" dirty="0">
                        <a:solidFill>
                          <a:srgbClr val="00206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fr" sz="1050" u="sng" dirty="0">
                          <a:solidFill>
                            <a:srgbClr val="002060"/>
                          </a:solidFill>
                          <a:latin typeface="Times New Roman"/>
                          <a:ea typeface="Times New Roman"/>
                          <a:cs typeface="Times New Roman"/>
                          <a:sym typeface="Times New Roman"/>
                        </a:rPr>
                        <a:t>Nombre des semaines de PFMP</a:t>
                      </a:r>
                      <a:endParaRPr sz="105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sm" len="sm"/>
                      <a:tailEnd type="none" w="sm" len="sm"/>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458646">
                <a:tc gridSpan="7">
                  <a:txBody>
                    <a:bodyPr/>
                    <a:lstStyle/>
                    <a:p>
                      <a:pPr marL="0" lvl="0" indent="0" algn="l" rtl="0">
                        <a:lnSpc>
                          <a:spcPct val="115000"/>
                        </a:lnSpc>
                        <a:spcBef>
                          <a:spcPts val="0"/>
                        </a:spcBef>
                        <a:spcAft>
                          <a:spcPts val="0"/>
                        </a:spcAft>
                        <a:buNone/>
                      </a:pPr>
                      <a:r>
                        <a:rPr lang="fr" sz="1400" u="sng" dirty="0">
                          <a:solidFill>
                            <a:srgbClr val="002060"/>
                          </a:solidFill>
                          <a:latin typeface="Times New Roman"/>
                          <a:ea typeface="Times New Roman"/>
                          <a:cs typeface="Times New Roman"/>
                          <a:sym typeface="Times New Roman"/>
                        </a:rPr>
                        <a:t>CONTEXTE PROFESSIONNEL OU SCÉNARIO COMMUN : </a:t>
                      </a:r>
                      <a:endParaRPr sz="140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sm" len="sm"/>
                      <a:tailEnd type="none" w="sm" len="sm"/>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593590">
                <a:tc>
                  <a:txBody>
                    <a:bodyPr/>
                    <a:lstStyle/>
                    <a:p>
                      <a:pPr marL="0" lvl="0" indent="0" algn="ctr" rtl="0">
                        <a:lnSpc>
                          <a:spcPct val="115000"/>
                        </a:lnSpc>
                        <a:spcBef>
                          <a:spcPts val="0"/>
                        </a:spcBef>
                        <a:spcAft>
                          <a:spcPts val="0"/>
                        </a:spcAft>
                        <a:buNone/>
                      </a:pPr>
                      <a:r>
                        <a:rPr lang="fr" sz="900" u="sng" dirty="0">
                          <a:solidFill>
                            <a:srgbClr val="002060"/>
                          </a:solidFill>
                          <a:latin typeface="Times New Roman"/>
                          <a:ea typeface="Times New Roman"/>
                          <a:cs typeface="Times New Roman"/>
                          <a:sym typeface="Times New Roman"/>
                        </a:rPr>
                        <a:t>SEMAINES</a:t>
                      </a:r>
                      <a:endParaRPr sz="90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fr" sz="1400" u="sng" dirty="0">
                          <a:solidFill>
                            <a:srgbClr val="002060"/>
                          </a:solidFill>
                          <a:latin typeface="Times New Roman"/>
                          <a:ea typeface="Times New Roman"/>
                          <a:cs typeface="Times New Roman"/>
                          <a:sym typeface="Times New Roman"/>
                        </a:rPr>
                        <a:t>PPAE Cuisine et service</a:t>
                      </a:r>
                      <a:endParaRPr sz="140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2">
                  <a:txBody>
                    <a:bodyPr/>
                    <a:lstStyle/>
                    <a:p>
                      <a:pPr marL="0" lvl="0" indent="0" algn="ctr" rtl="0">
                        <a:lnSpc>
                          <a:spcPct val="115000"/>
                        </a:lnSpc>
                        <a:spcBef>
                          <a:spcPts val="0"/>
                        </a:spcBef>
                        <a:spcAft>
                          <a:spcPts val="0"/>
                        </a:spcAft>
                        <a:buNone/>
                      </a:pPr>
                      <a:r>
                        <a:rPr lang="fr" sz="1400" u="sng" dirty="0">
                          <a:solidFill>
                            <a:srgbClr val="002060"/>
                          </a:solidFill>
                          <a:latin typeface="Times New Roman"/>
                          <a:ea typeface="Times New Roman"/>
                          <a:cs typeface="Times New Roman"/>
                          <a:sym typeface="Times New Roman"/>
                        </a:rPr>
                        <a:t>Travaux Pratiques</a:t>
                      </a:r>
                      <a:endParaRPr sz="1400" u="sng" dirty="0">
                        <a:solidFill>
                          <a:srgbClr val="002060"/>
                        </a:solidFill>
                        <a:latin typeface="Times New Roman"/>
                        <a:ea typeface="Times New Roman"/>
                        <a:cs typeface="Times New Roman"/>
                        <a:sym typeface="Times New Roman"/>
                      </a:endParaRPr>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solidFill>
                      <a:srgbClr val="D9D9D9"/>
                    </a:solidFill>
                  </a:tcPr>
                </a:tc>
                <a:tc hMerge="1">
                  <a:txBody>
                    <a:bodyPr/>
                    <a:lstStyle/>
                    <a:p>
                      <a:endParaRPr lang="fr-FR"/>
                    </a:p>
                  </a:txBody>
                  <a:tcPr/>
                </a:tc>
                <a:tc gridSpan="2">
                  <a:txBody>
                    <a:bodyPr/>
                    <a:lstStyle/>
                    <a:p>
                      <a:pPr marL="0" lvl="0" indent="0" algn="ctr" rtl="0">
                        <a:lnSpc>
                          <a:spcPct val="115000"/>
                        </a:lnSpc>
                        <a:spcBef>
                          <a:spcPts val="0"/>
                        </a:spcBef>
                        <a:spcAft>
                          <a:spcPts val="0"/>
                        </a:spcAft>
                        <a:buNone/>
                      </a:pPr>
                      <a:r>
                        <a:rPr lang="fr" sz="1200" u="sng" dirty="0">
                          <a:solidFill>
                            <a:srgbClr val="002060"/>
                          </a:solidFill>
                          <a:latin typeface="Times New Roman"/>
                          <a:ea typeface="Times New Roman"/>
                          <a:cs typeface="Times New Roman"/>
                          <a:sym typeface="Times New Roman"/>
                        </a:rPr>
                        <a:t>Synthèse de connaissances </a:t>
                      </a:r>
                      <a:r>
                        <a:rPr lang="fr" sz="1050" u="sng" dirty="0">
                          <a:solidFill>
                            <a:srgbClr val="002060"/>
                          </a:solidFill>
                          <a:latin typeface="Times New Roman"/>
                          <a:ea typeface="Times New Roman"/>
                          <a:cs typeface="Times New Roman"/>
                          <a:sym typeface="Times New Roman"/>
                        </a:rPr>
                        <a:t>cuisine et service</a:t>
                      </a:r>
                      <a:endParaRPr sz="110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fr-FR"/>
                    </a:p>
                  </a:txBody>
                  <a:tcPr/>
                </a:tc>
                <a:tc>
                  <a:txBody>
                    <a:bodyPr/>
                    <a:lstStyle/>
                    <a:p>
                      <a:pPr marL="0" lvl="0" indent="0" algn="ctr" rtl="0">
                        <a:lnSpc>
                          <a:spcPct val="115000"/>
                        </a:lnSpc>
                        <a:spcBef>
                          <a:spcPts val="0"/>
                        </a:spcBef>
                        <a:spcAft>
                          <a:spcPts val="0"/>
                        </a:spcAft>
                        <a:buNone/>
                      </a:pPr>
                      <a:r>
                        <a:rPr lang="fr" sz="1200" u="sng" dirty="0">
                          <a:solidFill>
                            <a:srgbClr val="002060"/>
                          </a:solidFill>
                          <a:latin typeface="Times New Roman"/>
                          <a:ea typeface="Times New Roman"/>
                          <a:cs typeface="Times New Roman"/>
                          <a:sym typeface="Times New Roman"/>
                        </a:rPr>
                        <a:t>DNL</a:t>
                      </a:r>
                      <a:endParaRPr sz="1200" u="sng" dirty="0">
                        <a:solidFill>
                          <a:srgbClr val="00206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fr" sz="1200" u="sng" dirty="0">
                          <a:solidFill>
                            <a:srgbClr val="002060"/>
                          </a:solidFill>
                          <a:latin typeface="Times New Roman"/>
                          <a:ea typeface="Times New Roman"/>
                          <a:cs typeface="Times New Roman"/>
                          <a:sym typeface="Times New Roman"/>
                        </a:rPr>
                        <a:t>Projets</a:t>
                      </a:r>
                      <a:endParaRPr sz="1200" u="sng"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xmlns="" val="10003"/>
                  </a:ext>
                </a:extLst>
              </a:tr>
              <a:tr h="1247557">
                <a:tc>
                  <a:txBody>
                    <a:bodyPr/>
                    <a:lstStyle/>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S1</a:t>
                      </a:r>
                      <a:endParaRPr sz="110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1. Thème d’apprentissage</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2. Objectifs généraux</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3. Objectifs opérationnels</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4. Expérimentations ou supports techniques d’apprentissage.</a:t>
                      </a:r>
                      <a:endParaRPr sz="110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Compétences mises en œuvre durant la séance avec pour chaque objectif une technique d’apprentissage</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(apprentissage=A)</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(renforcement=R)</a:t>
                      </a:r>
                      <a:endParaRPr sz="110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100" dirty="0">
                          <a:solidFill>
                            <a:srgbClr val="002060"/>
                          </a:solidFill>
                          <a:latin typeface="Times New Roman"/>
                          <a:ea typeface="Times New Roman"/>
                          <a:cs typeface="Times New Roman"/>
                          <a:sym typeface="Times New Roman"/>
                        </a:rPr>
                        <a:t>(évaluation= E)</a:t>
                      </a:r>
                      <a:endParaRPr sz="1100" dirty="0">
                        <a:solidFill>
                          <a:srgbClr val="002060"/>
                        </a:solidFill>
                        <a:latin typeface="Times New Roman"/>
                        <a:ea typeface="Times New Roman"/>
                        <a:cs typeface="Times New Roman"/>
                        <a:sym typeface="Times New Roman"/>
                      </a:endParaRPr>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Champs d’application</a:t>
                      </a:r>
                      <a:endParaRPr sz="105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 (menu)</a:t>
                      </a:r>
                      <a:endParaRPr sz="105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gridSpan="2">
                  <a:txBody>
                    <a:bodyPr/>
                    <a:lstStyle/>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1. Compétences abordées</a:t>
                      </a:r>
                      <a:endParaRPr sz="105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2. Objectifs généraux</a:t>
                      </a:r>
                      <a:endParaRPr sz="105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3. Objectifs opérationnels</a:t>
                      </a:r>
                      <a:endParaRPr sz="105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4. Supports</a:t>
                      </a:r>
                      <a:endParaRPr sz="1050" dirty="0">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5. Activités</a:t>
                      </a:r>
                      <a:endParaRPr sz="105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fr-FR"/>
                    </a:p>
                  </a:txBody>
                  <a:tcPr/>
                </a:tc>
                <a:tc>
                  <a:txBody>
                    <a:bodyPr/>
                    <a:lstStyle/>
                    <a:p>
                      <a:pPr marL="0" lvl="0" indent="0" algn="l" rtl="0">
                        <a:lnSpc>
                          <a:spcPct val="115000"/>
                        </a:lnSpc>
                        <a:spcBef>
                          <a:spcPts val="0"/>
                        </a:spcBef>
                        <a:spcAft>
                          <a:spcPts val="0"/>
                        </a:spcAft>
                        <a:buNone/>
                      </a:pPr>
                      <a:r>
                        <a:rPr lang="fr" sz="1050" dirty="0">
                          <a:solidFill>
                            <a:srgbClr val="002060"/>
                          </a:solidFill>
                          <a:latin typeface="Times New Roman"/>
                          <a:ea typeface="Times New Roman"/>
                          <a:cs typeface="Times New Roman"/>
                          <a:sym typeface="Times New Roman"/>
                        </a:rPr>
                        <a:t>Compétences  abordées et évaluées</a:t>
                      </a:r>
                      <a:endParaRPr sz="105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4"/>
                  </a:ext>
                </a:extLst>
              </a:tr>
              <a:tr h="626523">
                <a:tc gridSpan="2">
                  <a:txBody>
                    <a:bodyPr/>
                    <a:lstStyle/>
                    <a:p>
                      <a:pPr marL="0" lvl="0" indent="0" algn="l" rtl="0">
                        <a:lnSpc>
                          <a:spcPct val="115000"/>
                        </a:lnSpc>
                        <a:spcBef>
                          <a:spcPts val="0"/>
                        </a:spcBef>
                        <a:spcAft>
                          <a:spcPts val="0"/>
                        </a:spcAft>
                        <a:buNone/>
                      </a:pPr>
                      <a:r>
                        <a:rPr lang="fr" sz="1400" u="sng" dirty="0">
                          <a:solidFill>
                            <a:srgbClr val="002060"/>
                          </a:solidFill>
                          <a:latin typeface="Times New Roman"/>
                          <a:ea typeface="Times New Roman"/>
                          <a:cs typeface="Times New Roman"/>
                          <a:sym typeface="Times New Roman"/>
                        </a:rPr>
                        <a:t>SCIENCES APPLIQUÉES</a:t>
                      </a:r>
                      <a:endParaRPr sz="140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fr-FR"/>
                    </a:p>
                  </a:txBody>
                  <a:tcPr/>
                </a:tc>
                <a:tc>
                  <a:txBody>
                    <a:bodyPr/>
                    <a:lstStyle/>
                    <a:p>
                      <a:r>
                        <a:rPr lang="fr-FR" sz="1400" u="sng" dirty="0">
                          <a:solidFill>
                            <a:srgbClr val="002060"/>
                          </a:solidFill>
                          <a:latin typeface="Times New Roman"/>
                          <a:ea typeface="Times New Roman"/>
                          <a:cs typeface="Times New Roman"/>
                          <a:sym typeface="Times New Roman"/>
                        </a:rPr>
                        <a:t>GESTION</a:t>
                      </a:r>
                      <a:endParaRPr lang="fr-FR" dirty="0"/>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tc gridSpan="2">
                  <a:txBody>
                    <a:bodyPr/>
                    <a:lstStyle/>
                    <a:p>
                      <a:pPr marL="0" lvl="0" indent="0" algn="l" rtl="0">
                        <a:lnSpc>
                          <a:spcPct val="115000"/>
                        </a:lnSpc>
                        <a:spcBef>
                          <a:spcPts val="0"/>
                        </a:spcBef>
                        <a:spcAft>
                          <a:spcPts val="0"/>
                        </a:spcAft>
                        <a:buNone/>
                      </a:pPr>
                      <a:r>
                        <a:rPr lang="fr-FR" sz="1400" u="sng" dirty="0" smtClean="0">
                          <a:solidFill>
                            <a:srgbClr val="C00000"/>
                          </a:solidFill>
                          <a:latin typeface="Times New Roman"/>
                          <a:ea typeface="Times New Roman"/>
                          <a:cs typeface="Times New Roman"/>
                          <a:sym typeface="Times New Roman"/>
                        </a:rPr>
                        <a:t>MATHÉMATIQUES/ENSEIGNEMENT</a:t>
                      </a:r>
                      <a:r>
                        <a:rPr lang="fr-FR" sz="1400" u="sng" baseline="0" dirty="0" smtClean="0">
                          <a:solidFill>
                            <a:srgbClr val="C00000"/>
                          </a:solidFill>
                          <a:latin typeface="Times New Roman"/>
                          <a:ea typeface="Times New Roman"/>
                          <a:cs typeface="Times New Roman"/>
                          <a:sym typeface="Times New Roman"/>
                        </a:rPr>
                        <a:t> PRO</a:t>
                      </a:r>
                      <a:endParaRPr sz="1400" u="sng" dirty="0">
                        <a:solidFill>
                          <a:srgbClr val="C0000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fr-FR"/>
                    </a:p>
                  </a:txBody>
                  <a:tcPr/>
                </a:tc>
                <a:tc gridSpan="2">
                  <a:txBody>
                    <a:bodyPr/>
                    <a:lstStyle/>
                    <a:p>
                      <a:pPr marL="0" marR="0" lvl="0" indent="0" algn="l" defTabSz="457178" rtl="0" eaLnBrk="1" fontAlgn="auto" latinLnBrk="0" hangingPunct="1">
                        <a:lnSpc>
                          <a:spcPct val="115000"/>
                        </a:lnSpc>
                        <a:spcBef>
                          <a:spcPts val="0"/>
                        </a:spcBef>
                        <a:spcAft>
                          <a:spcPts val="0"/>
                        </a:spcAft>
                        <a:buClrTx/>
                        <a:buSzTx/>
                        <a:buFontTx/>
                        <a:buNone/>
                        <a:tabLst/>
                        <a:defRPr/>
                      </a:pPr>
                      <a:r>
                        <a:rPr lang="fr-FR" sz="1400" u="sng" dirty="0" smtClean="0">
                          <a:solidFill>
                            <a:srgbClr val="C00000"/>
                          </a:solidFill>
                          <a:latin typeface="Times New Roman"/>
                          <a:ea typeface="Times New Roman"/>
                          <a:cs typeface="Times New Roman"/>
                          <a:sym typeface="Times New Roman"/>
                        </a:rPr>
                        <a:t>FRANÇAIS/ENSEIGNEMENT</a:t>
                      </a:r>
                      <a:r>
                        <a:rPr lang="fr-FR" sz="1400" u="sng" baseline="0" dirty="0" smtClean="0">
                          <a:solidFill>
                            <a:srgbClr val="C00000"/>
                          </a:solidFill>
                          <a:latin typeface="Times New Roman"/>
                          <a:ea typeface="Times New Roman"/>
                          <a:cs typeface="Times New Roman"/>
                          <a:sym typeface="Times New Roman"/>
                        </a:rPr>
                        <a:t> PRO</a:t>
                      </a:r>
                      <a:endParaRPr lang="fr-FR" sz="1400" u="sng" dirty="0" smtClean="0">
                        <a:solidFill>
                          <a:srgbClr val="C00000"/>
                        </a:solidFill>
                        <a:latin typeface="Times New Roman"/>
                        <a:ea typeface="Times New Roman"/>
                        <a:cs typeface="Times New Roman"/>
                        <a:sym typeface="Times New Roman"/>
                      </a:endParaRPr>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tc hMerge="1">
                  <a:txBody>
                    <a:bodyPr/>
                    <a:lstStyle/>
                    <a:p>
                      <a:endParaRPr lang="fr-FR"/>
                    </a:p>
                  </a:txBody>
                  <a:tcPr/>
                </a:tc>
                <a:extLst>
                  <a:ext uri="{0D108BD9-81ED-4DB2-BD59-A6C34878D82A}">
                    <a16:rowId xmlns:a16="http://schemas.microsoft.com/office/drawing/2014/main" xmlns="" val="10005"/>
                  </a:ext>
                </a:extLst>
              </a:tr>
              <a:tr h="854746">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200" dirty="0">
                          <a:solidFill>
                            <a:srgbClr val="002060"/>
                          </a:solidFill>
                          <a:latin typeface="Times New Roman"/>
                          <a:ea typeface="Times New Roman"/>
                          <a:cs typeface="Times New Roman"/>
                          <a:sym typeface="Times New Roman"/>
                        </a:rPr>
                        <a:t>Compétences abordées et évaluées</a:t>
                      </a:r>
                    </a:p>
                    <a:p>
                      <a:pPr marL="0" marR="0" lvl="0" indent="0" algn="l" defTabSz="914400" rtl="0" eaLnBrk="1" fontAlgn="auto" latinLnBrk="0" hangingPunct="1">
                        <a:lnSpc>
                          <a:spcPct val="115000"/>
                        </a:lnSpc>
                        <a:spcBef>
                          <a:spcPts val="0"/>
                        </a:spcBef>
                        <a:spcAft>
                          <a:spcPts val="0"/>
                        </a:spcAft>
                        <a:buClrTx/>
                        <a:buSzTx/>
                        <a:buFontTx/>
                        <a:buNone/>
                        <a:tabLst/>
                        <a:defRPr/>
                      </a:pPr>
                      <a:endParaRPr lang="fr" sz="1200" dirty="0">
                        <a:solidFill>
                          <a:srgbClr val="002060"/>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fr" sz="1200" dirty="0">
                        <a:solidFill>
                          <a:srgbClr val="002060"/>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sz="600" dirty="0">
                        <a:solidFill>
                          <a:srgbClr val="00206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fr-F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Times New Roman"/>
                          <a:ea typeface="Times New Roman"/>
                          <a:cs typeface="Times New Roman"/>
                          <a:sym typeface="Times New Roman"/>
                        </a:rPr>
                        <a:t>Compétences abordées et évaluées</a:t>
                      </a:r>
                      <a:endParaRPr kumimoji="0" lang="fr-FR" sz="600" b="0" i="0" u="none" strike="noStrike" kern="1200" cap="none" spc="0" normalizeH="0" baseline="0" noProof="0" dirty="0">
                        <a:ln>
                          <a:noFill/>
                        </a:ln>
                        <a:solidFill>
                          <a:srgbClr val="002060"/>
                        </a:solidFill>
                        <a:effectLst/>
                        <a:uLnTx/>
                        <a:uFillTx/>
                        <a:latin typeface="Times New Roman"/>
                        <a:ea typeface="Times New Roman"/>
                        <a:cs typeface="Times New Roman"/>
                        <a:sym typeface="Times New Roman"/>
                      </a:endParaRPr>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gridSpan="2">
                  <a:txBody>
                    <a:bodyPr/>
                    <a:lstStyle/>
                    <a:p>
                      <a:pPr marL="0" lvl="0" indent="0" algn="l" rtl="0">
                        <a:lnSpc>
                          <a:spcPct val="115000"/>
                        </a:lnSpc>
                        <a:spcBef>
                          <a:spcPts val="0"/>
                        </a:spcBef>
                        <a:spcAft>
                          <a:spcPts val="0"/>
                        </a:spcAft>
                        <a:buNone/>
                      </a:pPr>
                      <a:r>
                        <a:rPr lang="fr-FR" sz="1400" dirty="0" smtClean="0">
                          <a:solidFill>
                            <a:srgbClr val="C00000"/>
                          </a:solidFill>
                          <a:latin typeface="Times New Roman"/>
                          <a:ea typeface="Times New Roman"/>
                          <a:cs typeface="Times New Roman"/>
                          <a:sym typeface="Times New Roman"/>
                        </a:rPr>
                        <a:t>Compétences</a:t>
                      </a:r>
                      <a:r>
                        <a:rPr lang="fr-FR" sz="1400" baseline="0" dirty="0" smtClean="0">
                          <a:solidFill>
                            <a:srgbClr val="C00000"/>
                          </a:solidFill>
                          <a:latin typeface="Times New Roman"/>
                          <a:ea typeface="Times New Roman"/>
                          <a:cs typeface="Times New Roman"/>
                          <a:sym typeface="Times New Roman"/>
                        </a:rPr>
                        <a:t> </a:t>
                      </a:r>
                      <a:endParaRPr sz="1400" dirty="0">
                        <a:solidFill>
                          <a:srgbClr val="C00000"/>
                        </a:solidFill>
                        <a:latin typeface="Times New Roman"/>
                        <a:ea typeface="Times New Roman"/>
                        <a:cs typeface="Times New Roman"/>
                        <a:sym typeface="Times New Roman"/>
                      </a:endParaRPr>
                    </a:p>
                  </a:txBody>
                  <a:tcPr marL="91433" marR="91433"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fr-FR"/>
                    </a:p>
                  </a:txBody>
                  <a:tcPr/>
                </a:tc>
                <a:tc gridSpan="2">
                  <a:txBody>
                    <a:bodyPr/>
                    <a:lstStyle/>
                    <a:p>
                      <a:pPr marL="0" lvl="0" indent="0" algn="l" rtl="0">
                        <a:lnSpc>
                          <a:spcPct val="115000"/>
                        </a:lnSpc>
                        <a:spcBef>
                          <a:spcPts val="0"/>
                        </a:spcBef>
                        <a:spcAft>
                          <a:spcPts val="0"/>
                        </a:spcAft>
                        <a:buNone/>
                      </a:pPr>
                      <a:r>
                        <a:rPr lang="fr-FR" sz="1400" dirty="0" smtClean="0">
                          <a:solidFill>
                            <a:srgbClr val="C00000"/>
                          </a:solidFill>
                          <a:latin typeface="Times New Roman"/>
                          <a:ea typeface="Times New Roman"/>
                          <a:cs typeface="Times New Roman"/>
                          <a:sym typeface="Times New Roman"/>
                        </a:rPr>
                        <a:t>Compétences</a:t>
                      </a:r>
                      <a:r>
                        <a:rPr lang="fr-FR" sz="1400" baseline="0" dirty="0" smtClean="0">
                          <a:solidFill>
                            <a:srgbClr val="C00000"/>
                          </a:solidFill>
                          <a:latin typeface="Times New Roman"/>
                          <a:ea typeface="Times New Roman"/>
                          <a:cs typeface="Times New Roman"/>
                          <a:sym typeface="Times New Roman"/>
                        </a:rPr>
                        <a:t> </a:t>
                      </a:r>
                      <a:endParaRPr lang="fr-FR" sz="1400" dirty="0">
                        <a:solidFill>
                          <a:srgbClr val="C00000"/>
                        </a:solidFill>
                        <a:latin typeface="Times New Roman"/>
                        <a:ea typeface="Times New Roman"/>
                        <a:cs typeface="Times New Roman"/>
                        <a:sym typeface="Times New Roman"/>
                      </a:endParaRPr>
                    </a:p>
                  </a:txBody>
                  <a:tcPr marL="91433" marR="91433"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hMerge="1">
                  <a:txBody>
                    <a:bodyPr/>
                    <a:lstStyle/>
                    <a:p>
                      <a:endParaRPr lang="fr-F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 xmlns:p14="http://schemas.microsoft.com/office/powerpoint/2010/main" val="292643219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3867" y="0"/>
            <a:ext cx="10508533" cy="1286937"/>
          </a:xfrm>
        </p:spPr>
        <p:txBody>
          <a:bodyPr/>
          <a:lstStyle/>
          <a:p>
            <a:r>
              <a:rPr lang="fr-FR" dirty="0" smtClean="0"/>
              <a:t>		</a:t>
            </a:r>
            <a:r>
              <a:rPr lang="fr-FR" sz="3200" cap="small" dirty="0" smtClean="0"/>
              <a:t>Conclusion de la journée</a:t>
            </a:r>
            <a:endParaRPr lang="fr-FR" sz="3200"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46</a:t>
            </a:fld>
            <a:endParaRPr lang="fr-FR" dirty="0"/>
          </a:p>
        </p:txBody>
      </p:sp>
      <p:graphicFrame>
        <p:nvGraphicFramePr>
          <p:cNvPr id="5" name="Diagramme 4"/>
          <p:cNvGraphicFramePr/>
          <p:nvPr>
            <p:extLst>
              <p:ext uri="{D42A27DB-BD31-4B8C-83A1-F6EECF244321}">
                <p14:modId xmlns="" xmlns:p14="http://schemas.microsoft.com/office/powerpoint/2010/main" val="917225325"/>
              </p:ext>
            </p:extLst>
          </p:nvPr>
        </p:nvGraphicFramePr>
        <p:xfrm>
          <a:off x="451261" y="719666"/>
          <a:ext cx="112815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83255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4334" y="0"/>
            <a:ext cx="10508533" cy="1286937"/>
          </a:xfrm>
        </p:spPr>
        <p:txBody>
          <a:bodyPr>
            <a:normAutofit fontScale="90000"/>
          </a:bodyPr>
          <a:lstStyle/>
          <a:p>
            <a:r>
              <a:rPr lang="fr-FR" dirty="0"/>
              <a:t/>
            </a:r>
            <a:br>
              <a:rPr lang="fr-FR" dirty="0"/>
            </a:br>
            <a:r>
              <a:rPr lang="fr-FR" dirty="0" smtClean="0"/>
              <a:t/>
            </a:r>
            <a:br>
              <a:rPr lang="fr-FR" dirty="0" smtClean="0"/>
            </a:br>
            <a:r>
              <a:rPr lang="fr-FR" sz="4400" cap="small" dirty="0" smtClean="0"/>
              <a:t>Bibliographie / </a:t>
            </a:r>
            <a:r>
              <a:rPr lang="fr-FR" sz="4400" cap="small" dirty="0" err="1" smtClean="0"/>
              <a:t>Sitographie</a:t>
            </a:r>
            <a:r>
              <a:rPr lang="fr-FR" sz="4400" cap="small" dirty="0"/>
              <a:t/>
            </a:r>
            <a:br>
              <a:rPr lang="fr-FR" sz="4400" cap="small" dirty="0"/>
            </a:br>
            <a:endParaRPr lang="fr-FR" sz="4400" cap="small"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47</a:t>
            </a:fld>
            <a:endParaRPr lang="fr-FR" dirty="0"/>
          </a:p>
        </p:txBody>
      </p:sp>
      <p:sp>
        <p:nvSpPr>
          <p:cNvPr id="4" name="Rectangle 3"/>
          <p:cNvSpPr/>
          <p:nvPr/>
        </p:nvSpPr>
        <p:spPr>
          <a:xfrm>
            <a:off x="1130968" y="1286937"/>
            <a:ext cx="9735626" cy="5262979"/>
          </a:xfrm>
          <a:prstGeom prst="rect">
            <a:avLst/>
          </a:prstGeom>
        </p:spPr>
        <p:txBody>
          <a:bodyPr wrap="square">
            <a:spAutoFit/>
          </a:bodyPr>
          <a:lstStyle/>
          <a:p>
            <a:endParaRPr lang="fr-FR" dirty="0" smtClean="0"/>
          </a:p>
          <a:p>
            <a:pPr>
              <a:buFont typeface="Wingdings" pitchFamily="2" charset="2"/>
              <a:buChar char="§"/>
            </a:pPr>
            <a:r>
              <a:rPr lang="fr-FR" b="1" dirty="0" smtClean="0"/>
              <a:t>  </a:t>
            </a:r>
            <a:r>
              <a:rPr lang="fr-FR" sz="2000" b="1" dirty="0" smtClean="0">
                <a:latin typeface="Arial" pitchFamily="34" charset="0"/>
                <a:cs typeface="Arial" pitchFamily="34" charset="0"/>
              </a:rPr>
              <a:t>Gibert Anne-Françoise (2018). Le travail collectif enseignant, entre informel et institué. </a:t>
            </a:r>
            <a:r>
              <a:rPr lang="fr-FR" sz="2000" b="1" i="1" dirty="0" smtClean="0">
                <a:latin typeface="Arial" pitchFamily="34" charset="0"/>
                <a:cs typeface="Arial" pitchFamily="34" charset="0"/>
              </a:rPr>
              <a:t>Dossier de veille de l’</a:t>
            </a:r>
            <a:r>
              <a:rPr lang="fr-FR" sz="2000" b="1" i="1" dirty="0" err="1" smtClean="0">
                <a:latin typeface="Arial" pitchFamily="34" charset="0"/>
                <a:cs typeface="Arial" pitchFamily="34" charset="0"/>
              </a:rPr>
              <a:t>IFÉ</a:t>
            </a:r>
            <a:r>
              <a:rPr lang="fr-FR" sz="2000" b="1" i="1" dirty="0" smtClean="0">
                <a:latin typeface="Arial" pitchFamily="34" charset="0"/>
                <a:cs typeface="Arial" pitchFamily="34" charset="0"/>
              </a:rPr>
              <a:t>, n°124. Lyon : ENS de Lyon. </a:t>
            </a:r>
          </a:p>
          <a:p>
            <a:endParaRPr lang="fr-FR" sz="2000" b="1" i="1" dirty="0" smtClean="0">
              <a:latin typeface="Arial" pitchFamily="34" charset="0"/>
              <a:cs typeface="Arial" pitchFamily="34" charset="0"/>
            </a:endParaRPr>
          </a:p>
          <a:p>
            <a:pPr>
              <a:buFont typeface="Wingdings" pitchFamily="2" charset="2"/>
              <a:buChar char="§"/>
            </a:pPr>
            <a:r>
              <a:rPr lang="fr-FR" sz="2000" b="1" i="1" dirty="0" smtClean="0">
                <a:latin typeface="Arial" pitchFamily="34" charset="0"/>
                <a:cs typeface="Arial" pitchFamily="34" charset="0"/>
              </a:rPr>
              <a:t>  </a:t>
            </a:r>
            <a:r>
              <a:rPr lang="fr-FR" sz="2000" dirty="0" smtClean="0">
                <a:latin typeface="Arial" pitchFamily="34" charset="0"/>
                <a:cs typeface="Arial" pitchFamily="34" charset="0"/>
              </a:rPr>
              <a:t>Le pari du collectif, </a:t>
            </a:r>
            <a:r>
              <a:rPr lang="fr-FR" sz="2000" i="1" dirty="0" smtClean="0">
                <a:latin typeface="Arial" pitchFamily="34" charset="0"/>
                <a:cs typeface="Arial" pitchFamily="34" charset="0"/>
              </a:rPr>
              <a:t>Les cahiers pédagogiques, n°587, 2014. </a:t>
            </a:r>
            <a:r>
              <a:rPr lang="fr-FR" sz="2000" b="1" i="1" dirty="0" smtClean="0">
                <a:latin typeface="Arial" pitchFamily="34" charset="0"/>
                <a:cs typeface="Arial" pitchFamily="34" charset="0"/>
                <a:hlinkClick r:id="rId2"/>
              </a:rPr>
              <a:t>http://www.cahiers-pedagogiques.com/No-524-Le-pari-du-collectif</a:t>
            </a:r>
            <a:endParaRPr lang="fr-FR" sz="2000" b="1" i="1" dirty="0" smtClean="0">
              <a:latin typeface="Arial" pitchFamily="34" charset="0"/>
              <a:cs typeface="Arial" pitchFamily="34" charset="0"/>
            </a:endParaRPr>
          </a:p>
          <a:p>
            <a:endParaRPr lang="fr-FR" sz="2000" b="1" i="1" dirty="0" smtClean="0">
              <a:latin typeface="Arial" pitchFamily="34" charset="0"/>
              <a:cs typeface="Arial" pitchFamily="34" charset="0"/>
            </a:endParaRPr>
          </a:p>
          <a:p>
            <a:pPr>
              <a:buFont typeface="Wingdings" pitchFamily="2" charset="2"/>
              <a:buChar char="§"/>
            </a:pPr>
            <a:r>
              <a:rPr lang="fr-FR" sz="2000" b="1" i="1" dirty="0" smtClean="0">
                <a:latin typeface="Arial" pitchFamily="34" charset="0"/>
                <a:cs typeface="Arial" pitchFamily="34" charset="0"/>
              </a:rPr>
              <a:t>  </a:t>
            </a:r>
            <a:r>
              <a:rPr lang="fr-FR" sz="2000" dirty="0" smtClean="0">
                <a:latin typeface="Arial" pitchFamily="34" charset="0"/>
                <a:cs typeface="Arial" pitchFamily="34" charset="0"/>
              </a:rPr>
              <a:t>Le travail collectif des enseignants en question(s), </a:t>
            </a:r>
            <a:r>
              <a:rPr lang="fr-FR" sz="2000" i="1" dirty="0" smtClean="0">
                <a:latin typeface="Arial" pitchFamily="34" charset="0"/>
                <a:cs typeface="Arial" pitchFamily="34" charset="0"/>
              </a:rPr>
              <a:t>Questions vives, recherches en éducation, n°21, 2014. </a:t>
            </a:r>
            <a:r>
              <a:rPr lang="fr-FR" sz="2000" b="1" i="1" dirty="0" smtClean="0">
                <a:latin typeface="Arial" pitchFamily="34" charset="0"/>
                <a:cs typeface="Arial" pitchFamily="34" charset="0"/>
                <a:hlinkClick r:id="rId3"/>
              </a:rPr>
              <a:t>https://journals.openedition.org/questionsvives/1524</a:t>
            </a:r>
            <a:endParaRPr lang="fr-FR" sz="2000" b="1" i="1" dirty="0" smtClean="0">
              <a:latin typeface="Arial" pitchFamily="34" charset="0"/>
              <a:cs typeface="Arial" pitchFamily="34" charset="0"/>
            </a:endParaRPr>
          </a:p>
          <a:p>
            <a:endParaRPr lang="fr-FR" sz="2000" b="1" i="1" dirty="0" smtClean="0">
              <a:latin typeface="Arial" pitchFamily="34" charset="0"/>
              <a:cs typeface="Arial" pitchFamily="34" charset="0"/>
            </a:endParaRPr>
          </a:p>
          <a:p>
            <a:pPr>
              <a:buFont typeface="Wingdings" pitchFamily="2" charset="2"/>
              <a:buChar char="§"/>
            </a:pPr>
            <a:r>
              <a:rPr lang="fr-FR" sz="2000" b="1" i="1" dirty="0" smtClean="0">
                <a:latin typeface="Arial" pitchFamily="34" charset="0"/>
                <a:cs typeface="Arial" pitchFamily="34" charset="0"/>
              </a:rPr>
              <a:t>  </a:t>
            </a:r>
            <a:r>
              <a:rPr lang="fr-FR" sz="2000" dirty="0" err="1" smtClean="0">
                <a:latin typeface="Arial" pitchFamily="34" charset="0"/>
                <a:cs typeface="Arial" pitchFamily="34" charset="0"/>
              </a:rPr>
              <a:t>Éduscol</a:t>
            </a:r>
            <a:r>
              <a:rPr lang="fr-FR" sz="2000" dirty="0" smtClean="0">
                <a:latin typeface="Arial" pitchFamily="34" charset="0"/>
                <a:cs typeface="Arial" pitchFamily="34" charset="0"/>
              </a:rPr>
              <a:t>, le site des professionnels de l’éducation </a:t>
            </a:r>
            <a:r>
              <a:rPr lang="fr-FR" sz="2000" b="1" i="1" dirty="0" smtClean="0">
                <a:latin typeface="Arial" pitchFamily="34" charset="0"/>
                <a:cs typeface="Arial" pitchFamily="34" charset="0"/>
                <a:hlinkClick r:id="rId4"/>
              </a:rPr>
              <a:t>https://contrib.eduscol.education.fr</a:t>
            </a:r>
            <a:r>
              <a:rPr lang="fr-FR" sz="2000" b="1" i="1" dirty="0" smtClean="0">
                <a:latin typeface="Arial" pitchFamily="34" charset="0"/>
                <a:cs typeface="Arial" pitchFamily="34" charset="0"/>
              </a:rPr>
              <a:t>.</a:t>
            </a:r>
          </a:p>
          <a:p>
            <a:pPr>
              <a:buFont typeface="Wingdings" pitchFamily="2" charset="2"/>
              <a:buChar char="§"/>
            </a:pPr>
            <a:endParaRPr lang="fr-FR" sz="2000" b="1" i="1" dirty="0" smtClean="0">
              <a:latin typeface="Arial" pitchFamily="34" charset="0"/>
              <a:cs typeface="Arial" pitchFamily="34" charset="0"/>
            </a:endParaRPr>
          </a:p>
          <a:p>
            <a:pPr>
              <a:buFont typeface="Wingdings" pitchFamily="2" charset="2"/>
              <a:buChar char="§"/>
            </a:pPr>
            <a:r>
              <a:rPr lang="fr-FR" sz="2000" b="1" i="1" dirty="0" smtClean="0">
                <a:latin typeface="Arial" pitchFamily="34" charset="0"/>
                <a:cs typeface="Arial" pitchFamily="34" charset="0"/>
              </a:rPr>
              <a:t> Pourquoi </a:t>
            </a:r>
            <a:r>
              <a:rPr lang="fr-FR" sz="2000" b="1" i="1" dirty="0" err="1" smtClean="0">
                <a:latin typeface="Arial" pitchFamily="34" charset="0"/>
                <a:cs typeface="Arial" pitchFamily="34" charset="0"/>
              </a:rPr>
              <a:t>co</a:t>
            </a:r>
            <a:r>
              <a:rPr lang="fr-FR" sz="2000" b="1" i="1" dirty="0" smtClean="0">
                <a:latin typeface="Arial" pitchFamily="34" charset="0"/>
                <a:cs typeface="Arial" pitchFamily="34" charset="0"/>
              </a:rPr>
              <a:t>-intervenir. S-</a:t>
            </a:r>
            <a:r>
              <a:rPr lang="fr-FR" sz="2000" b="1" i="1" dirty="0" err="1" smtClean="0">
                <a:latin typeface="Arial" pitchFamily="34" charset="0"/>
                <a:cs typeface="Arial" pitchFamily="34" charset="0"/>
              </a:rPr>
              <a:t>Thiboud</a:t>
            </a:r>
            <a:r>
              <a:rPr lang="fr-FR" sz="2000" b="1" i="1" dirty="0" smtClean="0">
                <a:latin typeface="Arial" pitchFamily="34" charset="0"/>
                <a:cs typeface="Arial" pitchFamily="34" charset="0"/>
              </a:rPr>
              <a:t>. </a:t>
            </a:r>
            <a:r>
              <a:rPr lang="fr-FR" sz="2000" b="1" i="1" dirty="0" smtClean="0">
                <a:latin typeface="Arial" pitchFamily="34" charset="0"/>
                <a:cs typeface="Arial" pitchFamily="34" charset="0"/>
                <a:hlinkClick r:id="rId5"/>
              </a:rPr>
              <a:t>https://apprenance-grenoble.fr/wp-content/uploads/2018/01/Co-intervention.pdf</a:t>
            </a:r>
            <a:endParaRPr lang="fr-FR" sz="2000" b="1" i="1" dirty="0" smtClean="0">
              <a:latin typeface="Arial" pitchFamily="34" charset="0"/>
              <a:cs typeface="Arial" pitchFamily="34" charset="0"/>
            </a:endParaRPr>
          </a:p>
          <a:p>
            <a:pPr>
              <a:buFont typeface="Wingdings" pitchFamily="2" charset="2"/>
              <a:buChar char="§"/>
            </a:pPr>
            <a:endParaRPr lang="fr-FR" sz="2000" b="1" i="1" dirty="0" smtClean="0">
              <a:latin typeface="Arial" pitchFamily="34" charset="0"/>
              <a:cs typeface="Arial" pitchFamily="34" charset="0"/>
            </a:endParaRPr>
          </a:p>
          <a:p>
            <a:pPr>
              <a:buFont typeface="Wingdings" pitchFamily="2" charset="2"/>
              <a:buChar char="§"/>
            </a:pPr>
            <a:endParaRPr lang="fr-FR" dirty="0"/>
          </a:p>
        </p:txBody>
      </p:sp>
    </p:spTree>
    <p:extLst>
      <p:ext uri="{BB962C8B-B14F-4D97-AF65-F5344CB8AC3E}">
        <p14:creationId xmlns="" xmlns:p14="http://schemas.microsoft.com/office/powerpoint/2010/main" val="3747360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6431" y="386862"/>
            <a:ext cx="9167447" cy="1200329"/>
          </a:xfrm>
          <a:prstGeom prst="rect">
            <a:avLst/>
          </a:prstGeom>
          <a:noFill/>
        </p:spPr>
        <p:txBody>
          <a:bodyPr wrap="square" rtlCol="0">
            <a:spAutoFit/>
          </a:bodyPr>
          <a:lstStyle/>
          <a:p>
            <a:r>
              <a:rPr lang="fr-FR" b="1" dirty="0" smtClean="0"/>
              <a:t>Retrouver ce diaporama  ainsi que le vécu des ateliers sur le site Éco Gestion de l’Académie : </a:t>
            </a:r>
            <a:r>
              <a:rPr lang="fr-FR" b="1" dirty="0" smtClean="0">
                <a:hlinkClick r:id="rId2"/>
              </a:rPr>
              <a:t>http://ecogestionlp.enseigne.ac-lyon.fr/spip/spip.php?article497</a:t>
            </a:r>
            <a:endParaRPr lang="fr-FR" b="1" dirty="0" smtClean="0"/>
          </a:p>
          <a:p>
            <a:endParaRPr lang="fr-FR" b="1" dirty="0" smtClean="0"/>
          </a:p>
          <a:p>
            <a:endParaRPr lang="fr-FR" b="1" dirty="0"/>
          </a:p>
        </p:txBody>
      </p:sp>
      <p:pic>
        <p:nvPicPr>
          <p:cNvPr id="6146" name="Picture 2" descr="Votre QR Code"/>
          <p:cNvPicPr>
            <a:picLocks noChangeAspect="1" noChangeArrowheads="1"/>
          </p:cNvPicPr>
          <p:nvPr/>
        </p:nvPicPr>
        <p:blipFill>
          <a:blip r:embed="rId3" cstate="email"/>
          <a:srcRect/>
          <a:stretch>
            <a:fillRect/>
          </a:stretch>
        </p:blipFill>
        <p:spPr bwMode="auto">
          <a:xfrm>
            <a:off x="9046635" y="879230"/>
            <a:ext cx="2497016" cy="1872762"/>
          </a:xfrm>
          <a:prstGeom prst="rect">
            <a:avLst/>
          </a:prstGeom>
          <a:noFill/>
        </p:spPr>
      </p:pic>
      <p:sp>
        <p:nvSpPr>
          <p:cNvPr id="4" name="Titre 1"/>
          <p:cNvSpPr txBox="1">
            <a:spLocks/>
          </p:cNvSpPr>
          <p:nvPr/>
        </p:nvSpPr>
        <p:spPr>
          <a:xfrm>
            <a:off x="2170683" y="4271260"/>
            <a:ext cx="7863636" cy="739502"/>
          </a:xfrm>
          <a:prstGeom prst="rect">
            <a:avLst/>
          </a:prstGeom>
        </p:spPr>
        <p:txBody>
          <a:bodyPr>
            <a:normAutofit/>
          </a:bodyPr>
          <a:lstStyle/>
          <a:p>
            <a:pPr marL="0" marR="0" lvl="0" indent="0" algn="ctr" defTabSz="457178"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smtClean="0">
                <a:ln>
                  <a:noFill/>
                </a:ln>
                <a:solidFill>
                  <a:schemeClr val="tx2">
                    <a:lumMod val="60000"/>
                    <a:lumOff val="40000"/>
                  </a:schemeClr>
                </a:solidFill>
                <a:effectLst/>
                <a:uLnTx/>
                <a:uFillTx/>
                <a:latin typeface="Arial Black" charset="0"/>
                <a:ea typeface="Arial Black" charset="0"/>
                <a:cs typeface="Arial Black" charset="0"/>
              </a:rPr>
              <a:t>Merci pour votre participation </a:t>
            </a:r>
            <a:endParaRPr kumimoji="0" lang="fr-FR" sz="2800" b="1" i="0" u="none" strike="noStrike" kern="1200" cap="all" spc="0" normalizeH="0" baseline="0" noProof="0" dirty="0">
              <a:ln>
                <a:noFill/>
              </a:ln>
              <a:solidFill>
                <a:schemeClr val="tx2">
                  <a:lumMod val="60000"/>
                  <a:lumOff val="40000"/>
                </a:schemeClr>
              </a:solidFill>
              <a:effectLst/>
              <a:uLnTx/>
              <a:uFillTx/>
              <a:latin typeface="Arial Black" charset="0"/>
              <a:ea typeface="Arial Black" charset="0"/>
              <a:cs typeface="Arial Black" charset="0"/>
            </a:endParaRPr>
          </a:p>
        </p:txBody>
      </p:sp>
    </p:spTree>
    <p:extLst>
      <p:ext uri="{BB962C8B-B14F-4D97-AF65-F5344CB8AC3E}">
        <p14:creationId xmlns="" xmlns:p14="http://schemas.microsoft.com/office/powerpoint/2010/main" val="259873808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76711" y="97996"/>
            <a:ext cx="7881400" cy="610739"/>
          </a:xfrm>
        </p:spPr>
        <p:txBody>
          <a:bodyPr/>
          <a:lstStyle/>
          <a:p>
            <a:r>
              <a:rPr lang="fr-FR" dirty="0" smtClean="0"/>
              <a:t>FORMER</a:t>
            </a:r>
            <a:endParaRPr lang="fr-FR" dirty="0"/>
          </a:p>
        </p:txBody>
      </p:sp>
      <p:sp>
        <p:nvSpPr>
          <p:cNvPr id="4" name="Espace réservé du numéro de diapositive 3"/>
          <p:cNvSpPr>
            <a:spLocks noGrp="1"/>
          </p:cNvSpPr>
          <p:nvPr>
            <p:ph type="sldNum" sz="quarter" idx="12"/>
            <p:custDataLst>
              <p:tags r:id="rId2"/>
            </p:custDataLst>
          </p:nvPr>
        </p:nvSpPr>
        <p:spPr/>
        <p:txBody>
          <a:bodyPr/>
          <a:lstStyle/>
          <a:p>
            <a:fld id="{A786685B-2977-D546-9E3D-3CA676A47F0C}" type="slidenum">
              <a:rPr lang="fr-FR" smtClean="0"/>
              <a:pPr/>
              <a:t>5</a:t>
            </a:fld>
            <a:endParaRPr lang="fr-FR"/>
          </a:p>
        </p:txBody>
      </p:sp>
      <p:pic>
        <p:nvPicPr>
          <p:cNvPr id="7" name="Image 6"/>
          <p:cNvPicPr/>
          <p:nvPr>
            <p:custDataLst>
              <p:tags r:id="rId3"/>
            </p:custDataLst>
          </p:nvPr>
        </p:nvPicPr>
        <p:blipFill rotWithShape="1">
          <a:blip r:embed="rId21" cstate="email"/>
          <a:srcRect/>
          <a:stretch/>
        </p:blipFill>
        <p:spPr bwMode="auto">
          <a:xfrm>
            <a:off x="3005252" y="2401204"/>
            <a:ext cx="6369268" cy="37206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graphicFrame>
        <p:nvGraphicFramePr>
          <p:cNvPr id="5" name="Diagramme 4"/>
          <p:cNvGraphicFramePr/>
          <p:nvPr>
            <p:custDataLst>
              <p:tags r:id="rId4"/>
            </p:custDataLst>
            <p:extLst/>
          </p:nvPr>
        </p:nvGraphicFramePr>
        <p:xfrm>
          <a:off x="2976402" y="1056038"/>
          <a:ext cx="6151508" cy="105575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6" name="Rectangle 5"/>
          <p:cNvSpPr/>
          <p:nvPr>
            <p:custDataLst>
              <p:tags r:id="rId5"/>
            </p:custDataLst>
          </p:nvPr>
        </p:nvSpPr>
        <p:spPr>
          <a:xfrm rot="20651385">
            <a:off x="62017" y="1350597"/>
            <a:ext cx="2439001" cy="307777"/>
          </a:xfrm>
          <a:prstGeom prst="rect">
            <a:avLst/>
          </a:prstGeom>
        </p:spPr>
        <p:txBody>
          <a:bodyPr wrap="none">
            <a:spAutoFit/>
          </a:bodyPr>
          <a:lstStyle/>
          <a:p>
            <a:r>
              <a:rPr lang="fr-FR" sz="1400" dirty="0" smtClean="0"/>
              <a:t>GT « systèmes d’information » </a:t>
            </a:r>
            <a:endParaRPr lang="fr-FR" sz="1400" dirty="0"/>
          </a:p>
        </p:txBody>
      </p:sp>
      <p:sp>
        <p:nvSpPr>
          <p:cNvPr id="9" name="Rectangle 8"/>
          <p:cNvSpPr/>
          <p:nvPr>
            <p:custDataLst>
              <p:tags r:id="rId6"/>
            </p:custDataLst>
          </p:nvPr>
        </p:nvSpPr>
        <p:spPr>
          <a:xfrm rot="578064">
            <a:off x="743709" y="1913891"/>
            <a:ext cx="2171428" cy="307777"/>
          </a:xfrm>
          <a:prstGeom prst="rect">
            <a:avLst/>
          </a:prstGeom>
        </p:spPr>
        <p:txBody>
          <a:bodyPr wrap="none">
            <a:spAutoFit/>
          </a:bodyPr>
          <a:lstStyle/>
          <a:p>
            <a:r>
              <a:rPr lang="fr-FR" sz="1400" dirty="0"/>
              <a:t>GT  «parcours  de  l’élève » </a:t>
            </a:r>
          </a:p>
        </p:txBody>
      </p:sp>
      <p:sp>
        <p:nvSpPr>
          <p:cNvPr id="10" name="Rectangle 9"/>
          <p:cNvSpPr/>
          <p:nvPr>
            <p:custDataLst>
              <p:tags r:id="rId7"/>
            </p:custDataLst>
          </p:nvPr>
        </p:nvSpPr>
        <p:spPr>
          <a:xfrm rot="20697665">
            <a:off x="102989" y="2535671"/>
            <a:ext cx="2357056" cy="307777"/>
          </a:xfrm>
          <a:prstGeom prst="rect">
            <a:avLst/>
          </a:prstGeom>
        </p:spPr>
        <p:txBody>
          <a:bodyPr wrap="none">
            <a:spAutoFit/>
          </a:bodyPr>
          <a:lstStyle/>
          <a:p>
            <a:r>
              <a:rPr lang="fr-FR" sz="1400" dirty="0"/>
              <a:t>GT «Chefs d’établissements »</a:t>
            </a:r>
          </a:p>
        </p:txBody>
      </p:sp>
      <p:sp>
        <p:nvSpPr>
          <p:cNvPr id="11" name="Rectangle 10"/>
          <p:cNvSpPr/>
          <p:nvPr>
            <p:custDataLst>
              <p:tags r:id="rId8"/>
            </p:custDataLst>
          </p:nvPr>
        </p:nvSpPr>
        <p:spPr>
          <a:xfrm rot="418681">
            <a:off x="571653" y="3174480"/>
            <a:ext cx="2460866" cy="307777"/>
          </a:xfrm>
          <a:prstGeom prst="rect">
            <a:avLst/>
          </a:prstGeom>
        </p:spPr>
        <p:txBody>
          <a:bodyPr wrap="none">
            <a:spAutoFit/>
          </a:bodyPr>
          <a:lstStyle/>
          <a:p>
            <a:r>
              <a:rPr lang="fr-FR" sz="1400" dirty="0"/>
              <a:t>GT  </a:t>
            </a:r>
            <a:r>
              <a:rPr lang="fr-FR" sz="1400" dirty="0" smtClean="0"/>
              <a:t>« Mobilité  internationale »</a:t>
            </a:r>
            <a:endParaRPr lang="fr-FR" sz="1400" dirty="0"/>
          </a:p>
        </p:txBody>
      </p:sp>
      <p:sp>
        <p:nvSpPr>
          <p:cNvPr id="12" name="Rectangle 11"/>
          <p:cNvSpPr/>
          <p:nvPr>
            <p:custDataLst>
              <p:tags r:id="rId9"/>
            </p:custDataLst>
          </p:nvPr>
        </p:nvSpPr>
        <p:spPr>
          <a:xfrm rot="991124">
            <a:off x="84985" y="3720486"/>
            <a:ext cx="2865424" cy="738664"/>
          </a:xfrm>
          <a:prstGeom prst="rect">
            <a:avLst/>
          </a:prstGeom>
        </p:spPr>
        <p:txBody>
          <a:bodyPr wrap="square">
            <a:spAutoFit/>
          </a:bodyPr>
          <a:lstStyle/>
          <a:p>
            <a:r>
              <a:rPr lang="fr-FR" sz="1400" dirty="0"/>
              <a:t>GT « les problématiques spécifiques à la voie professionnelle en matière </a:t>
            </a:r>
            <a:r>
              <a:rPr lang="fr-FR" sz="1400" dirty="0" smtClean="0"/>
              <a:t>d’internats »</a:t>
            </a:r>
            <a:endParaRPr lang="fr-FR" sz="1400" dirty="0"/>
          </a:p>
        </p:txBody>
      </p:sp>
      <p:sp>
        <p:nvSpPr>
          <p:cNvPr id="13" name="Rectangle 12"/>
          <p:cNvSpPr/>
          <p:nvPr>
            <p:custDataLst>
              <p:tags r:id="rId10"/>
            </p:custDataLst>
          </p:nvPr>
        </p:nvSpPr>
        <p:spPr>
          <a:xfrm rot="21417293">
            <a:off x="9720757" y="1051380"/>
            <a:ext cx="2113912" cy="307777"/>
          </a:xfrm>
          <a:prstGeom prst="rect">
            <a:avLst/>
          </a:prstGeom>
        </p:spPr>
        <p:txBody>
          <a:bodyPr wrap="none">
            <a:spAutoFit/>
          </a:bodyPr>
          <a:lstStyle/>
          <a:p>
            <a:r>
              <a:rPr lang="fr-FR" sz="1400" dirty="0"/>
              <a:t>GT « famille des métiers »</a:t>
            </a:r>
          </a:p>
        </p:txBody>
      </p:sp>
      <p:sp>
        <p:nvSpPr>
          <p:cNvPr id="14" name="Rectangle 13"/>
          <p:cNvSpPr/>
          <p:nvPr>
            <p:custDataLst>
              <p:tags r:id="rId11"/>
            </p:custDataLst>
          </p:nvPr>
        </p:nvSpPr>
        <p:spPr>
          <a:xfrm rot="20619951">
            <a:off x="71440" y="5675247"/>
            <a:ext cx="1886094" cy="307777"/>
          </a:xfrm>
          <a:prstGeom prst="rect">
            <a:avLst/>
          </a:prstGeom>
        </p:spPr>
        <p:txBody>
          <a:bodyPr wrap="none">
            <a:spAutoFit/>
          </a:bodyPr>
          <a:lstStyle/>
          <a:p>
            <a:r>
              <a:rPr lang="fr-FR" sz="1400" dirty="0"/>
              <a:t>GT « </a:t>
            </a:r>
            <a:r>
              <a:rPr lang="fr-FR" sz="1400" dirty="0" err="1"/>
              <a:t>co</a:t>
            </a:r>
            <a:r>
              <a:rPr lang="fr-FR" sz="1400" dirty="0"/>
              <a:t>-intervention » </a:t>
            </a:r>
          </a:p>
        </p:txBody>
      </p:sp>
      <p:sp>
        <p:nvSpPr>
          <p:cNvPr id="15" name="Rectangle 14"/>
          <p:cNvSpPr/>
          <p:nvPr>
            <p:custDataLst>
              <p:tags r:id="rId12"/>
            </p:custDataLst>
          </p:nvPr>
        </p:nvSpPr>
        <p:spPr>
          <a:xfrm rot="914984">
            <a:off x="1291919" y="5262347"/>
            <a:ext cx="1708225" cy="307777"/>
          </a:xfrm>
          <a:prstGeom prst="rect">
            <a:avLst/>
          </a:prstGeom>
        </p:spPr>
        <p:txBody>
          <a:bodyPr wrap="none">
            <a:spAutoFit/>
          </a:bodyPr>
          <a:lstStyle/>
          <a:p>
            <a:r>
              <a:rPr lang="fr-FR" sz="1400" dirty="0"/>
              <a:t>GT « chef </a:t>
            </a:r>
            <a:r>
              <a:rPr lang="fr-FR" sz="1400" dirty="0" smtClean="0"/>
              <a:t>d’œuvre »</a:t>
            </a:r>
            <a:r>
              <a:rPr lang="fr-FR" sz="1400" b="1" dirty="0"/>
              <a:t> </a:t>
            </a:r>
            <a:endParaRPr lang="fr-FR" sz="1400" dirty="0"/>
          </a:p>
        </p:txBody>
      </p:sp>
      <p:sp>
        <p:nvSpPr>
          <p:cNvPr id="16" name="Rectangle 15"/>
          <p:cNvSpPr/>
          <p:nvPr>
            <p:custDataLst>
              <p:tags r:id="rId13"/>
            </p:custDataLst>
          </p:nvPr>
        </p:nvSpPr>
        <p:spPr>
          <a:xfrm rot="982952">
            <a:off x="9778817" y="523343"/>
            <a:ext cx="1997791" cy="307777"/>
          </a:xfrm>
          <a:prstGeom prst="rect">
            <a:avLst/>
          </a:prstGeom>
        </p:spPr>
        <p:txBody>
          <a:bodyPr wrap="none">
            <a:spAutoFit/>
          </a:bodyPr>
          <a:lstStyle/>
          <a:p>
            <a:r>
              <a:rPr lang="fr-FR" sz="1400" dirty="0"/>
              <a:t>GT « 3e prépa métiers » </a:t>
            </a:r>
          </a:p>
        </p:txBody>
      </p:sp>
      <p:sp>
        <p:nvSpPr>
          <p:cNvPr id="17" name="Rectangle 16"/>
          <p:cNvSpPr/>
          <p:nvPr>
            <p:custDataLst>
              <p:tags r:id="rId14"/>
            </p:custDataLst>
          </p:nvPr>
        </p:nvSpPr>
        <p:spPr>
          <a:xfrm rot="21166166">
            <a:off x="172383" y="4666185"/>
            <a:ext cx="2683161" cy="523220"/>
          </a:xfrm>
          <a:prstGeom prst="rect">
            <a:avLst/>
          </a:prstGeom>
        </p:spPr>
        <p:txBody>
          <a:bodyPr wrap="square">
            <a:spAutoFit/>
          </a:bodyPr>
          <a:lstStyle/>
          <a:p>
            <a:r>
              <a:rPr lang="fr-FR" sz="1400" dirty="0"/>
              <a:t>GT « parcours CAP (en 1, 2 ou 3 ans) » </a:t>
            </a:r>
          </a:p>
        </p:txBody>
      </p:sp>
      <p:sp>
        <p:nvSpPr>
          <p:cNvPr id="18" name="Rectangle 17"/>
          <p:cNvSpPr/>
          <p:nvPr>
            <p:custDataLst>
              <p:tags r:id="rId15"/>
            </p:custDataLst>
          </p:nvPr>
        </p:nvSpPr>
        <p:spPr>
          <a:xfrm rot="702266">
            <a:off x="9487465" y="5462510"/>
            <a:ext cx="2580499" cy="523220"/>
          </a:xfrm>
          <a:prstGeom prst="rect">
            <a:avLst/>
          </a:prstGeom>
        </p:spPr>
        <p:txBody>
          <a:bodyPr wrap="square">
            <a:spAutoFit/>
          </a:bodyPr>
          <a:lstStyle/>
          <a:p>
            <a:r>
              <a:rPr lang="fr-FR" sz="1400" dirty="0"/>
              <a:t>GT « </a:t>
            </a:r>
            <a:r>
              <a:rPr lang="fr-FR" sz="1400" i="1" dirty="0"/>
              <a:t>renforcement</a:t>
            </a:r>
            <a:r>
              <a:rPr lang="fr-FR" sz="1400" dirty="0"/>
              <a:t> de l’usage du numérique » </a:t>
            </a:r>
          </a:p>
        </p:txBody>
      </p:sp>
      <p:sp>
        <p:nvSpPr>
          <p:cNvPr id="19" name="Rectangle 18"/>
          <p:cNvSpPr/>
          <p:nvPr>
            <p:custDataLst>
              <p:tags r:id="rId16"/>
            </p:custDataLst>
          </p:nvPr>
        </p:nvSpPr>
        <p:spPr>
          <a:xfrm rot="20519712">
            <a:off x="9334548" y="4038325"/>
            <a:ext cx="3064090" cy="523220"/>
          </a:xfrm>
          <a:prstGeom prst="rect">
            <a:avLst/>
          </a:prstGeom>
        </p:spPr>
        <p:txBody>
          <a:bodyPr wrap="square">
            <a:spAutoFit/>
          </a:bodyPr>
          <a:lstStyle/>
          <a:p>
            <a:r>
              <a:rPr lang="fr-FR" sz="1400" dirty="0"/>
              <a:t>GT « module de préparation à la poursuite d’études » </a:t>
            </a:r>
          </a:p>
        </p:txBody>
      </p:sp>
      <p:sp>
        <p:nvSpPr>
          <p:cNvPr id="20" name="Rectangle 19"/>
          <p:cNvSpPr/>
          <p:nvPr>
            <p:custDataLst>
              <p:tags r:id="rId17"/>
            </p:custDataLst>
          </p:nvPr>
        </p:nvSpPr>
        <p:spPr>
          <a:xfrm rot="21000700">
            <a:off x="9429536" y="2774644"/>
            <a:ext cx="2887576" cy="738664"/>
          </a:xfrm>
          <a:prstGeom prst="rect">
            <a:avLst/>
          </a:prstGeom>
        </p:spPr>
        <p:txBody>
          <a:bodyPr wrap="square">
            <a:spAutoFit/>
          </a:bodyPr>
          <a:lstStyle/>
          <a:p>
            <a:r>
              <a:rPr lang="fr-FR" sz="1400" dirty="0"/>
              <a:t>GT « renforcement de l’apprentissage en établissement et mixité des publics » </a:t>
            </a:r>
          </a:p>
        </p:txBody>
      </p:sp>
      <p:sp>
        <p:nvSpPr>
          <p:cNvPr id="21" name="Rectangle 20"/>
          <p:cNvSpPr/>
          <p:nvPr>
            <p:custDataLst>
              <p:tags r:id="rId18"/>
            </p:custDataLst>
          </p:nvPr>
        </p:nvSpPr>
        <p:spPr>
          <a:xfrm rot="611072">
            <a:off x="9232649" y="1751449"/>
            <a:ext cx="2859226" cy="738664"/>
          </a:xfrm>
          <a:prstGeom prst="rect">
            <a:avLst/>
          </a:prstGeom>
        </p:spPr>
        <p:txBody>
          <a:bodyPr wrap="square">
            <a:spAutoFit/>
          </a:bodyPr>
          <a:lstStyle/>
          <a:p>
            <a:pPr lvl="1"/>
            <a:r>
              <a:rPr lang="fr-FR" sz="1400" dirty="0"/>
              <a:t>GT « modules d’accompagnement et de consolidation des acquis »</a:t>
            </a:r>
          </a:p>
        </p:txBody>
      </p:sp>
    </p:spTree>
    <p:extLst>
      <p:ext uri="{BB962C8B-B14F-4D97-AF65-F5344CB8AC3E}">
        <p14:creationId xmlns="" xmlns:p14="http://schemas.microsoft.com/office/powerpoint/2010/main" val="4887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Image 29"/>
          <p:cNvPicPr/>
          <p:nvPr>
            <p:custDataLst>
              <p:tags r:id="rId1"/>
            </p:custDataLst>
          </p:nvPr>
        </p:nvPicPr>
        <p:blipFill rotWithShape="1">
          <a:blip r:embed="rId16" cstate="email"/>
          <a:srcRect/>
          <a:stretch/>
        </p:blipFill>
        <p:spPr bwMode="auto">
          <a:xfrm>
            <a:off x="8060823" y="3726338"/>
            <a:ext cx="1017133" cy="599525"/>
          </a:xfrm>
          <a:prstGeom prst="rect">
            <a:avLst/>
          </a:prstGeom>
          <a:ln>
            <a:noFill/>
          </a:ln>
          <a:extLst>
            <a:ext uri="{53640926-AAD7-44D8-BBD7-CCE9431645EC}">
              <a14:shadowObscured xmlns="" xmlns:a14="http://schemas.microsoft.com/office/drawing/2010/main"/>
            </a:ext>
          </a:extLst>
        </p:spPr>
      </p:pic>
      <p:sp>
        <p:nvSpPr>
          <p:cNvPr id="2" name="Titre 1"/>
          <p:cNvSpPr>
            <a:spLocks noGrp="1"/>
          </p:cNvSpPr>
          <p:nvPr>
            <p:ph type="title"/>
            <p:custDataLst>
              <p:tags r:id="rId2"/>
            </p:custDataLst>
          </p:nvPr>
        </p:nvSpPr>
        <p:spPr>
          <a:xfrm>
            <a:off x="2463133" y="98148"/>
            <a:ext cx="5392500" cy="766014"/>
          </a:xfrm>
        </p:spPr>
        <p:txBody>
          <a:bodyPr>
            <a:normAutofit fontScale="90000"/>
          </a:bodyPr>
          <a:lstStyle/>
          <a:p>
            <a:r>
              <a:rPr lang="fr-FR" sz="2800" dirty="0" smtClean="0"/>
              <a:t>Stratégie de formation</a:t>
            </a:r>
            <a:endParaRPr lang="fr-FR" sz="2000" dirty="0"/>
          </a:p>
        </p:txBody>
      </p:sp>
      <p:sp>
        <p:nvSpPr>
          <p:cNvPr id="4" name="Espace réservé du numéro de diapositive 3"/>
          <p:cNvSpPr>
            <a:spLocks noGrp="1"/>
          </p:cNvSpPr>
          <p:nvPr>
            <p:ph type="sldNum" sz="quarter" idx="12"/>
            <p:custDataLst>
              <p:tags r:id="rId3"/>
            </p:custDataLst>
          </p:nvPr>
        </p:nvSpPr>
        <p:spPr/>
        <p:txBody>
          <a:bodyPr/>
          <a:lstStyle/>
          <a:p>
            <a:fld id="{A786685B-2977-D546-9E3D-3CA676A47F0C}" type="slidenum">
              <a:rPr lang="fr-FR" smtClean="0"/>
              <a:pPr/>
              <a:t>6</a:t>
            </a:fld>
            <a:endParaRPr lang="fr-FR"/>
          </a:p>
        </p:txBody>
      </p:sp>
      <p:grpSp>
        <p:nvGrpSpPr>
          <p:cNvPr id="3" name="Groupe 10"/>
          <p:cNvGrpSpPr/>
          <p:nvPr>
            <p:custDataLst>
              <p:tags r:id="rId4"/>
            </p:custDataLst>
          </p:nvPr>
        </p:nvGrpSpPr>
        <p:grpSpPr>
          <a:xfrm>
            <a:off x="275128" y="1035758"/>
            <a:ext cx="2586995" cy="1068865"/>
            <a:chOff x="-1515462" y="2387186"/>
            <a:chExt cx="2184347" cy="1591680"/>
          </a:xfrm>
        </p:grpSpPr>
        <p:sp>
          <p:nvSpPr>
            <p:cNvPr id="12" name="Ellipse 11"/>
            <p:cNvSpPr/>
            <p:nvPr/>
          </p:nvSpPr>
          <p:spPr>
            <a:xfrm>
              <a:off x="-1515462" y="2387186"/>
              <a:ext cx="2091814" cy="1591680"/>
            </a:xfrm>
            <a:prstGeom prst="ellipse">
              <a:avLst/>
            </a:prstGeom>
            <a:solidFill>
              <a:schemeClr val="accent6">
                <a:alpha val="50000"/>
              </a:schemeClr>
            </a:solidFill>
            <a:ln>
              <a:solidFill>
                <a:schemeClr val="accent2">
                  <a:lumMod val="75000"/>
                </a:schemeClr>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3" name="Ellipse 4"/>
            <p:cNvSpPr txBox="1"/>
            <p:nvPr/>
          </p:nvSpPr>
          <p:spPr>
            <a:xfrm>
              <a:off x="-1134075" y="2763772"/>
              <a:ext cx="1802960" cy="11254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defTabSz="889000">
                <a:lnSpc>
                  <a:spcPct val="90000"/>
                </a:lnSpc>
                <a:spcBef>
                  <a:spcPct val="0"/>
                </a:spcBef>
                <a:spcAft>
                  <a:spcPct val="35000"/>
                </a:spcAft>
              </a:pPr>
              <a:r>
                <a:rPr lang="fr-FR" sz="1600" dirty="0"/>
                <a:t>Groupe ressources</a:t>
              </a:r>
              <a:br>
                <a:rPr lang="fr-FR" sz="1600" dirty="0"/>
              </a:br>
              <a:r>
                <a:rPr lang="fr-FR" sz="1600" dirty="0"/>
                <a:t>(Enseignants, DDF)</a:t>
              </a:r>
            </a:p>
            <a:p>
              <a:pPr algn="ctr" defTabSz="889000">
                <a:lnSpc>
                  <a:spcPct val="90000"/>
                </a:lnSpc>
                <a:spcBef>
                  <a:spcPct val="0"/>
                </a:spcBef>
                <a:spcAft>
                  <a:spcPct val="35000"/>
                </a:spcAft>
              </a:pPr>
              <a:endParaRPr lang="fr-FR" sz="1100" dirty="0"/>
            </a:p>
          </p:txBody>
        </p:sp>
      </p:grpSp>
      <p:graphicFrame>
        <p:nvGraphicFramePr>
          <p:cNvPr id="7" name="Diagramme 6"/>
          <p:cNvGraphicFramePr/>
          <p:nvPr>
            <p:custDataLst>
              <p:tags r:id="rId5"/>
            </p:custDataLst>
            <p:extLst>
              <p:ext uri="{D42A27DB-BD31-4B8C-83A1-F6EECF244321}">
                <p14:modId xmlns="" xmlns:p14="http://schemas.microsoft.com/office/powerpoint/2010/main" val="1268688565"/>
              </p:ext>
            </p:extLst>
          </p:nvPr>
        </p:nvGraphicFramePr>
        <p:xfrm>
          <a:off x="3249335" y="2542193"/>
          <a:ext cx="3292671" cy="8627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5" name="Groupe 7"/>
          <p:cNvGrpSpPr/>
          <p:nvPr>
            <p:custDataLst>
              <p:tags r:id="rId6"/>
            </p:custDataLst>
          </p:nvPr>
        </p:nvGrpSpPr>
        <p:grpSpPr>
          <a:xfrm>
            <a:off x="-489836" y="3818636"/>
            <a:ext cx="4807789" cy="2303570"/>
            <a:chOff x="331958" y="4013436"/>
            <a:chExt cx="4807789" cy="2303570"/>
          </a:xfrm>
        </p:grpSpPr>
        <p:grpSp>
          <p:nvGrpSpPr>
            <p:cNvPr id="6" name="Groupe 25"/>
            <p:cNvGrpSpPr/>
            <p:nvPr/>
          </p:nvGrpSpPr>
          <p:grpSpPr>
            <a:xfrm>
              <a:off x="331958" y="4013436"/>
              <a:ext cx="4807789" cy="2303570"/>
              <a:chOff x="1660190" y="3826566"/>
              <a:chExt cx="4807789" cy="2303570"/>
            </a:xfrm>
          </p:grpSpPr>
          <p:graphicFrame>
            <p:nvGraphicFramePr>
              <p:cNvPr id="23" name="Graphique 22"/>
              <p:cNvGraphicFramePr/>
              <p:nvPr>
                <p:extLst/>
              </p:nvPr>
            </p:nvGraphicFramePr>
            <p:xfrm>
              <a:off x="1660190" y="3826566"/>
              <a:ext cx="4807789" cy="2303570"/>
            </p:xfrm>
            <a:graphic>
              <a:graphicData uri="http://schemas.openxmlformats.org/drawingml/2006/chart">
                <c:chart xmlns:c="http://schemas.openxmlformats.org/drawingml/2006/chart" xmlns:r="http://schemas.openxmlformats.org/officeDocument/2006/relationships" r:id="rId22"/>
              </a:graphicData>
            </a:graphic>
          </p:graphicFrame>
          <p:sp>
            <p:nvSpPr>
              <p:cNvPr id="24" name="ZoneTexte 1"/>
              <p:cNvSpPr txBox="1"/>
              <p:nvPr/>
            </p:nvSpPr>
            <p:spPr>
              <a:xfrm>
                <a:off x="3036236" y="4228673"/>
                <a:ext cx="856919" cy="4006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t>IEN</a:t>
                </a:r>
              </a:p>
            </p:txBody>
          </p:sp>
          <p:sp>
            <p:nvSpPr>
              <p:cNvPr id="25" name="ZoneTexte 1"/>
              <p:cNvSpPr txBox="1"/>
              <p:nvPr/>
            </p:nvSpPr>
            <p:spPr>
              <a:xfrm>
                <a:off x="3908576" y="4081603"/>
                <a:ext cx="1783066" cy="4156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t>PROVISEURS</a:t>
                </a:r>
              </a:p>
            </p:txBody>
          </p:sp>
        </p:grpSp>
        <p:sp>
          <p:nvSpPr>
            <p:cNvPr id="27" name="ZoneTexte 26"/>
            <p:cNvSpPr txBox="1"/>
            <p:nvPr/>
          </p:nvSpPr>
          <p:spPr>
            <a:xfrm>
              <a:off x="1219956" y="4816192"/>
              <a:ext cx="3172602" cy="461665"/>
            </a:xfrm>
            <a:prstGeom prst="rect">
              <a:avLst/>
            </a:prstGeom>
            <a:noFill/>
          </p:spPr>
          <p:txBody>
            <a:bodyPr wrap="square" rtlCol="0">
              <a:spAutoFit/>
            </a:bodyPr>
            <a:lstStyle/>
            <a:p>
              <a:r>
                <a:rPr lang="fr-FR" sz="2400" b="1" dirty="0"/>
                <a:t>Groupe des formateurs</a:t>
              </a:r>
            </a:p>
          </p:txBody>
        </p:sp>
      </p:grpSp>
      <p:sp>
        <p:nvSpPr>
          <p:cNvPr id="28" name="Ellipse 27"/>
          <p:cNvSpPr/>
          <p:nvPr>
            <p:custDataLst>
              <p:tags r:id="rId7"/>
            </p:custDataLst>
          </p:nvPr>
        </p:nvSpPr>
        <p:spPr>
          <a:xfrm>
            <a:off x="6402162" y="4168477"/>
            <a:ext cx="2751254" cy="125727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fr-FR" sz="2400" dirty="0"/>
              <a:t>Équipes pédagogiques</a:t>
            </a:r>
          </a:p>
        </p:txBody>
      </p:sp>
      <p:pic>
        <p:nvPicPr>
          <p:cNvPr id="29" name="Image 28"/>
          <p:cNvPicPr/>
          <p:nvPr>
            <p:custDataLst>
              <p:tags r:id="rId8"/>
            </p:custDataLst>
          </p:nvPr>
        </p:nvPicPr>
        <p:blipFill rotWithShape="1">
          <a:blip r:embed="rId23" cstate="email">
            <a:extLst>
              <a:ext uri="{BEBA8EAE-BF5A-486C-A8C5-ECC9F3942E4B}">
                <a14:imgProps xmlns="" xmlns:a14="http://schemas.microsoft.com/office/drawing/2010/main">
                  <a14:imgLayer r:embed="rId24">
                    <a14:imgEffect>
                      <a14:saturation sat="300000"/>
                    </a14:imgEffect>
                  </a14:imgLayer>
                </a14:imgProps>
              </a:ext>
            </a:extLst>
          </a:blip>
          <a:srcRect/>
          <a:stretch/>
        </p:blipFill>
        <p:spPr bwMode="auto">
          <a:xfrm>
            <a:off x="8245836" y="2605867"/>
            <a:ext cx="2574958" cy="1037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grpSp>
        <p:nvGrpSpPr>
          <p:cNvPr id="8" name="Groupe 4"/>
          <p:cNvGrpSpPr/>
          <p:nvPr>
            <p:custDataLst>
              <p:tags r:id="rId9"/>
            </p:custDataLst>
          </p:nvPr>
        </p:nvGrpSpPr>
        <p:grpSpPr>
          <a:xfrm>
            <a:off x="2838035" y="886312"/>
            <a:ext cx="4175587" cy="1408087"/>
            <a:chOff x="6853699" y="545461"/>
            <a:chExt cx="4175587" cy="1408087"/>
          </a:xfrm>
        </p:grpSpPr>
        <p:grpSp>
          <p:nvGrpSpPr>
            <p:cNvPr id="9" name="Groupe 30"/>
            <p:cNvGrpSpPr/>
            <p:nvPr/>
          </p:nvGrpSpPr>
          <p:grpSpPr>
            <a:xfrm>
              <a:off x="6853699" y="545461"/>
              <a:ext cx="2664877" cy="1408087"/>
              <a:chOff x="-233076" y="332311"/>
              <a:chExt cx="2664877" cy="1408087"/>
            </a:xfrm>
          </p:grpSpPr>
          <p:sp>
            <p:nvSpPr>
              <p:cNvPr id="35" name="Ellipse 34"/>
              <p:cNvSpPr/>
              <p:nvPr/>
            </p:nvSpPr>
            <p:spPr>
              <a:xfrm>
                <a:off x="-233076" y="332311"/>
                <a:ext cx="2664877" cy="1408087"/>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Ellipse 4"/>
              <p:cNvSpPr txBox="1"/>
              <p:nvPr/>
            </p:nvSpPr>
            <p:spPr>
              <a:xfrm>
                <a:off x="68559" y="630187"/>
                <a:ext cx="1884353" cy="9956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FR" sz="2000" kern="1200" dirty="0" smtClean="0"/>
                  <a:t>Inspecteurs</a:t>
                </a:r>
              </a:p>
              <a:p>
                <a:pPr lvl="0" algn="l" defTabSz="889000">
                  <a:lnSpc>
                    <a:spcPct val="90000"/>
                  </a:lnSpc>
                  <a:spcBef>
                    <a:spcPct val="0"/>
                  </a:spcBef>
                  <a:spcAft>
                    <a:spcPct val="35000"/>
                  </a:spcAft>
                </a:pPr>
                <a:r>
                  <a:rPr lang="fr-FR" sz="2000" kern="1200" dirty="0" smtClean="0"/>
                  <a:t>ET-EG-IO</a:t>
                </a:r>
              </a:p>
              <a:p>
                <a:pPr lvl="0" algn="ctr" defTabSz="889000">
                  <a:lnSpc>
                    <a:spcPct val="90000"/>
                  </a:lnSpc>
                  <a:spcBef>
                    <a:spcPct val="0"/>
                  </a:spcBef>
                  <a:spcAft>
                    <a:spcPct val="35000"/>
                  </a:spcAft>
                </a:pPr>
                <a:endParaRPr lang="fr-FR" sz="1400" kern="1200" dirty="0"/>
              </a:p>
            </p:txBody>
          </p:sp>
        </p:grpSp>
        <p:grpSp>
          <p:nvGrpSpPr>
            <p:cNvPr id="10" name="Groupe 31"/>
            <p:cNvGrpSpPr/>
            <p:nvPr/>
          </p:nvGrpSpPr>
          <p:grpSpPr>
            <a:xfrm>
              <a:off x="8439042" y="573236"/>
              <a:ext cx="2590244" cy="1315142"/>
              <a:chOff x="1352267" y="360086"/>
              <a:chExt cx="2590244" cy="1315142"/>
            </a:xfrm>
          </p:grpSpPr>
          <p:sp>
            <p:nvSpPr>
              <p:cNvPr id="33" name="Ellipse 32"/>
              <p:cNvSpPr/>
              <p:nvPr/>
            </p:nvSpPr>
            <p:spPr>
              <a:xfrm>
                <a:off x="1352267" y="360086"/>
                <a:ext cx="2590244" cy="131514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Ellipse 6"/>
              <p:cNvSpPr txBox="1"/>
              <p:nvPr/>
            </p:nvSpPr>
            <p:spPr>
              <a:xfrm>
                <a:off x="1770832" y="552684"/>
                <a:ext cx="1831580" cy="9299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r>
                  <a:rPr lang="fr-FR" sz="2000" kern="1200" dirty="0" smtClean="0"/>
                  <a:t>Proviseurs</a:t>
                </a:r>
                <a:endParaRPr lang="fr-FR" sz="2000" kern="1200" dirty="0"/>
              </a:p>
            </p:txBody>
          </p:sp>
        </p:grpSp>
        <p:sp>
          <p:nvSpPr>
            <p:cNvPr id="37" name="ZoneTexte 36"/>
            <p:cNvSpPr txBox="1"/>
            <p:nvPr/>
          </p:nvSpPr>
          <p:spPr>
            <a:xfrm>
              <a:off x="8186137" y="878698"/>
              <a:ext cx="1587260" cy="646331"/>
            </a:xfrm>
            <a:prstGeom prst="rect">
              <a:avLst/>
            </a:prstGeom>
            <a:noFill/>
          </p:spPr>
          <p:txBody>
            <a:bodyPr wrap="square" rtlCol="0">
              <a:spAutoFit/>
            </a:bodyPr>
            <a:lstStyle/>
            <a:p>
              <a:pPr algn="ctr"/>
              <a:r>
                <a:rPr lang="fr-FR" b="1" dirty="0">
                  <a:solidFill>
                    <a:schemeClr val="bg1"/>
                  </a:solidFill>
                </a:rPr>
                <a:t>GT</a:t>
              </a:r>
            </a:p>
            <a:p>
              <a:pPr algn="ctr"/>
              <a:r>
                <a:rPr lang="fr-FR" b="1" dirty="0">
                  <a:solidFill>
                    <a:schemeClr val="bg1"/>
                  </a:solidFill>
                </a:rPr>
                <a:t>TVP</a:t>
              </a:r>
            </a:p>
          </p:txBody>
        </p:sp>
      </p:grpSp>
      <p:grpSp>
        <p:nvGrpSpPr>
          <p:cNvPr id="11" name="Groupe 5"/>
          <p:cNvGrpSpPr/>
          <p:nvPr>
            <p:custDataLst>
              <p:tags r:id="rId10"/>
            </p:custDataLst>
          </p:nvPr>
        </p:nvGrpSpPr>
        <p:grpSpPr>
          <a:xfrm>
            <a:off x="3696431" y="4526034"/>
            <a:ext cx="2569598" cy="1423288"/>
            <a:chOff x="5679093" y="4419539"/>
            <a:chExt cx="2569598" cy="1423288"/>
          </a:xfrm>
        </p:grpSpPr>
        <p:grpSp>
          <p:nvGrpSpPr>
            <p:cNvPr id="14" name="Groupe 16"/>
            <p:cNvGrpSpPr/>
            <p:nvPr/>
          </p:nvGrpSpPr>
          <p:grpSpPr>
            <a:xfrm rot="16200000">
              <a:off x="5837617" y="4284106"/>
              <a:ext cx="632022" cy="902888"/>
              <a:chOff x="0" y="713376"/>
              <a:chExt cx="632022" cy="902888"/>
            </a:xfrm>
          </p:grpSpPr>
          <p:sp>
            <p:nvSpPr>
              <p:cNvPr id="18" name="Chevron 17"/>
              <p:cNvSpPr/>
              <p:nvPr/>
            </p:nvSpPr>
            <p:spPr>
              <a:xfrm rot="5400000">
                <a:off x="-135433" y="848809"/>
                <a:ext cx="902888" cy="632021"/>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Chevron 4"/>
              <p:cNvSpPr txBox="1"/>
              <p:nvPr/>
            </p:nvSpPr>
            <p:spPr>
              <a:xfrm>
                <a:off x="1" y="1029387"/>
                <a:ext cx="632021" cy="270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nvGrpSpPr>
            <p:cNvPr id="15" name="Groupe 19"/>
            <p:cNvGrpSpPr/>
            <p:nvPr/>
          </p:nvGrpSpPr>
          <p:grpSpPr>
            <a:xfrm rot="5400000">
              <a:off x="6460536" y="4369335"/>
              <a:ext cx="692049" cy="2254936"/>
              <a:chOff x="944823" y="719387"/>
              <a:chExt cx="2696571" cy="586877"/>
            </a:xfrm>
          </p:grpSpPr>
          <p:sp>
            <p:nvSpPr>
              <p:cNvPr id="21" name="Rectangle avec coins arrondis du même côté 20"/>
              <p:cNvSpPr/>
              <p:nvPr/>
            </p:nvSpPr>
            <p:spPr>
              <a:xfrm rot="5400000">
                <a:off x="2025757" y="-309372"/>
                <a:ext cx="586877" cy="2644396"/>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ZoneTexte 21"/>
              <p:cNvSpPr txBox="1"/>
              <p:nvPr/>
            </p:nvSpPr>
            <p:spPr>
              <a:xfrm>
                <a:off x="944823" y="742026"/>
                <a:ext cx="2615748" cy="529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fr-FR" dirty="0"/>
                  <a:t>Formation de proximité</a:t>
                </a:r>
              </a:p>
            </p:txBody>
          </p:sp>
        </p:grpSp>
        <p:grpSp>
          <p:nvGrpSpPr>
            <p:cNvPr id="16" name="Groupe 43"/>
            <p:cNvGrpSpPr/>
            <p:nvPr/>
          </p:nvGrpSpPr>
          <p:grpSpPr>
            <a:xfrm rot="16200000">
              <a:off x="6669076" y="4297498"/>
              <a:ext cx="632022" cy="902888"/>
              <a:chOff x="0" y="713376"/>
              <a:chExt cx="632022" cy="902888"/>
            </a:xfrm>
          </p:grpSpPr>
          <p:sp>
            <p:nvSpPr>
              <p:cNvPr id="45" name="Chevron 44"/>
              <p:cNvSpPr/>
              <p:nvPr/>
            </p:nvSpPr>
            <p:spPr>
              <a:xfrm rot="5400000">
                <a:off x="-135433" y="848809"/>
                <a:ext cx="902888" cy="632021"/>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6" name="Chevron 4"/>
              <p:cNvSpPr txBox="1"/>
              <p:nvPr/>
            </p:nvSpPr>
            <p:spPr>
              <a:xfrm>
                <a:off x="1" y="1029387"/>
                <a:ext cx="632021" cy="270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nvGrpSpPr>
            <p:cNvPr id="17" name="Groupe 46"/>
            <p:cNvGrpSpPr/>
            <p:nvPr/>
          </p:nvGrpSpPr>
          <p:grpSpPr>
            <a:xfrm rot="16200000">
              <a:off x="7489537" y="4289198"/>
              <a:ext cx="615420" cy="902888"/>
              <a:chOff x="0" y="713376"/>
              <a:chExt cx="632022" cy="902888"/>
            </a:xfrm>
          </p:grpSpPr>
          <p:sp>
            <p:nvSpPr>
              <p:cNvPr id="48" name="Chevron 47"/>
              <p:cNvSpPr/>
              <p:nvPr/>
            </p:nvSpPr>
            <p:spPr>
              <a:xfrm rot="5400000">
                <a:off x="-135433" y="848809"/>
                <a:ext cx="902888" cy="632021"/>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9" name="Chevron 4"/>
              <p:cNvSpPr txBox="1"/>
              <p:nvPr/>
            </p:nvSpPr>
            <p:spPr>
              <a:xfrm>
                <a:off x="1" y="1029387"/>
                <a:ext cx="632021" cy="270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grpSp>
        <p:nvGrpSpPr>
          <p:cNvPr id="20" name="Groupe 50"/>
          <p:cNvGrpSpPr/>
          <p:nvPr>
            <p:custDataLst>
              <p:tags r:id="rId11"/>
            </p:custDataLst>
          </p:nvPr>
        </p:nvGrpSpPr>
        <p:grpSpPr>
          <a:xfrm>
            <a:off x="9240867" y="4658702"/>
            <a:ext cx="2668091" cy="1313513"/>
            <a:chOff x="5368526" y="4520519"/>
            <a:chExt cx="2668091" cy="1313513"/>
          </a:xfrm>
        </p:grpSpPr>
        <p:grpSp>
          <p:nvGrpSpPr>
            <p:cNvPr id="26" name="Groupe 51"/>
            <p:cNvGrpSpPr/>
            <p:nvPr/>
          </p:nvGrpSpPr>
          <p:grpSpPr>
            <a:xfrm rot="16200000">
              <a:off x="5503958" y="4385087"/>
              <a:ext cx="632023" cy="902888"/>
              <a:chOff x="-100981" y="379717"/>
              <a:chExt cx="632023" cy="902888"/>
            </a:xfrm>
          </p:grpSpPr>
          <p:sp>
            <p:nvSpPr>
              <p:cNvPr id="62" name="Chevron 61"/>
              <p:cNvSpPr/>
              <p:nvPr/>
            </p:nvSpPr>
            <p:spPr>
              <a:xfrm rot="16200000">
                <a:off x="-236414" y="515150"/>
                <a:ext cx="902888" cy="632021"/>
              </a:xfrm>
              <a:prstGeom prst="chevron">
                <a:avLst/>
              </a:prstGeom>
              <a:solidFill>
                <a:schemeClr val="accent1">
                  <a:lumMod val="60000"/>
                  <a:lumOff val="40000"/>
                </a:schemeClr>
              </a:solidFill>
              <a:ln>
                <a:solidFill>
                  <a:schemeClr val="accent1">
                    <a:lumMod val="60000"/>
                    <a:lumOff val="4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3" name="Chevron 4"/>
              <p:cNvSpPr txBox="1"/>
              <p:nvPr/>
            </p:nvSpPr>
            <p:spPr>
              <a:xfrm>
                <a:off x="-100979" y="695727"/>
                <a:ext cx="632021" cy="270867"/>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nvGrpSpPr>
            <p:cNvPr id="31" name="Groupe 52"/>
            <p:cNvGrpSpPr/>
            <p:nvPr/>
          </p:nvGrpSpPr>
          <p:grpSpPr>
            <a:xfrm rot="5400000">
              <a:off x="6452391" y="4249805"/>
              <a:ext cx="754524" cy="2413929"/>
              <a:chOff x="667121" y="692687"/>
              <a:chExt cx="2940002" cy="628257"/>
            </a:xfrm>
          </p:grpSpPr>
          <p:sp>
            <p:nvSpPr>
              <p:cNvPr id="60" name="Rectangle avec coins arrondis du même côté 59"/>
              <p:cNvSpPr/>
              <p:nvPr/>
            </p:nvSpPr>
            <p:spPr>
              <a:xfrm rot="5400000">
                <a:off x="2005813" y="-297003"/>
                <a:ext cx="586877" cy="2615743"/>
              </a:xfrm>
              <a:prstGeom prst="round2SameRect">
                <a:avLst/>
              </a:prstGeom>
              <a:ln>
                <a:solidFill>
                  <a:schemeClr val="accent1">
                    <a:lumMod val="40000"/>
                    <a:lumOff val="60000"/>
                  </a:schemeClr>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ZoneTexte 60"/>
              <p:cNvSpPr txBox="1"/>
              <p:nvPr/>
            </p:nvSpPr>
            <p:spPr>
              <a:xfrm>
                <a:off x="667121" y="692687"/>
                <a:ext cx="2356707" cy="6282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28016" tIns="11430" rIns="11430" bIns="11430" numCol="1" spcCol="1270" anchor="ctr" anchorCtr="0">
                <a:noAutofit/>
              </a:bodyPr>
              <a:lstStyle/>
              <a:p>
                <a:pPr algn="ctr"/>
                <a:r>
                  <a:rPr lang="fr-FR" dirty="0" smtClean="0"/>
                  <a:t>Equipe </a:t>
                </a:r>
                <a:r>
                  <a:rPr lang="fr-FR" dirty="0"/>
                  <a:t>de </a:t>
                </a:r>
              </a:p>
              <a:p>
                <a:pPr algn="ctr"/>
                <a:r>
                  <a:rPr lang="fr-FR" dirty="0"/>
                  <a:t>Direction Etablissement</a:t>
                </a:r>
              </a:p>
            </p:txBody>
          </p:sp>
        </p:grpSp>
        <p:grpSp>
          <p:nvGrpSpPr>
            <p:cNvPr id="32" name="Groupe 53"/>
            <p:cNvGrpSpPr/>
            <p:nvPr/>
          </p:nvGrpSpPr>
          <p:grpSpPr>
            <a:xfrm rot="16200000">
              <a:off x="6335417" y="4398479"/>
              <a:ext cx="632023" cy="902888"/>
              <a:chOff x="-100981" y="379717"/>
              <a:chExt cx="632023" cy="902888"/>
            </a:xfrm>
          </p:grpSpPr>
          <p:sp>
            <p:nvSpPr>
              <p:cNvPr id="58" name="Chevron 57"/>
              <p:cNvSpPr/>
              <p:nvPr/>
            </p:nvSpPr>
            <p:spPr>
              <a:xfrm rot="16200000">
                <a:off x="-236414" y="515150"/>
                <a:ext cx="902888" cy="632021"/>
              </a:xfrm>
              <a:prstGeom prst="chevron">
                <a:avLst/>
              </a:prstGeom>
              <a:solidFill>
                <a:schemeClr val="accent1">
                  <a:lumMod val="60000"/>
                  <a:lumOff val="40000"/>
                </a:schemeClr>
              </a:solidFill>
              <a:ln>
                <a:solidFill>
                  <a:schemeClr val="accent1">
                    <a:lumMod val="60000"/>
                    <a:lumOff val="4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9" name="Chevron 4"/>
              <p:cNvSpPr txBox="1"/>
              <p:nvPr/>
            </p:nvSpPr>
            <p:spPr>
              <a:xfrm>
                <a:off x="-100979" y="695727"/>
                <a:ext cx="632021" cy="270867"/>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nvGrpSpPr>
            <p:cNvPr id="38" name="Groupe 54"/>
            <p:cNvGrpSpPr/>
            <p:nvPr/>
          </p:nvGrpSpPr>
          <p:grpSpPr>
            <a:xfrm rot="16200000">
              <a:off x="7155877" y="4390178"/>
              <a:ext cx="615421" cy="902888"/>
              <a:chOff x="-103705" y="379716"/>
              <a:chExt cx="632023" cy="902888"/>
            </a:xfrm>
          </p:grpSpPr>
          <p:sp>
            <p:nvSpPr>
              <p:cNvPr id="56" name="Chevron 55"/>
              <p:cNvSpPr/>
              <p:nvPr/>
            </p:nvSpPr>
            <p:spPr>
              <a:xfrm rot="16200000">
                <a:off x="-239138" y="515149"/>
                <a:ext cx="902888" cy="632021"/>
              </a:xfrm>
              <a:prstGeom prst="chevron">
                <a:avLst/>
              </a:prstGeom>
              <a:solidFill>
                <a:schemeClr val="accent1">
                  <a:lumMod val="60000"/>
                  <a:lumOff val="40000"/>
                </a:schemeClr>
              </a:solidFill>
              <a:ln>
                <a:solidFill>
                  <a:schemeClr val="accent1">
                    <a:lumMod val="60000"/>
                    <a:lumOff val="4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7" name="Chevron 4"/>
              <p:cNvSpPr txBox="1"/>
              <p:nvPr/>
            </p:nvSpPr>
            <p:spPr>
              <a:xfrm>
                <a:off x="-103703" y="695727"/>
                <a:ext cx="632021" cy="270867"/>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Bef>
                    <a:spcPct val="0"/>
                  </a:spcBef>
                  <a:spcAft>
                    <a:spcPct val="35000"/>
                  </a:spcAft>
                </a:pPr>
                <a:r>
                  <a:rPr lang="fr-FR" sz="1700" dirty="0"/>
                  <a:t> </a:t>
                </a:r>
              </a:p>
            </p:txBody>
          </p:sp>
        </p:grpSp>
      </p:grpSp>
      <p:grpSp>
        <p:nvGrpSpPr>
          <p:cNvPr id="41" name="Groupe 63"/>
          <p:cNvGrpSpPr/>
          <p:nvPr>
            <p:custDataLst>
              <p:tags r:id="rId12"/>
            </p:custDataLst>
          </p:nvPr>
        </p:nvGrpSpPr>
        <p:grpSpPr>
          <a:xfrm>
            <a:off x="10779424" y="3726338"/>
            <a:ext cx="1184257" cy="854669"/>
            <a:chOff x="-233076" y="332311"/>
            <a:chExt cx="2664877" cy="1408087"/>
          </a:xfrm>
        </p:grpSpPr>
        <p:sp>
          <p:nvSpPr>
            <p:cNvPr id="65" name="Ellipse 64"/>
            <p:cNvSpPr/>
            <p:nvPr/>
          </p:nvSpPr>
          <p:spPr>
            <a:xfrm>
              <a:off x="-233076" y="332311"/>
              <a:ext cx="2664877" cy="1408087"/>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66" name="Ellipse 4"/>
            <p:cNvSpPr txBox="1"/>
            <p:nvPr/>
          </p:nvSpPr>
          <p:spPr>
            <a:xfrm>
              <a:off x="-37946" y="538520"/>
              <a:ext cx="2274615" cy="9956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fr-FR" sz="1600" dirty="0"/>
                <a:t>IEN référents</a:t>
              </a:r>
              <a:endParaRPr lang="fr-FR" sz="1100" dirty="0"/>
            </a:p>
          </p:txBody>
        </p:sp>
      </p:grpSp>
      <p:grpSp>
        <p:nvGrpSpPr>
          <p:cNvPr id="44" name="Groupe 8"/>
          <p:cNvGrpSpPr/>
          <p:nvPr/>
        </p:nvGrpSpPr>
        <p:grpSpPr>
          <a:xfrm>
            <a:off x="7111943" y="1005787"/>
            <a:ext cx="4016732" cy="1527739"/>
            <a:chOff x="7111943" y="1005787"/>
            <a:chExt cx="4016732" cy="1527739"/>
          </a:xfrm>
        </p:grpSpPr>
        <p:grpSp>
          <p:nvGrpSpPr>
            <p:cNvPr id="47" name="Groupe 2"/>
            <p:cNvGrpSpPr/>
            <p:nvPr>
              <p:custDataLst>
                <p:tags r:id="rId13"/>
              </p:custDataLst>
            </p:nvPr>
          </p:nvGrpSpPr>
          <p:grpSpPr>
            <a:xfrm>
              <a:off x="8272493" y="1005787"/>
              <a:ext cx="2856182" cy="1527739"/>
              <a:chOff x="2628664" y="358772"/>
              <a:chExt cx="2856182" cy="1527739"/>
            </a:xfrm>
          </p:grpSpPr>
          <p:grpSp>
            <p:nvGrpSpPr>
              <p:cNvPr id="50" name="Groupe 37"/>
              <p:cNvGrpSpPr/>
              <p:nvPr/>
            </p:nvGrpSpPr>
            <p:grpSpPr>
              <a:xfrm>
                <a:off x="3153996" y="983623"/>
                <a:ext cx="1264042" cy="902888"/>
                <a:chOff x="1" y="208551"/>
                <a:chExt cx="1264042" cy="902888"/>
              </a:xfrm>
            </p:grpSpPr>
            <p:sp>
              <p:nvSpPr>
                <p:cNvPr id="39" name="Chevron 38"/>
                <p:cNvSpPr/>
                <p:nvPr/>
              </p:nvSpPr>
              <p:spPr>
                <a:xfrm rot="5400000">
                  <a:off x="496589" y="343984"/>
                  <a:ext cx="902888" cy="632021"/>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0" name="Chevron 4"/>
                <p:cNvSpPr txBox="1"/>
                <p:nvPr/>
              </p:nvSpPr>
              <p:spPr>
                <a:xfrm>
                  <a:off x="1" y="316011"/>
                  <a:ext cx="632021" cy="270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t> </a:t>
                  </a:r>
                  <a:endParaRPr lang="fr-FR" sz="1700" kern="1200" dirty="0"/>
                </a:p>
              </p:txBody>
            </p:sp>
          </p:grpSp>
          <p:grpSp>
            <p:nvGrpSpPr>
              <p:cNvPr id="51" name="Groupe 40"/>
              <p:cNvGrpSpPr/>
              <p:nvPr/>
            </p:nvGrpSpPr>
            <p:grpSpPr>
              <a:xfrm>
                <a:off x="2628664" y="358772"/>
                <a:ext cx="2856182" cy="586877"/>
                <a:chOff x="-536434" y="-416204"/>
                <a:chExt cx="2856182" cy="586877"/>
              </a:xfrm>
            </p:grpSpPr>
            <p:sp>
              <p:nvSpPr>
                <p:cNvPr id="42" name="Rectangle avec coins arrondis du même côté 41"/>
                <p:cNvSpPr/>
                <p:nvPr/>
              </p:nvSpPr>
              <p:spPr>
                <a:xfrm rot="5400000" flipV="1">
                  <a:off x="576493" y="-1529131"/>
                  <a:ext cx="586877" cy="2812731"/>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ZoneTexte 42"/>
                <p:cNvSpPr txBox="1"/>
                <p:nvPr/>
              </p:nvSpPr>
              <p:spPr>
                <a:xfrm flipH="1">
                  <a:off x="-282114" y="-367380"/>
                  <a:ext cx="2601862" cy="529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l" defTabSz="800100">
                    <a:lnSpc>
                      <a:spcPct val="90000"/>
                    </a:lnSpc>
                    <a:spcBef>
                      <a:spcPct val="0"/>
                    </a:spcBef>
                    <a:spcAft>
                      <a:spcPct val="15000"/>
                    </a:spcAft>
                  </a:pPr>
                  <a:r>
                    <a:rPr lang="fr-FR" sz="1800" kern="1200" dirty="0" smtClean="0"/>
                    <a:t>Formations nationales</a:t>
                  </a:r>
                  <a:endParaRPr lang="fr-FR" sz="1800" kern="1200" dirty="0"/>
                </a:p>
              </p:txBody>
            </p:sp>
          </p:grpSp>
        </p:grpSp>
        <p:sp>
          <p:nvSpPr>
            <p:cNvPr id="67" name="Chevron 66"/>
            <p:cNvSpPr/>
            <p:nvPr/>
          </p:nvSpPr>
          <p:spPr>
            <a:xfrm rot="10800000">
              <a:off x="7111943" y="1038409"/>
              <a:ext cx="902888" cy="632021"/>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spTree>
    <p:extLst>
      <p:ext uri="{BB962C8B-B14F-4D97-AF65-F5344CB8AC3E}">
        <p14:creationId xmlns="" xmlns:p14="http://schemas.microsoft.com/office/powerpoint/2010/main" val="1803008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4"/>
                                        </p:tgtEl>
                                      </p:cBhvr>
                                    </p:animEffect>
                                    <p:animScale>
                                      <p:cBhvr>
                                        <p:cTn id="7" dur="250" autoRev="1" fill="hold"/>
                                        <p:tgtEl>
                                          <p:spTgt spid="44"/>
                                        </p:tgtEl>
                                      </p:cBhvr>
                                      <p:by x="105000" y="105000"/>
                                    </p:animScale>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3867" y="181806"/>
            <a:ext cx="10508533" cy="438766"/>
          </a:xfrm>
        </p:spPr>
        <p:txBody>
          <a:bodyPr>
            <a:noAutofit/>
          </a:bodyPr>
          <a:lstStyle/>
          <a:p>
            <a:pPr marL="0" indent="0">
              <a:buNone/>
            </a:pPr>
            <a:r>
              <a:rPr lang="fr-FR" sz="2400" dirty="0" smtClean="0"/>
              <a:t>Calendrier des formations</a:t>
            </a:r>
            <a:endParaRPr lang="fr-FR" sz="24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7</a:t>
            </a:fld>
            <a:endParaRPr lang="fr-FR"/>
          </a:p>
        </p:txBody>
      </p:sp>
      <p:graphicFrame>
        <p:nvGraphicFramePr>
          <p:cNvPr id="2" name="Tableau 1"/>
          <p:cNvGraphicFramePr>
            <a:graphicFrameLocks noGrp="1"/>
          </p:cNvGraphicFramePr>
          <p:nvPr>
            <p:extLst>
              <p:ext uri="{D42A27DB-BD31-4B8C-83A1-F6EECF244321}">
                <p14:modId xmlns="" xmlns:p14="http://schemas.microsoft.com/office/powerpoint/2010/main" val="3872660425"/>
              </p:ext>
            </p:extLst>
          </p:nvPr>
        </p:nvGraphicFramePr>
        <p:xfrm>
          <a:off x="914401" y="955965"/>
          <a:ext cx="10668000" cy="4695503"/>
        </p:xfrm>
        <a:graphic>
          <a:graphicData uri="http://schemas.openxmlformats.org/drawingml/2006/table">
            <a:tbl>
              <a:tblPr firstRow="1" firstCol="1" bandRow="1"/>
              <a:tblGrid>
                <a:gridCol w="2932238">
                  <a:extLst>
                    <a:ext uri="{9D8B030D-6E8A-4147-A177-3AD203B41FA5}">
                      <a16:colId xmlns="" xmlns:a16="http://schemas.microsoft.com/office/drawing/2014/main" val="3523728199"/>
                    </a:ext>
                  </a:extLst>
                </a:gridCol>
                <a:gridCol w="1871286">
                  <a:extLst>
                    <a:ext uri="{9D8B030D-6E8A-4147-A177-3AD203B41FA5}">
                      <a16:colId xmlns="" xmlns:a16="http://schemas.microsoft.com/office/drawing/2014/main" val="713826141"/>
                    </a:ext>
                  </a:extLst>
                </a:gridCol>
                <a:gridCol w="2932238">
                  <a:extLst>
                    <a:ext uri="{9D8B030D-6E8A-4147-A177-3AD203B41FA5}">
                      <a16:colId xmlns="" xmlns:a16="http://schemas.microsoft.com/office/drawing/2014/main" val="466320448"/>
                    </a:ext>
                  </a:extLst>
                </a:gridCol>
                <a:gridCol w="2932238">
                  <a:extLst>
                    <a:ext uri="{9D8B030D-6E8A-4147-A177-3AD203B41FA5}">
                      <a16:colId xmlns="" xmlns:a16="http://schemas.microsoft.com/office/drawing/2014/main" val="1734289155"/>
                    </a:ext>
                  </a:extLst>
                </a:gridCol>
              </a:tblGrid>
              <a:tr h="455392">
                <a:tc rowSpan="2">
                  <a:txBody>
                    <a:bodyPr/>
                    <a:lstStyle/>
                    <a:p>
                      <a:pPr algn="ctr" fontAlgn="ctr"/>
                      <a:r>
                        <a:rPr lang="fr-FR" sz="2000" b="0" i="0" u="none" strike="noStrike">
                          <a:solidFill>
                            <a:srgbClr val="000000"/>
                          </a:solidFill>
                          <a:effectLst/>
                          <a:latin typeface="Arial" panose="020B0604020202020204" pitchFamily="34" charset="0"/>
                        </a:rPr>
                        <a:t>Thèmes</a:t>
                      </a:r>
                    </a:p>
                  </a:txBody>
                  <a:tcPr marL="9008" marR="9008" marT="900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rtl="0" fontAlgn="ctr"/>
                      <a:r>
                        <a:rPr lang="fr-FR" sz="1400" b="1" i="0" u="none" strike="noStrike" dirty="0">
                          <a:solidFill>
                            <a:srgbClr val="000000"/>
                          </a:solidFill>
                          <a:effectLst/>
                          <a:latin typeface="Calibri" panose="020F0502020204030204" pitchFamily="34" charset="0"/>
                        </a:rPr>
                        <a:t>Formations Nationales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200" b="1" i="0" u="none" strike="noStrike" dirty="0">
                          <a:solidFill>
                            <a:srgbClr val="000000"/>
                          </a:solidFill>
                          <a:effectLst/>
                          <a:latin typeface="Calibri" panose="020F0502020204030204" pitchFamily="34" charset="0"/>
                        </a:rPr>
                        <a:t>Formations académiques des professeurs des classes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2000" b="1" i="0" u="none" strike="noStrike">
                          <a:solidFill>
                            <a:srgbClr val="000000"/>
                          </a:solidFill>
                          <a:effectLst/>
                          <a:latin typeface="Calibri" panose="020F0502020204030204" pitchFamily="34" charset="0"/>
                        </a:rPr>
                        <a:t>Observations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0554399"/>
                  </a:ext>
                </a:extLst>
              </a:tr>
              <a:tr h="369555">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dirty="0">
                          <a:solidFill>
                            <a:srgbClr val="FF0000"/>
                          </a:solidFill>
                          <a:effectLst/>
                          <a:latin typeface="Calibri" panose="020F0502020204030204" pitchFamily="34" charset="0"/>
                        </a:rPr>
                        <a:t>de seconde à la rentrée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 xmlns:a16="http://schemas.microsoft.com/office/drawing/2014/main" val="764527894"/>
                  </a:ext>
                </a:extLst>
              </a:tr>
              <a:tr h="468852">
                <a:tc>
                  <a:txBody>
                    <a:bodyPr/>
                    <a:lstStyle/>
                    <a:p>
                      <a:pPr algn="ctr" rtl="0" fontAlgn="ctr"/>
                      <a:r>
                        <a:rPr lang="fr-FR" sz="1050" b="1" i="0" u="none" strike="noStrike">
                          <a:solidFill>
                            <a:srgbClr val="000000"/>
                          </a:solidFill>
                          <a:effectLst/>
                          <a:latin typeface="Calibri" panose="020F0502020204030204" pitchFamily="34" charset="0"/>
                        </a:rPr>
                        <a:t>Axes de la TVP</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alibri" panose="020F0502020204030204" pitchFamily="34" charset="0"/>
                        </a:rPr>
                        <a:t>23 ou 24 janvier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400" b="0" i="0" u="none" strike="noStrike" dirty="0">
                          <a:solidFill>
                            <a:srgbClr val="000000"/>
                          </a:solidFill>
                          <a:effectLst/>
                          <a:latin typeface="Calibri" panose="020F0502020204030204" pitchFamily="34" charset="0"/>
                        </a:rPr>
                        <a:t>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just" rtl="0" fontAlgn="ctr"/>
                      <a:r>
                        <a:rPr lang="fr-FR" sz="1100" b="0" i="0" u="none" strike="noStrike">
                          <a:solidFill>
                            <a:srgbClr val="000000"/>
                          </a:solidFill>
                          <a:effectLst/>
                          <a:latin typeface="Calibri" panose="020F0502020204030204" pitchFamily="34" charset="0"/>
                        </a:rPr>
                        <a:t>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4097461"/>
                  </a:ext>
                </a:extLst>
              </a:tr>
              <a:tr h="712097">
                <a:tc>
                  <a:txBody>
                    <a:bodyPr/>
                    <a:lstStyle/>
                    <a:p>
                      <a:pPr algn="ctr" rtl="0" fontAlgn="ctr"/>
                      <a:r>
                        <a:rPr lang="fr-FR" sz="1600" b="1" i="0" u="none" strike="noStrike" dirty="0">
                          <a:solidFill>
                            <a:srgbClr val="000000"/>
                          </a:solidFill>
                          <a:effectLst/>
                          <a:latin typeface="Calibri" panose="020F0502020204030204" pitchFamily="34" charset="0"/>
                        </a:rPr>
                        <a:t>Co intervention et réalisation d’un chef d’œuvre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fr-FR" sz="1400" b="0" i="0" u="none" strike="noStrike" dirty="0">
                          <a:solidFill>
                            <a:srgbClr val="000000"/>
                          </a:solidFill>
                          <a:effectLst/>
                          <a:latin typeface="Calibri" panose="020F0502020204030204" pitchFamily="34" charset="0"/>
                        </a:rPr>
                        <a:t>07-févr-19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dirty="0">
                          <a:solidFill>
                            <a:srgbClr val="000000"/>
                          </a:solidFill>
                          <a:effectLst/>
                          <a:latin typeface="Calibri" panose="020F0502020204030204" pitchFamily="34" charset="0"/>
                        </a:rPr>
                        <a:t>Du 04 mars au 08 mars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just" rtl="0" fontAlgn="ctr"/>
                      <a:r>
                        <a:rPr lang="fr-FR" sz="1400" b="1" i="0" u="none" strike="noStrike" dirty="0">
                          <a:solidFill>
                            <a:srgbClr val="000000"/>
                          </a:solidFill>
                          <a:effectLst/>
                          <a:latin typeface="Calibri" panose="020F0502020204030204" pitchFamily="34" charset="0"/>
                        </a:rPr>
                        <a:t>Une journée de réflexion dans chaque établissement</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extLst>
                  <a:ext uri="{0D108BD9-81ED-4DB2-BD59-A6C34878D82A}">
                    <a16:rowId xmlns="" xmlns:a16="http://schemas.microsoft.com/office/drawing/2014/main" val="176725594"/>
                  </a:ext>
                </a:extLst>
              </a:tr>
              <a:tr h="240143">
                <a:tc rowSpan="3">
                  <a:txBody>
                    <a:bodyPr/>
                    <a:lstStyle/>
                    <a:p>
                      <a:pPr algn="ctr" rtl="0" fontAlgn="ctr"/>
                      <a:r>
                        <a:rPr lang="fr-FR" sz="1600" b="1" i="0" u="none" strike="noStrike">
                          <a:solidFill>
                            <a:srgbClr val="000000"/>
                          </a:solidFill>
                          <a:effectLst/>
                          <a:latin typeface="Calibri" panose="020F0502020204030204" pitchFamily="34" charset="0"/>
                        </a:rPr>
                        <a:t>Familles de métiers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fr-FR" sz="1400" b="0" i="0" u="none" strike="noStrike" dirty="0">
                          <a:solidFill>
                            <a:srgbClr val="000000"/>
                          </a:solidFill>
                          <a:effectLst/>
                          <a:latin typeface="Calibri" panose="020F0502020204030204" pitchFamily="34" charset="0"/>
                        </a:rPr>
                        <a:t>A définir</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fr-FR" sz="1400" b="1" i="0" u="none" strike="noStrike" dirty="0">
                          <a:solidFill>
                            <a:srgbClr val="000000"/>
                          </a:solidFill>
                          <a:effectLst/>
                          <a:latin typeface="Calibri" panose="020F0502020204030204" pitchFamily="34" charset="0"/>
                        </a:rPr>
                        <a:t>Du 8 au 12 avril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dirty="0">
                          <a:solidFill>
                            <a:srgbClr val="000000"/>
                          </a:solidFill>
                          <a:effectLst/>
                          <a:latin typeface="Calibri" panose="020F0502020204030204" pitchFamily="34" charset="0"/>
                        </a:rPr>
                        <a:t>Relations clients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2396686"/>
                  </a:ext>
                </a:extLst>
              </a:tr>
              <a:tr h="240143">
                <a:tc vMerge="1">
                  <a:txBody>
                    <a:bodyPr/>
                    <a:lstStyle/>
                    <a:p>
                      <a:endParaRPr lang="fr-FR"/>
                    </a:p>
                  </a:txBody>
                  <a:tcPr/>
                </a:tc>
                <a:tc>
                  <a:txBody>
                    <a:bodyPr/>
                    <a:lstStyle/>
                    <a:p>
                      <a:pPr algn="ctr" rtl="0" fontAlgn="ctr"/>
                      <a:r>
                        <a:rPr lang="fr-FR" sz="1400" b="0" i="1" u="none" strike="noStrike" dirty="0">
                          <a:solidFill>
                            <a:srgbClr val="000000"/>
                          </a:solidFill>
                          <a:effectLst/>
                          <a:latin typeface="Calibri" panose="020F0502020204030204" pitchFamily="34" charset="0"/>
                        </a:rPr>
                        <a:t>(Mars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400" b="1" i="0" u="none" strike="noStrike" dirty="0">
                          <a:solidFill>
                            <a:srgbClr val="000000"/>
                          </a:solidFill>
                          <a:effectLst/>
                          <a:latin typeface="Calibri" panose="020F0502020204030204" pitchFamily="34" charset="0"/>
                        </a:rPr>
                        <a:t>Du 29 avril au 10 mai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dirty="0">
                          <a:solidFill>
                            <a:srgbClr val="000000"/>
                          </a:solidFill>
                          <a:effectLst/>
                          <a:latin typeface="Calibri" panose="020F0502020204030204" pitchFamily="34" charset="0"/>
                        </a:rPr>
                        <a:t>Construction durable du bâtiment et des TP</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61281327"/>
                  </a:ext>
                </a:extLst>
              </a:tr>
              <a:tr h="240143">
                <a:tc vMerge="1">
                  <a:txBody>
                    <a:bodyPr/>
                    <a:lstStyle/>
                    <a:p>
                      <a:endParaRPr lang="fr-FR"/>
                    </a:p>
                  </a:txBody>
                  <a:tcPr/>
                </a:tc>
                <a:tc>
                  <a:txBody>
                    <a:bodyPr/>
                    <a:lstStyle/>
                    <a:p>
                      <a:pPr algn="ctr" fontAlgn="ctr"/>
                      <a:r>
                        <a:rPr lang="fr-FR" sz="1400" b="0" i="0" u="none" strike="noStrike" dirty="0">
                          <a:solidFill>
                            <a:srgbClr val="000000"/>
                          </a:solidFill>
                          <a:effectLst/>
                          <a:latin typeface="Calibri" panose="020F0502020204030204" pitchFamily="34" charset="0"/>
                        </a:rPr>
                        <a:t>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solidFill>
                            <a:srgbClr val="000000"/>
                          </a:solidFill>
                          <a:effectLst/>
                          <a:latin typeface="Calibri" panose="020F0502020204030204" pitchFamily="34" charset="0"/>
                        </a:rPr>
                        <a:t>Du 6 au 10 mai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dirty="0">
                          <a:solidFill>
                            <a:srgbClr val="000000"/>
                          </a:solidFill>
                          <a:effectLst/>
                          <a:latin typeface="Calibri" panose="020F0502020204030204" pitchFamily="34" charset="0"/>
                        </a:rPr>
                        <a:t>GA – transport logistique</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126161"/>
                  </a:ext>
                </a:extLst>
              </a:tr>
              <a:tr h="413962">
                <a:tc>
                  <a:txBody>
                    <a:bodyPr/>
                    <a:lstStyle/>
                    <a:p>
                      <a:pPr algn="ctr" rtl="0" fontAlgn="ctr"/>
                      <a:r>
                        <a:rPr lang="fr-FR" sz="1600" b="1" i="0" u="none" strike="noStrike">
                          <a:solidFill>
                            <a:srgbClr val="000000"/>
                          </a:solidFill>
                          <a:effectLst/>
                          <a:latin typeface="Calibri" panose="020F0502020204030204" pitchFamily="34" charset="0"/>
                        </a:rPr>
                        <a:t>3</a:t>
                      </a:r>
                      <a:r>
                        <a:rPr lang="fr-FR" sz="1600" b="1" i="0" u="none" strike="noStrike" baseline="30000">
                          <a:solidFill>
                            <a:srgbClr val="000000"/>
                          </a:solidFill>
                          <a:effectLst/>
                          <a:latin typeface="Calibri" panose="020F0502020204030204" pitchFamily="34" charset="0"/>
                        </a:rPr>
                        <a:t>ème</a:t>
                      </a:r>
                      <a:r>
                        <a:rPr lang="fr-FR" sz="1600" b="1" i="0" u="none" strike="noStrike">
                          <a:solidFill>
                            <a:srgbClr val="000000"/>
                          </a:solidFill>
                          <a:effectLst/>
                          <a:latin typeface="Calibri" panose="020F0502020204030204" pitchFamily="34" charset="0"/>
                        </a:rPr>
                        <a:t> PREPA METIERS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rtl="0" fontAlgn="ctr"/>
                      <a:r>
                        <a:rPr lang="fr-FR" sz="1400" b="0" i="0" u="none" strike="noStrike" dirty="0">
                          <a:solidFill>
                            <a:srgbClr val="000000"/>
                          </a:solidFill>
                          <a:effectLst/>
                          <a:latin typeface="Calibri" panose="020F0502020204030204" pitchFamily="34" charset="0"/>
                        </a:rPr>
                        <a:t>13-mars-19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solidFill>
                            <a:srgbClr val="000000"/>
                          </a:solidFill>
                          <a:effectLst/>
                          <a:latin typeface="Calibri" panose="020F0502020204030204" pitchFamily="34" charset="0"/>
                        </a:rPr>
                        <a:t>Du 20 au 31 mai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a:solidFill>
                            <a:srgbClr val="000000"/>
                          </a:solidFill>
                          <a:effectLst/>
                          <a:latin typeface="Calibri" panose="020F0502020204030204" pitchFamily="34" charset="0"/>
                        </a:rPr>
                        <a:t>2 enseignants par établissement ayant des 3 prépa ^rp</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0266931"/>
                  </a:ext>
                </a:extLst>
              </a:tr>
              <a:tr h="297321">
                <a:tc>
                  <a:txBody>
                    <a:bodyPr/>
                    <a:lstStyle/>
                    <a:p>
                      <a:pPr algn="ctr" rtl="0" fontAlgn="ctr"/>
                      <a:r>
                        <a:rPr lang="fr-FR" sz="1600" b="1" i="0" u="none" strike="noStrike">
                          <a:solidFill>
                            <a:srgbClr val="000000"/>
                          </a:solidFill>
                          <a:effectLst/>
                          <a:latin typeface="Calibri" panose="020F0502020204030204" pitchFamily="34" charset="0"/>
                        </a:rPr>
                        <a:t>CAP 1,2,3 ANS</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fr-FR" sz="1400" b="0" i="0" u="none" strike="noStrike" dirty="0">
                          <a:solidFill>
                            <a:srgbClr val="000000"/>
                          </a:solidFill>
                          <a:effectLst/>
                          <a:latin typeface="Calibri" panose="020F0502020204030204" pitchFamily="34" charset="0"/>
                        </a:rPr>
                        <a:t>13-mars-19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a:solidFill>
                            <a:srgbClr val="000000"/>
                          </a:solidFill>
                          <a:effectLst/>
                          <a:latin typeface="Calibri" panose="020F0502020204030204" pitchFamily="34" charset="0"/>
                        </a:rPr>
                        <a:t>Du 10 au 12 avril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a:solidFill>
                            <a:srgbClr val="000000"/>
                          </a:solidFill>
                          <a:effectLst/>
                          <a:latin typeface="Calibri" panose="020F0502020204030204" pitchFamily="34" charset="0"/>
                        </a:rPr>
                        <a:t>A DEFINIR </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8325808"/>
                  </a:ext>
                </a:extLst>
              </a:tr>
              <a:tr h="731866">
                <a:tc>
                  <a:txBody>
                    <a:bodyPr/>
                    <a:lstStyle/>
                    <a:p>
                      <a:pPr algn="ctr" rtl="0" fontAlgn="ctr"/>
                      <a:r>
                        <a:rPr lang="fr-FR" sz="1400" b="1" i="0" u="none" strike="noStrike">
                          <a:solidFill>
                            <a:srgbClr val="000000"/>
                          </a:solidFill>
                          <a:effectLst/>
                          <a:latin typeface="Calibri" panose="020F0502020204030204" pitchFamily="34" charset="0"/>
                        </a:rPr>
                        <a:t>Accompagnement vers l’insertion professionnelle ou la poursuite d’études en terminale</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fr-FR" sz="1400" b="0" i="0" u="none" strike="noStrike" dirty="0">
                          <a:solidFill>
                            <a:srgbClr val="000000"/>
                          </a:solidFill>
                          <a:effectLst/>
                          <a:latin typeface="Calibri" panose="020F0502020204030204" pitchFamily="34" charset="0"/>
                        </a:rPr>
                        <a:t>13-mars-19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alibri" panose="020F0502020204030204" pitchFamily="34" charset="0"/>
                        </a:rPr>
                        <a:t>Rentrée 2019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a:solidFill>
                            <a:srgbClr val="000000"/>
                          </a:solidFill>
                          <a:effectLst/>
                          <a:latin typeface="Calibri" panose="020F0502020204030204" pitchFamily="34" charset="0"/>
                        </a:rPr>
                        <a:t>A DEFINIR</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9102082"/>
                  </a:ext>
                </a:extLst>
              </a:tr>
              <a:tr h="297321">
                <a:tc rowSpan="2">
                  <a:txBody>
                    <a:bodyPr/>
                    <a:lstStyle/>
                    <a:p>
                      <a:pPr algn="ctr" rtl="0" fontAlgn="ctr"/>
                      <a:r>
                        <a:rPr lang="fr-FR" sz="1600" b="1" i="0" u="none" strike="noStrike">
                          <a:solidFill>
                            <a:srgbClr val="000000"/>
                          </a:solidFill>
                          <a:effectLst/>
                          <a:latin typeface="Calibri" panose="020F0502020204030204" pitchFamily="34" charset="0"/>
                        </a:rPr>
                        <a:t>Développement de l’apprentissage</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400" b="0" i="0" u="none" strike="noStrike" dirty="0">
                          <a:solidFill>
                            <a:srgbClr val="000000"/>
                          </a:solidFill>
                          <a:effectLst/>
                          <a:latin typeface="Calibri" panose="020F0502020204030204" pitchFamily="34" charset="0"/>
                        </a:rPr>
                        <a:t>26-mars-19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alibri" panose="020F0502020204030204" pitchFamily="34" charset="0"/>
                        </a:rPr>
                        <a:t>A DEFINIR</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a:solidFill>
                            <a:srgbClr val="000000"/>
                          </a:solidFill>
                          <a:effectLst/>
                          <a:latin typeface="Calibri" panose="020F0502020204030204" pitchFamily="34" charset="0"/>
                        </a:rPr>
                        <a:t>Approche structurelle</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2706041"/>
                  </a:ext>
                </a:extLst>
              </a:tr>
              <a:tr h="228708">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27-mars-19</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alibri" panose="020F0502020204030204" pitchFamily="34" charset="0"/>
                        </a:rPr>
                        <a:t>A DEFINIR</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fr-FR" sz="1100" b="0" i="0" u="none" strike="noStrike" dirty="0">
                          <a:solidFill>
                            <a:srgbClr val="000000"/>
                          </a:solidFill>
                          <a:effectLst/>
                          <a:latin typeface="Calibri" panose="020F0502020204030204" pitchFamily="34" charset="0"/>
                        </a:rPr>
                        <a:t>Accompagnement pédagogique</a:t>
                      </a:r>
                    </a:p>
                  </a:txBody>
                  <a:tcPr marL="9008" marR="9008" marT="90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9402712"/>
                  </a:ext>
                </a:extLst>
              </a:tr>
            </a:tbl>
          </a:graphicData>
        </a:graphic>
      </p:graphicFrame>
    </p:spTree>
    <p:extLst>
      <p:ext uri="{BB962C8B-B14F-4D97-AF65-F5344CB8AC3E}">
        <p14:creationId xmlns="" xmlns:p14="http://schemas.microsoft.com/office/powerpoint/2010/main" val="189945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3867" y="181806"/>
            <a:ext cx="10508533" cy="438766"/>
          </a:xfrm>
        </p:spPr>
        <p:txBody>
          <a:bodyPr>
            <a:noAutofit/>
          </a:bodyPr>
          <a:lstStyle/>
          <a:p>
            <a:pPr marL="0" indent="0">
              <a:buNone/>
            </a:pPr>
            <a:r>
              <a:rPr lang="fr-FR" sz="2400" dirty="0" smtClean="0"/>
              <a:t>Calendrier des formations</a:t>
            </a:r>
            <a:endParaRPr lang="fr-FR" sz="24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8</a:t>
            </a:fld>
            <a:endParaRPr lang="fr-FR"/>
          </a:p>
        </p:txBody>
      </p:sp>
      <p:graphicFrame>
        <p:nvGraphicFramePr>
          <p:cNvPr id="2" name="Tableau 1"/>
          <p:cNvGraphicFramePr>
            <a:graphicFrameLocks noGrp="1"/>
          </p:cNvGraphicFramePr>
          <p:nvPr>
            <p:extLst>
              <p:ext uri="{D42A27DB-BD31-4B8C-83A1-F6EECF244321}">
                <p14:modId xmlns="" xmlns:p14="http://schemas.microsoft.com/office/powerpoint/2010/main" val="3160883725"/>
              </p:ext>
            </p:extLst>
          </p:nvPr>
        </p:nvGraphicFramePr>
        <p:xfrm>
          <a:off x="795131" y="858961"/>
          <a:ext cx="10672072" cy="5018305"/>
        </p:xfrm>
        <a:graphic>
          <a:graphicData uri="http://schemas.openxmlformats.org/drawingml/2006/table">
            <a:tbl>
              <a:tblPr firstRow="1" firstCol="1" bandRow="1"/>
              <a:tblGrid>
                <a:gridCol w="3517636">
                  <a:extLst>
                    <a:ext uri="{9D8B030D-6E8A-4147-A177-3AD203B41FA5}">
                      <a16:colId xmlns="" xmlns:a16="http://schemas.microsoft.com/office/drawing/2014/main" val="2544962973"/>
                    </a:ext>
                  </a:extLst>
                </a:gridCol>
                <a:gridCol w="1874668">
                  <a:extLst>
                    <a:ext uri="{9D8B030D-6E8A-4147-A177-3AD203B41FA5}">
                      <a16:colId xmlns="" xmlns:a16="http://schemas.microsoft.com/office/drawing/2014/main" val="1889331605"/>
                    </a:ext>
                  </a:extLst>
                </a:gridCol>
                <a:gridCol w="2274879">
                  <a:extLst>
                    <a:ext uri="{9D8B030D-6E8A-4147-A177-3AD203B41FA5}">
                      <a16:colId xmlns="" xmlns:a16="http://schemas.microsoft.com/office/drawing/2014/main" val="3668897789"/>
                    </a:ext>
                  </a:extLst>
                </a:gridCol>
                <a:gridCol w="3004889">
                  <a:extLst>
                    <a:ext uri="{9D8B030D-6E8A-4147-A177-3AD203B41FA5}">
                      <a16:colId xmlns="" xmlns:a16="http://schemas.microsoft.com/office/drawing/2014/main" val="1463919114"/>
                    </a:ext>
                  </a:extLst>
                </a:gridCol>
              </a:tblGrid>
              <a:tr h="274100">
                <a:tc>
                  <a:txBody>
                    <a:bodyPr/>
                    <a:lstStyle/>
                    <a:p>
                      <a:pPr algn="l" rtl="0" fontAlgn="ctr"/>
                      <a:r>
                        <a:rPr lang="fr-FR" sz="1000" b="0" i="0" u="none" strike="noStrike">
                          <a:solidFill>
                            <a:srgbClr val="000000"/>
                          </a:solidFill>
                          <a:effectLst/>
                          <a:latin typeface="Times New Roman" panose="02020603050405020304" pitchFamily="18" charset="0"/>
                        </a:rPr>
                        <a:t>Rénovation des programmes</a:t>
                      </a:r>
                    </a:p>
                  </a:txBody>
                  <a:tcPr marL="61513" marR="6835" marT="683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200" b="0" i="0" u="none" strike="noStrike" dirty="0">
                          <a:solidFill>
                            <a:srgbClr val="000000"/>
                          </a:solidFill>
                          <a:effectLst/>
                          <a:latin typeface="Times New Roman" panose="02020603050405020304" pitchFamily="18" charset="0"/>
                        </a:rPr>
                        <a:t>Formations Nationales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1200" b="0" i="0" u="none" strike="noStrike">
                          <a:solidFill>
                            <a:srgbClr val="000000"/>
                          </a:solidFill>
                          <a:effectLst/>
                          <a:latin typeface="Times New Roman" panose="02020603050405020304" pitchFamily="18" charset="0"/>
                        </a:rPr>
                        <a:t>Dates des formations académiques des enseignants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r-FR" sz="1200" b="0" i="0" u="none" strike="noStrike" dirty="0">
                          <a:solidFill>
                            <a:srgbClr val="000000"/>
                          </a:solidFill>
                          <a:effectLst/>
                          <a:latin typeface="Times New Roman" panose="02020603050405020304" pitchFamily="18" charset="0"/>
                        </a:rPr>
                        <a:t>Observations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2756280"/>
                  </a:ext>
                </a:extLst>
              </a:tr>
              <a:tr h="211304">
                <a:tc>
                  <a:txBody>
                    <a:bodyPr/>
                    <a:lstStyle/>
                    <a:p>
                      <a:pPr algn="l" rtl="0" fontAlgn="ctr"/>
                      <a:r>
                        <a:rPr lang="fr-FR" sz="1000" b="0" i="0" u="none" strike="noStrike">
                          <a:solidFill>
                            <a:srgbClr val="000000"/>
                          </a:solidFill>
                          <a:effectLst/>
                          <a:latin typeface="Times New Roman" panose="02020603050405020304" pitchFamily="18" charset="0"/>
                        </a:rPr>
                        <a:t>ou des référentiels</a:t>
                      </a:r>
                    </a:p>
                  </a:txBody>
                  <a:tcPr marL="61513" marR="6835" marT="683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200" b="0" i="0" u="none" strike="noStrike" dirty="0">
                          <a:solidFill>
                            <a:srgbClr val="000000"/>
                          </a:solidFill>
                          <a:effectLst/>
                          <a:latin typeface="Times New Roman" panose="02020603050405020304" pitchFamily="18" charset="0"/>
                        </a:rPr>
                        <a:t> DATES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407684104"/>
                  </a:ext>
                </a:extLst>
              </a:tr>
              <a:tr h="444678">
                <a:tc>
                  <a:txBody>
                    <a:bodyPr/>
                    <a:lstStyle/>
                    <a:p>
                      <a:pPr algn="l" rtl="0" fontAlgn="ctr"/>
                      <a:r>
                        <a:rPr lang="fr-FR" sz="1000" b="1" i="0" u="none" strike="noStrike" dirty="0">
                          <a:solidFill>
                            <a:srgbClr val="000000"/>
                          </a:solidFill>
                          <a:effectLst/>
                          <a:latin typeface="Times New Roman" panose="02020603050405020304" pitchFamily="18" charset="0"/>
                        </a:rPr>
                        <a:t>Programme d’économie gestion secteur de la production</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fr-FR" sz="1200" b="1" i="0" u="none" strike="noStrike">
                          <a:solidFill>
                            <a:srgbClr val="000000"/>
                          </a:solidFill>
                          <a:effectLst/>
                          <a:latin typeface="Times New Roman" panose="02020603050405020304" pitchFamily="18" charset="0"/>
                        </a:rPr>
                        <a:t>mars-19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600" b="1" i="0" u="none" strike="noStrike" dirty="0">
                          <a:solidFill>
                            <a:srgbClr val="000000"/>
                          </a:solidFill>
                          <a:effectLst/>
                          <a:latin typeface="Times New Roman" panose="02020603050405020304" pitchFamily="18" charset="0"/>
                        </a:rPr>
                        <a:t>Dates à déterminer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600" b="1" i="0" u="none" strike="noStrike" dirty="0">
                          <a:solidFill>
                            <a:srgbClr val="000000"/>
                          </a:solidFill>
                          <a:effectLst/>
                          <a:latin typeface="Times New Roman" panose="02020603050405020304" pitchFamily="18" charset="0"/>
                        </a:rPr>
                        <a:t>Rentrée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2981481"/>
                  </a:ext>
                </a:extLst>
              </a:tr>
              <a:tr h="414483">
                <a:tc>
                  <a:txBody>
                    <a:bodyPr/>
                    <a:lstStyle/>
                    <a:p>
                      <a:pPr algn="l" rtl="0" fontAlgn="ctr"/>
                      <a:r>
                        <a:rPr lang="fr-FR" sz="1000" b="1" i="0" u="none" strike="noStrike">
                          <a:solidFill>
                            <a:srgbClr val="000000"/>
                          </a:solidFill>
                          <a:effectLst/>
                          <a:latin typeface="Times New Roman" panose="02020603050405020304" pitchFamily="18" charset="0"/>
                        </a:rPr>
                        <a:t>Programme d’économie droit secteur tertiaire</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fr-FR" sz="1200" b="1" i="0" u="none" strike="noStrike" dirty="0">
                          <a:solidFill>
                            <a:srgbClr val="000000"/>
                          </a:solidFill>
                          <a:effectLst/>
                          <a:latin typeface="Times New Roman" panose="02020603050405020304" pitchFamily="18" charset="0"/>
                        </a:rPr>
                        <a:t>mars-19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dirty="0">
                          <a:solidFill>
                            <a:srgbClr val="000000"/>
                          </a:solidFill>
                          <a:effectLst/>
                          <a:latin typeface="Calibri" panose="020F0502020204030204" pitchFamily="34" charset="0"/>
                        </a:rPr>
                        <a:t>Avril mai</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200" b="1" i="0" u="none" strike="noStrike">
                          <a:solidFill>
                            <a:srgbClr val="000000"/>
                          </a:solidFill>
                          <a:effectLst/>
                          <a:latin typeface="Calibri" panose="020F0502020204030204" pitchFamily="34" charset="0"/>
                        </a:rPr>
                        <a:t>Durant les formations « Familles de métiers »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0549742"/>
                  </a:ext>
                </a:extLst>
              </a:tr>
              <a:tr h="274194">
                <a:tc>
                  <a:txBody>
                    <a:bodyPr/>
                    <a:lstStyle/>
                    <a:p>
                      <a:pPr algn="l" rtl="0" fontAlgn="ctr"/>
                      <a:r>
                        <a:rPr lang="fr-FR" sz="1000" b="1" i="0" u="none" strike="noStrike">
                          <a:solidFill>
                            <a:srgbClr val="000000"/>
                          </a:solidFill>
                          <a:effectLst/>
                          <a:latin typeface="Times New Roman" panose="02020603050405020304" pitchFamily="18" charset="0"/>
                        </a:rPr>
                        <a:t>Programme de français Histoire géographie</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fr-FR" sz="1800" b="0" i="0" u="none" strike="noStrike">
                          <a:solidFill>
                            <a:srgbClr val="000000"/>
                          </a:solidFill>
                          <a:effectLst/>
                          <a:latin typeface="Arial" panose="020B0604020202020204" pitchFamily="34"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solidFill>
                            <a:srgbClr val="000000"/>
                          </a:solidFill>
                          <a:effectLst/>
                          <a:latin typeface="Times New Roman" panose="02020603050405020304" pitchFamily="18" charset="0"/>
                        </a:rPr>
                        <a:t>29-mars-19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800" b="0" i="0" u="none" strike="noStrike">
                          <a:solidFill>
                            <a:srgbClr val="000000"/>
                          </a:solidFill>
                          <a:effectLst/>
                          <a:latin typeface="Arial" panose="020B0604020202020204" pitchFamily="34"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5625333"/>
                  </a:ext>
                </a:extLst>
              </a:tr>
              <a:tr h="316957">
                <a:tc rowSpan="3">
                  <a:txBody>
                    <a:bodyPr/>
                    <a:lstStyle/>
                    <a:p>
                      <a:pPr algn="l" rtl="0" fontAlgn="ctr"/>
                      <a:r>
                        <a:rPr lang="fr-FR" sz="1000" b="1" i="0" u="none" strike="noStrike" dirty="0">
                          <a:solidFill>
                            <a:srgbClr val="000000"/>
                          </a:solidFill>
                          <a:effectLst/>
                          <a:latin typeface="Times New Roman" panose="02020603050405020304" pitchFamily="18" charset="0"/>
                        </a:rPr>
                        <a:t>Programme de langue</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3">
                  <a:txBody>
                    <a:bodyPr/>
                    <a:lstStyle/>
                    <a:p>
                      <a:pPr algn="ctr" rtl="0" fontAlgn="ctr"/>
                      <a:r>
                        <a:rPr lang="fr-FR" sz="1200" b="0" i="0" u="none" strike="noStrike">
                          <a:solidFill>
                            <a:srgbClr val="000000"/>
                          </a:solidFill>
                          <a:effectLst/>
                          <a:latin typeface="Times New Roman" panose="02020603050405020304" pitchFamily="18"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200" b="1" i="0" u="none" strike="noStrike" dirty="0">
                          <a:solidFill>
                            <a:srgbClr val="000000"/>
                          </a:solidFill>
                          <a:effectLst/>
                          <a:latin typeface="Times New Roman" panose="02020603050405020304" pitchFamily="18" charset="0"/>
                        </a:rPr>
                        <a:t>Mardi 09 avril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ctr"/>
                      <a:r>
                        <a:rPr lang="fr-FR" sz="1200" b="0" i="0" u="none" strike="noStrike" dirty="0">
                          <a:solidFill>
                            <a:srgbClr val="000000"/>
                          </a:solidFill>
                          <a:effectLst/>
                          <a:latin typeface="Times New Roman" panose="02020603050405020304" pitchFamily="18" charset="0"/>
                        </a:rPr>
                        <a:t>LP René Cassin - Rive de </a:t>
                      </a:r>
                      <a:r>
                        <a:rPr lang="fr-FR" sz="1200" b="0" i="0" u="none" strike="noStrike" dirty="0" err="1">
                          <a:solidFill>
                            <a:srgbClr val="000000"/>
                          </a:solidFill>
                          <a:effectLst/>
                          <a:latin typeface="Times New Roman" panose="02020603050405020304" pitchFamily="18" charset="0"/>
                        </a:rPr>
                        <a:t>Gier</a:t>
                      </a:r>
                      <a:r>
                        <a:rPr lang="fr-FR" sz="1200" b="0" i="0" u="none" strike="noStrike" dirty="0">
                          <a:solidFill>
                            <a:srgbClr val="000000"/>
                          </a:solidFill>
                          <a:effectLst/>
                          <a:latin typeface="Times New Roman" panose="02020603050405020304" pitchFamily="18"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630117221"/>
                  </a:ext>
                </a:extLst>
              </a:tr>
              <a:tr h="0">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Times New Roman" panose="02020603050405020304" pitchFamily="18" charset="0"/>
                        </a:rPr>
                        <a:t>Mercredi 10 avril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1200" b="0" i="0" u="none" strike="noStrike" dirty="0" smtClean="0">
                          <a:solidFill>
                            <a:srgbClr val="000000"/>
                          </a:solidFill>
                          <a:effectLst/>
                          <a:latin typeface="Times New Roman" panose="02020603050405020304" pitchFamily="18" charset="0"/>
                        </a:rPr>
                        <a:t>LP Bérard</a:t>
                      </a:r>
                      <a:r>
                        <a:rPr lang="fr-FR" sz="1200" b="0" i="0" u="none" strike="noStrike" baseline="0" dirty="0" smtClean="0">
                          <a:solidFill>
                            <a:srgbClr val="000000"/>
                          </a:solidFill>
                          <a:effectLst/>
                          <a:latin typeface="Times New Roman" panose="02020603050405020304" pitchFamily="18" charset="0"/>
                        </a:rPr>
                        <a:t> – Ambérieu</a:t>
                      </a:r>
                      <a:endParaRPr lang="fr-FR" sz="1200" b="0" i="0" u="none" strike="noStrike" dirty="0">
                        <a:solidFill>
                          <a:srgbClr val="000000"/>
                        </a:solidFill>
                        <a:effectLst/>
                        <a:latin typeface="Times New Roman" panose="02020603050405020304" pitchFamily="18" charset="0"/>
                      </a:endParaRP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948219176"/>
                  </a:ext>
                </a:extLst>
              </a:tr>
              <a:tr h="0">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Times New Roman" panose="02020603050405020304" pitchFamily="18" charset="0"/>
                        </a:rPr>
                        <a:t>Mercredi 11 avril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Times New Roman" panose="02020603050405020304" pitchFamily="18" charset="0"/>
                        </a:rPr>
                        <a:t>LP </a:t>
                      </a:r>
                      <a:r>
                        <a:rPr lang="fr-FR" sz="1200" b="0" i="0" u="none" strike="noStrike" dirty="0" smtClean="0">
                          <a:solidFill>
                            <a:srgbClr val="000000"/>
                          </a:solidFill>
                          <a:effectLst/>
                          <a:latin typeface="Times New Roman" panose="02020603050405020304" pitchFamily="18" charset="0"/>
                        </a:rPr>
                        <a:t>Louise</a:t>
                      </a:r>
                      <a:r>
                        <a:rPr lang="fr-FR" sz="1200" b="0" i="0" u="none" strike="noStrike" baseline="0" dirty="0" smtClean="0">
                          <a:solidFill>
                            <a:srgbClr val="000000"/>
                          </a:solidFill>
                          <a:effectLst/>
                          <a:latin typeface="Times New Roman" panose="02020603050405020304" pitchFamily="18" charset="0"/>
                        </a:rPr>
                        <a:t> Labé - Lyon</a:t>
                      </a:r>
                      <a:endParaRPr lang="fr-FR" sz="1200" b="0" i="0" u="none" strike="noStrike" dirty="0">
                        <a:solidFill>
                          <a:srgbClr val="000000"/>
                        </a:solidFill>
                        <a:effectLst/>
                        <a:latin typeface="Times New Roman" panose="02020603050405020304" pitchFamily="18" charset="0"/>
                      </a:endParaRP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8372493"/>
                  </a:ext>
                </a:extLst>
              </a:tr>
              <a:tr h="554268">
                <a:tc>
                  <a:txBody>
                    <a:bodyPr/>
                    <a:lstStyle/>
                    <a:p>
                      <a:pPr algn="l" rtl="0" fontAlgn="ctr"/>
                      <a:r>
                        <a:rPr lang="fr-FR" sz="1000" b="1" i="0" u="none" strike="noStrike">
                          <a:solidFill>
                            <a:srgbClr val="000000"/>
                          </a:solidFill>
                          <a:effectLst/>
                          <a:latin typeface="Times New Roman" panose="02020603050405020304" pitchFamily="18" charset="0"/>
                        </a:rPr>
                        <a:t>Programme de Mathématiques et Sciences physiques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r>
                        <a:rPr lang="fr-FR" sz="1800" b="0" i="0" u="none" strike="noStrike">
                          <a:solidFill>
                            <a:srgbClr val="000000"/>
                          </a:solidFill>
                          <a:effectLst/>
                          <a:latin typeface="Arial" panose="020B0604020202020204" pitchFamily="34"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2000" b="1" i="0" u="none" strike="noStrike">
                          <a:solidFill>
                            <a:srgbClr val="000000"/>
                          </a:solidFill>
                          <a:effectLst/>
                          <a:latin typeface="Times New Roman" panose="02020603050405020304" pitchFamily="18" charset="0"/>
                        </a:rPr>
                        <a:t>Avril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800" b="0" i="0" u="none" strike="noStrike" dirty="0" smtClean="0">
                          <a:solidFill>
                            <a:srgbClr val="000000"/>
                          </a:solidFill>
                          <a:effectLst/>
                          <a:latin typeface="Arial" panose="020B0604020202020204" pitchFamily="34" charset="0"/>
                        </a:rPr>
                        <a:t> </a:t>
                      </a:r>
                      <a:endParaRPr lang="fr-FR" sz="1800" b="0" i="0" u="none" strike="noStrike" dirty="0">
                        <a:solidFill>
                          <a:srgbClr val="000000"/>
                        </a:solidFill>
                        <a:effectLst/>
                        <a:latin typeface="Arial" panose="020B0604020202020204" pitchFamily="34" charset="0"/>
                      </a:endParaRP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4106378"/>
                  </a:ext>
                </a:extLst>
              </a:tr>
              <a:tr h="203177">
                <a:tc rowSpan="3">
                  <a:txBody>
                    <a:bodyPr/>
                    <a:lstStyle/>
                    <a:p>
                      <a:pPr algn="l" rtl="0" fontAlgn="ctr"/>
                      <a:r>
                        <a:rPr lang="fr-FR" sz="1000" b="1" i="0" u="none" strike="noStrike">
                          <a:solidFill>
                            <a:srgbClr val="000000"/>
                          </a:solidFill>
                          <a:effectLst/>
                          <a:latin typeface="Times New Roman" panose="02020603050405020304" pitchFamily="18" charset="0"/>
                        </a:rPr>
                        <a:t>Rénovation des diplômes des métiers de la relation clients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a:solidFill>
                            <a:srgbClr val="000000"/>
                          </a:solidFill>
                          <a:effectLst/>
                          <a:latin typeface="Times New Roman" panose="02020603050405020304" pitchFamily="18" charset="0"/>
                        </a:rPr>
                        <a:t>Du 16 au 18</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fr-FR" sz="1800" b="1" i="0" u="none" strike="noStrike" dirty="0" smtClean="0">
                          <a:solidFill>
                            <a:srgbClr val="000000"/>
                          </a:solidFill>
                          <a:effectLst/>
                          <a:latin typeface="Times New Roman" panose="02020603050405020304" pitchFamily="18" charset="0"/>
                        </a:rPr>
                        <a:t>Dates à déterminer</a:t>
                      </a:r>
                      <a:r>
                        <a:rPr lang="fr-FR" sz="1800" b="0" i="0" u="none" strike="noStrike" dirty="0">
                          <a:solidFill>
                            <a:srgbClr val="000000"/>
                          </a:solidFill>
                          <a:effectLst/>
                          <a:latin typeface="Arial" panose="020B0604020202020204" pitchFamily="34"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ctr"/>
                      <a:r>
                        <a:rPr lang="fr-FR" sz="1200" b="0" i="0" u="none" strike="noStrike" dirty="0">
                          <a:solidFill>
                            <a:srgbClr val="000000"/>
                          </a:solidFill>
                          <a:effectLst/>
                          <a:latin typeface="Times New Roman" panose="02020603050405020304" pitchFamily="18" charset="0"/>
                        </a:rPr>
                        <a:t>Bac pro Métiers du commerce et de la vente - option A  Animation et gestion de l’espace commercial - option B  Prospection-clientèle et valorisation de l’offre commerciale</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4727124"/>
                  </a:ext>
                </a:extLst>
              </a:tr>
              <a:tr h="532043">
                <a:tc vMerge="1">
                  <a:txBody>
                    <a:bodyPr/>
                    <a:lstStyle/>
                    <a:p>
                      <a:endParaRPr lang="fr-FR"/>
                    </a:p>
                  </a:txBody>
                  <a:tcPr/>
                </a:tc>
                <a:tc>
                  <a:txBody>
                    <a:bodyPr/>
                    <a:lstStyle/>
                    <a:p>
                      <a:pPr algn="ctr" rtl="0" fontAlgn="ctr"/>
                      <a:r>
                        <a:rPr lang="fr-FR" sz="1200" b="1" i="0" u="none" strike="noStrike" dirty="0">
                          <a:solidFill>
                            <a:srgbClr val="000000"/>
                          </a:solidFill>
                          <a:effectLst/>
                          <a:latin typeface="Times New Roman" panose="02020603050405020304" pitchFamily="18" charset="0"/>
                        </a:rPr>
                        <a:t> janvier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2952876111"/>
                  </a:ext>
                </a:extLst>
              </a:tr>
              <a:tr h="295039">
                <a:tc vMerge="1">
                  <a:txBody>
                    <a:bodyPr/>
                    <a:lstStyle/>
                    <a:p>
                      <a:endParaRPr lang="fr-FR"/>
                    </a:p>
                  </a:txBody>
                  <a:tcPr/>
                </a:tc>
                <a:tc>
                  <a:txBody>
                    <a:bodyPr/>
                    <a:lstStyle/>
                    <a:p>
                      <a:pPr algn="ctr" rtl="0" fontAlgn="ctr"/>
                      <a:r>
                        <a:rPr lang="fr-FR" sz="1200" b="1" i="0" u="none" strike="noStrike">
                          <a:solidFill>
                            <a:srgbClr val="000000"/>
                          </a:solidFill>
                          <a:effectLst/>
                          <a:latin typeface="Times New Roman" panose="02020603050405020304" pitchFamily="18" charset="0"/>
                        </a:rPr>
                        <a:t>27-mars-19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smtClean="0">
                          <a:solidFill>
                            <a:srgbClr val="000000"/>
                          </a:solidFill>
                          <a:effectLst/>
                          <a:latin typeface="Times New Roman" panose="02020603050405020304" pitchFamily="18" charset="0"/>
                        </a:rPr>
                        <a:t>Dates à déterminer</a:t>
                      </a:r>
                      <a:r>
                        <a:rPr lang="fr-FR" sz="1800" b="0" i="0" u="none" strike="noStrike" dirty="0">
                          <a:solidFill>
                            <a:srgbClr val="000000"/>
                          </a:solidFill>
                          <a:effectLst/>
                          <a:latin typeface="Arial" panose="020B0604020202020204" pitchFamily="34" charset="0"/>
                        </a:rPr>
                        <a:t>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Times New Roman" panose="02020603050405020304" pitchFamily="18" charset="0"/>
                        </a:rPr>
                        <a:t>Baccalauréat Métiers de l’accueil</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4889609"/>
                  </a:ext>
                </a:extLst>
              </a:tr>
              <a:tr h="554268">
                <a:tc>
                  <a:txBody>
                    <a:bodyPr/>
                    <a:lstStyle/>
                    <a:p>
                      <a:pPr algn="l" rtl="0" fontAlgn="ctr"/>
                      <a:r>
                        <a:rPr lang="fr-FR" sz="1000" b="1" i="0" u="none" strike="noStrike">
                          <a:solidFill>
                            <a:srgbClr val="000000"/>
                          </a:solidFill>
                          <a:effectLst/>
                          <a:latin typeface="Times New Roman" panose="02020603050405020304" pitchFamily="18" charset="0"/>
                        </a:rPr>
                        <a:t>Ingénierie de certification des diplômes professionnels</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200" b="1" i="0" u="none" strike="noStrike">
                          <a:solidFill>
                            <a:srgbClr val="000000"/>
                          </a:solidFill>
                          <a:effectLst/>
                          <a:latin typeface="Times New Roman" panose="02020603050405020304" pitchFamily="18" charset="0"/>
                        </a:rPr>
                        <a:t>avr-19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solidFill>
                            <a:srgbClr val="000000"/>
                          </a:solidFill>
                          <a:effectLst/>
                          <a:latin typeface="Times New Roman" panose="02020603050405020304" pitchFamily="18" charset="0"/>
                        </a:rPr>
                        <a:t>Rentrée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Times New Roman" panose="02020603050405020304" pitchFamily="18" charset="0"/>
                        </a:rPr>
                        <a:t>Formation nationale à confirmer</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7277704"/>
                  </a:ext>
                </a:extLst>
              </a:tr>
              <a:tr h="554268">
                <a:tc>
                  <a:txBody>
                    <a:bodyPr/>
                    <a:lstStyle/>
                    <a:p>
                      <a:pPr algn="l" rtl="0" fontAlgn="ctr"/>
                      <a:r>
                        <a:rPr lang="fr-FR" sz="1000" b="1" i="0" u="none" strike="noStrike" dirty="0" smtClean="0">
                          <a:solidFill>
                            <a:srgbClr val="000000"/>
                          </a:solidFill>
                          <a:effectLst/>
                          <a:latin typeface="Times New Roman" panose="02020603050405020304" pitchFamily="18" charset="0"/>
                        </a:rPr>
                        <a:t>PSE</a:t>
                      </a:r>
                      <a:endParaRPr lang="fr-FR" sz="1000" b="1" i="0" u="none" strike="noStrike" dirty="0">
                        <a:solidFill>
                          <a:srgbClr val="000000"/>
                        </a:solidFill>
                        <a:effectLst/>
                        <a:latin typeface="Times New Roman" panose="02020603050405020304" pitchFamily="18" charset="0"/>
                      </a:endParaRP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ctr"/>
                      <a:endParaRPr lang="fr-FR" sz="1200" b="1" i="0" u="none" strike="noStrike">
                        <a:solidFill>
                          <a:srgbClr val="000000"/>
                        </a:solidFill>
                        <a:effectLst/>
                        <a:latin typeface="Times New Roman" panose="02020603050405020304" pitchFamily="18" charset="0"/>
                      </a:endParaRP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600" b="1" i="0" u="none" strike="noStrike" dirty="0">
                          <a:solidFill>
                            <a:srgbClr val="000000"/>
                          </a:solidFill>
                          <a:effectLst/>
                          <a:latin typeface="Times New Roman" panose="02020603050405020304" pitchFamily="18" charset="0"/>
                        </a:rPr>
                        <a:t>Dates à déterminer </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fr-FR" sz="1600" b="1" i="0" u="none" strike="noStrike" dirty="0">
                          <a:solidFill>
                            <a:srgbClr val="000000"/>
                          </a:solidFill>
                          <a:effectLst/>
                          <a:latin typeface="Times New Roman" panose="02020603050405020304" pitchFamily="18" charset="0"/>
                        </a:rPr>
                        <a:t>Rentrée 2019</a:t>
                      </a:r>
                    </a:p>
                  </a:txBody>
                  <a:tcPr marL="6835" marR="6835" marT="6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2140600"/>
                  </a:ext>
                </a:extLst>
              </a:tr>
            </a:tbl>
          </a:graphicData>
        </a:graphic>
      </p:graphicFrame>
    </p:spTree>
    <p:extLst>
      <p:ext uri="{BB962C8B-B14F-4D97-AF65-F5344CB8AC3E}">
        <p14:creationId xmlns="" xmlns:p14="http://schemas.microsoft.com/office/powerpoint/2010/main" val="427099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5271" y="264457"/>
            <a:ext cx="7171899" cy="425656"/>
          </a:xfrm>
        </p:spPr>
        <p:txBody>
          <a:bodyPr>
            <a:normAutofit/>
          </a:bodyPr>
          <a:lstStyle/>
          <a:p>
            <a:r>
              <a:rPr lang="fr-FR" sz="2000" dirty="0" smtClean="0"/>
              <a:t>Troisième prépa métiers</a:t>
            </a:r>
            <a:endParaRPr lang="fr-FR" sz="2000" dirty="0"/>
          </a:p>
        </p:txBody>
      </p:sp>
      <p:graphicFrame>
        <p:nvGraphicFramePr>
          <p:cNvPr id="5" name="Espace réservé du contenu 4"/>
          <p:cNvGraphicFramePr>
            <a:graphicFrameLocks noGrp="1"/>
          </p:cNvGraphicFramePr>
          <p:nvPr>
            <p:ph idx="1"/>
            <p:extLst>
              <p:ext uri="{D42A27DB-BD31-4B8C-83A1-F6EECF244321}">
                <p14:modId xmlns="" xmlns:p14="http://schemas.microsoft.com/office/powerpoint/2010/main" val="1587021966"/>
              </p:ext>
            </p:extLst>
          </p:nvPr>
        </p:nvGraphicFramePr>
        <p:xfrm>
          <a:off x="8887325" y="2322077"/>
          <a:ext cx="3087961" cy="1857375"/>
        </p:xfrm>
        <a:graphic>
          <a:graphicData uri="http://schemas.openxmlformats.org/drawingml/2006/table">
            <a:tbl>
              <a:tblPr>
                <a:tableStyleId>{5C22544A-7EE6-4342-B048-85BDC9FD1C3A}</a:tableStyleId>
              </a:tblPr>
              <a:tblGrid>
                <a:gridCol w="692524">
                  <a:extLst>
                    <a:ext uri="{9D8B030D-6E8A-4147-A177-3AD203B41FA5}">
                      <a16:colId xmlns="" xmlns:a16="http://schemas.microsoft.com/office/drawing/2014/main" val="1532042488"/>
                    </a:ext>
                  </a:extLst>
                </a:gridCol>
                <a:gridCol w="624461">
                  <a:extLst>
                    <a:ext uri="{9D8B030D-6E8A-4147-A177-3AD203B41FA5}">
                      <a16:colId xmlns="" xmlns:a16="http://schemas.microsoft.com/office/drawing/2014/main" val="78745384"/>
                    </a:ext>
                  </a:extLst>
                </a:gridCol>
                <a:gridCol w="887783">
                  <a:extLst>
                    <a:ext uri="{9D8B030D-6E8A-4147-A177-3AD203B41FA5}">
                      <a16:colId xmlns="" xmlns:a16="http://schemas.microsoft.com/office/drawing/2014/main" val="3957815233"/>
                    </a:ext>
                  </a:extLst>
                </a:gridCol>
                <a:gridCol w="883193">
                  <a:extLst>
                    <a:ext uri="{9D8B030D-6E8A-4147-A177-3AD203B41FA5}">
                      <a16:colId xmlns="" xmlns:a16="http://schemas.microsoft.com/office/drawing/2014/main" val="4092779221"/>
                    </a:ext>
                  </a:extLst>
                </a:gridCol>
              </a:tblGrid>
              <a:tr h="426462">
                <a:tc>
                  <a:txBody>
                    <a:bodyPr/>
                    <a:lstStyle/>
                    <a:p>
                      <a:pPr algn="l" fontAlgn="b"/>
                      <a:r>
                        <a:rPr lang="fr-FR" sz="2000" u="none" strike="noStrike" dirty="0">
                          <a:effectLst/>
                        </a:rPr>
                        <a:t>Rhône</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45</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public (30)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privé (15)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 xmlns:a16="http://schemas.microsoft.com/office/drawing/2014/main" val="945112448"/>
                  </a:ext>
                </a:extLst>
              </a:tr>
              <a:tr h="426462">
                <a:tc>
                  <a:txBody>
                    <a:bodyPr/>
                    <a:lstStyle/>
                    <a:p>
                      <a:pPr algn="l" fontAlgn="b"/>
                      <a:r>
                        <a:rPr lang="fr-FR" sz="2000" u="none" strike="noStrike" dirty="0">
                          <a:effectLst/>
                        </a:rPr>
                        <a:t>Loire</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24</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public (11)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privé (13)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 xmlns:a16="http://schemas.microsoft.com/office/drawing/2014/main" val="2075716775"/>
                  </a:ext>
                </a:extLst>
              </a:tr>
              <a:tr h="426462">
                <a:tc>
                  <a:txBody>
                    <a:bodyPr/>
                    <a:lstStyle/>
                    <a:p>
                      <a:pPr algn="l" fontAlgn="b"/>
                      <a:r>
                        <a:rPr lang="fr-FR" sz="2000" u="none" strike="noStrike">
                          <a:effectLst/>
                        </a:rPr>
                        <a:t>Ain</a:t>
                      </a:r>
                      <a:endParaRPr lang="fr-FR"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a:effectLst/>
                        </a:rPr>
                        <a:t>11</a:t>
                      </a:r>
                      <a:endParaRPr lang="fr-FR"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public (9)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fr-FR" sz="2000" u="none" strike="noStrike" dirty="0">
                          <a:effectLst/>
                        </a:rPr>
                        <a:t>privé (2) </a:t>
                      </a:r>
                      <a:endParaRPr lang="fr-FR"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 xmlns:a16="http://schemas.microsoft.com/office/drawing/2014/main" val="3586530336"/>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9</a:t>
            </a:fld>
            <a:endParaRPr lang="fr-FR"/>
          </a:p>
        </p:txBody>
      </p:sp>
      <p:sp>
        <p:nvSpPr>
          <p:cNvPr id="3" name="Rectangle 2"/>
          <p:cNvSpPr/>
          <p:nvPr/>
        </p:nvSpPr>
        <p:spPr>
          <a:xfrm>
            <a:off x="862642" y="1088391"/>
            <a:ext cx="7177177" cy="830997"/>
          </a:xfrm>
          <a:prstGeom prst="rect">
            <a:avLst/>
          </a:prstGeom>
        </p:spPr>
        <p:txBody>
          <a:bodyPr wrap="square">
            <a:spAutoFit/>
          </a:bodyPr>
          <a:lstStyle/>
          <a:p>
            <a:r>
              <a:rPr lang="fr-FR" sz="2400" b="1" dirty="0">
                <a:solidFill>
                  <a:schemeClr val="accent1">
                    <a:lumMod val="75000"/>
                  </a:schemeClr>
                </a:solidFill>
              </a:rPr>
              <a:t>Les 3</a:t>
            </a:r>
            <a:r>
              <a:rPr lang="fr-FR" sz="2400" b="1" baseline="30000" dirty="0">
                <a:solidFill>
                  <a:schemeClr val="accent1">
                    <a:lumMod val="75000"/>
                  </a:schemeClr>
                </a:solidFill>
              </a:rPr>
              <a:t>ème</a:t>
            </a:r>
            <a:r>
              <a:rPr lang="fr-FR" sz="2400" b="1" dirty="0">
                <a:solidFill>
                  <a:schemeClr val="accent1">
                    <a:lumMod val="75000"/>
                  </a:schemeClr>
                </a:solidFill>
              </a:rPr>
              <a:t> prépa pro deviennent des 3</a:t>
            </a:r>
            <a:r>
              <a:rPr lang="fr-FR" sz="2400" b="1" baseline="30000" dirty="0">
                <a:solidFill>
                  <a:schemeClr val="accent1">
                    <a:lumMod val="75000"/>
                  </a:schemeClr>
                </a:solidFill>
              </a:rPr>
              <a:t>ème</a:t>
            </a:r>
            <a:r>
              <a:rPr lang="fr-FR" sz="2400" b="1" dirty="0">
                <a:solidFill>
                  <a:schemeClr val="accent1">
                    <a:lumMod val="75000"/>
                  </a:schemeClr>
                </a:solidFill>
              </a:rPr>
              <a:t> prépa Métiers sans modification des lieux actuels de formation </a:t>
            </a:r>
          </a:p>
        </p:txBody>
      </p:sp>
      <p:graphicFrame>
        <p:nvGraphicFramePr>
          <p:cNvPr id="8" name="Diagramme 7"/>
          <p:cNvGraphicFramePr/>
          <p:nvPr>
            <p:extLst>
              <p:ext uri="{D42A27DB-BD31-4B8C-83A1-F6EECF244321}">
                <p14:modId xmlns="" xmlns:p14="http://schemas.microsoft.com/office/powerpoint/2010/main" val="3478861315"/>
              </p:ext>
            </p:extLst>
          </p:nvPr>
        </p:nvGraphicFramePr>
        <p:xfrm>
          <a:off x="8621563" y="0"/>
          <a:ext cx="3161220" cy="252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5968" y="1954518"/>
            <a:ext cx="8281358" cy="3785652"/>
          </a:xfrm>
          <a:prstGeom prst="rect">
            <a:avLst/>
          </a:prstGeom>
        </p:spPr>
        <p:txBody>
          <a:bodyPr wrap="square">
            <a:spAutoFit/>
          </a:bodyPr>
          <a:lstStyle/>
          <a:p>
            <a:r>
              <a:rPr lang="fr-FR" sz="2800" dirty="0"/>
              <a:t>Préparation de l’orientation des élèves</a:t>
            </a:r>
          </a:p>
          <a:p>
            <a:pPr lvl="1"/>
            <a:r>
              <a:rPr lang="fr-FR" sz="2300" dirty="0"/>
              <a:t>Plus spécifiquement vers la voie professionnelle et l’apprentissage</a:t>
            </a:r>
          </a:p>
          <a:p>
            <a:pPr marL="457177" lvl="1" indent="0">
              <a:buNone/>
            </a:pPr>
            <a:endParaRPr lang="fr-FR" sz="2300" dirty="0"/>
          </a:p>
          <a:p>
            <a:r>
              <a:rPr lang="fr-FR" sz="2800" dirty="0"/>
              <a:t>Objectifs :</a:t>
            </a:r>
          </a:p>
          <a:p>
            <a:pPr lvl="1"/>
            <a:r>
              <a:rPr lang="fr-FR" sz="2300" dirty="0"/>
              <a:t>Poursuite de l’acquisition du socle commun de connaissances, de compétences et de culture</a:t>
            </a:r>
          </a:p>
          <a:p>
            <a:pPr lvl="1"/>
            <a:r>
              <a:rPr lang="fr-FR" sz="2300" b="1" dirty="0"/>
              <a:t>Renforcement de la découverte des métiers, </a:t>
            </a:r>
            <a:r>
              <a:rPr lang="fr-FR" sz="2300" b="1" dirty="0" smtClean="0"/>
              <a:t>et des stages </a:t>
            </a:r>
            <a:r>
              <a:rPr lang="fr-FR" sz="2300" b="1" dirty="0"/>
              <a:t>en milieu professionnel</a:t>
            </a:r>
          </a:p>
          <a:p>
            <a:pPr lvl="1"/>
            <a:r>
              <a:rPr lang="fr-FR" sz="2300" dirty="0"/>
              <a:t>Préparation à l’apprentissage</a:t>
            </a:r>
          </a:p>
        </p:txBody>
      </p:sp>
    </p:spTree>
    <p:extLst>
      <p:ext uri="{BB962C8B-B14F-4D97-AF65-F5344CB8AC3E}">
        <p14:creationId xmlns="" xmlns:p14="http://schemas.microsoft.com/office/powerpoint/2010/main" val="1878768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65&quot;&gt;&lt;object type=&quot;3&quot; unique_id=&quot;10066&quot;&gt;&lt;property id=&quot;20148&quot; value=&quot;5&quot;/&gt;&lt;property id=&quot;20300&quot; value=&quot;Diapositive 1 - &amp;quot;LA TRANSFORMATION DE LA VOIE PROFESSIONNELLE&amp;quot;&quot;/&gt;&lt;property id=&quot;20307&quot; value=&quot;271&quot;/&gt;&lt;/object&gt;&lt;object type=&quot;3&quot; unique_id=&quot;10067&quot;&gt;&lt;property id=&quot;20148&quot; value=&quot;5&quot;/&gt;&lt;property id=&quot;20300&quot; value=&quot;Diapositive 3 - &amp;quot;TRANSFORMER POUR …&amp;quot;&quot;/&gt;&lt;property id=&quot;20307&quot; value=&quot;286&quot;/&gt;&lt;/object&gt;&lt;object type=&quot;3&quot; unique_id=&quot;10068&quot;&gt;&lt;property id=&quot;20148&quot; value=&quot;5&quot;/&gt;&lt;property id=&quot;20300&quot; value=&quot;Diapositive 4 - &amp;quot;LES LEVIERS&amp;quot;&quot;/&gt;&lt;property id=&quot;20307&quot; value=&quot;287&quot;/&gt;&lt;/object&gt;&lt;object type=&quot;3&quot; unique_id=&quot;10069&quot;&gt;&lt;property id=&quot;20148&quot; value=&quot;5&quot;/&gt;&lt;property id=&quot;20300&quot; value=&quot;Diapositive 5 - &amp;quot;LES premiers résultats de la mobilisation pour la voie professionnelle&amp;quot;&quot;/&gt;&lt;property id=&quot;20307&quot; value=&quot;304&quot;/&gt;&lt;/object&gt;&lt;object type=&quot;3&quot; unique_id=&quot;10070&quot;&gt;&lt;property id=&quot;20148&quot; value=&quot;5&quot;/&gt;&lt;property id=&quot;20300&quot; value=&quot;Diapositive 6 - &amp;quot;LE CALENDRIER DE La TRANSFORMATION&amp;quot;&quot;/&gt;&lt;property id=&quot;20307&quot; value=&quot;288&quot;/&gt;&lt;/object&gt;&lt;object type=&quot;3&quot; unique_id=&quot;10071&quot;&gt;&lt;property id=&quot;20148&quot; value=&quot;5&quot;/&gt;&lt;property id=&quot;20300&quot; value=&quot;Diapositive 7 - &amp;quot;Les premières évolutions à la rentrée 2018 (1)&amp;quot;&quot;/&gt;&lt;property id=&quot;20307&quot; value=&quot;289&quot;/&gt;&lt;/object&gt;&lt;object type=&quot;3&quot; unique_id=&quot;10072&quot;&gt;&lt;property id=&quot;20148&quot; value=&quot;5&quot;/&gt;&lt;property id=&quot;20300&quot; value=&quot;Diapositive 8 - &amp;quot;Les premières évolutions à la rentrée 2018 (2)&amp;quot;&quot;/&gt;&lt;property id=&quot;20307&quot; value=&quot;291&quot;/&gt;&lt;/object&gt;&lt;object type=&quot;3&quot; unique_id=&quot;10073&quot;&gt;&lt;property id=&quot;20148&quot; value=&quot;5&quot;/&gt;&lt;property id=&quot;20300&quot; value=&quot;Diapositive 9 - &amp;quot;Les premières évolutions à la rentrée (3)&amp;quot;&quot;/&gt;&lt;property id=&quot;20307&quot; value=&quot;296&quot;/&gt;&lt;/object&gt;&lt;object type=&quot;3&quot; unique_id=&quot;10074&quot;&gt;&lt;property id=&quot;20148&quot; value=&quot;5&quot;/&gt;&lt;property id=&quot;20300&quot; value=&quot;Diapositive 10 - &amp;quot;Rentrée 2019, des parcours plus personnalisés&amp;quot;&quot;/&gt;&lt;property id=&quot;20307&quot; value=&quot;305&quot;/&gt;&lt;/object&gt;&lt;object type=&quot;3&quot; unique_id=&quot;10076&quot;&gt;&lt;property id=&quot;20148&quot; value=&quot;5&quot;/&gt;&lt;property id=&quot;20300&quot; value=&quot;Diapositive 12 - &amp;quot;Rentrée 2019 : nouveau CAP ET nouvelle seconde &amp;quot;&quot;/&gt;&lt;property id=&quot;20307&quot; value=&quot;297&quot;/&gt;&lt;/object&gt;&lt;object type=&quot;3&quot; unique_id=&quot;10077&quot;&gt;&lt;property id=&quot;20148&quot; value=&quot;5&quot;/&gt;&lt;property id=&quot;20300&quot; value=&quot;Diapositive 13 - &amp;quot;Rentrée 2019 : nouveau CAP ET nouvelle seconde &amp;quot;&quot;/&gt;&lt;property id=&quot;20307&quot; value=&quot;293&quot;/&gt;&lt;/object&gt;&lt;object type=&quot;3&quot; unique_id=&quot;10079&quot;&gt;&lt;property id=&quot;20148&quot; value=&quot;5&quot;/&gt;&lt;property id=&quot;20300&quot; value=&quot;Diapositive 16 - &amp;quot;Une nouvelle dynamique pédagogique&amp;quot;&quot;/&gt;&lt;property id=&quot;20307&quot; value=&quot;298&quot;/&gt;&lt;/object&gt;&lt;object type=&quot;3&quot; unique_id=&quot;10080&quot;&gt;&lt;property id=&quot;20148&quot; value=&quot;5&quot;/&gt;&lt;property id=&quot;20300&quot; value=&quot;Diapositive 17 - &amp;quot;Plus de complémentarité entre la voie scolaire et l’apprentissage &amp;quot;&quot;/&gt;&lt;property id=&quot;20307&quot; value=&quot;300&quot;/&gt;&lt;/object&gt;&lt;object type=&quot;3&quot; unique_id=&quot;10081&quot;&gt;&lt;property id=&quot;20148&quot; value=&quot;5&quot;/&gt;&lt;property id=&quot;20300&quot; value=&quot;Diapositive 18 - &amp;quot;Rentrée 2020 et 2021: rénovation du cycle terminal &amp;quot;&quot;/&gt;&lt;property id=&quot;20307&quot; value=&quot;302&quot;/&gt;&lt;/object&gt;&lt;object type=&quot;3&quot; unique_id=&quot;10082&quot;&gt;&lt;property id=&quot;20148&quot; value=&quot;5&quot;/&gt;&lt;property id=&quot;20300&quot; value=&quot;Diapositive 19&quot;/&gt;&lt;property id=&quot;20307&quot; value=&quot;301&quot;/&gt;&lt;/object&gt;&lt;object type=&quot;3&quot; unique_id=&quot;10083&quot;&gt;&lt;property id=&quot;20148&quot; value=&quot;5&quot;/&gt;&lt;property id=&quot;20300&quot; value=&quot;Diapositive 20 - &amp;quot;Mieux Informer les élèves et les Familles &amp;quot;&quot;/&gt;&lt;property id=&quot;20307&quot; value=&quot;303&quot;/&gt;&lt;/object&gt;&lt;object type=&quot;3&quot; unique_id=&quot;10084&quot;&gt;&lt;property id=&quot;20148&quot; value=&quot;5&quot;/&gt;&lt;property id=&quot;20300&quot; value=&quot;Diapositive 21&quot;/&gt;&lt;property id=&quot;20307&quot; value=&quot;299&quot;/&gt;&lt;/object&gt;&lt;object type=&quot;3&quot; unique_id=&quot;10085&quot;&gt;&lt;property id=&quot;20148&quot; value=&quot;5&quot;/&gt;&lt;property id=&quot;20300&quot; value=&quot;Diapositive 22 - &amp;quot;Un accompagnement soutenu pour la mise en place de la réforme &amp;quot;&quot;/&gt;&lt;property id=&quot;20307&quot; value=&quot;306&quot;/&gt;&lt;/object&gt;&lt;object type=&quot;3&quot; unique_id=&quot;10086&quot;&gt;&lt;property id=&quot;20148&quot; value=&quot;5&quot;/&gt;&lt;property id=&quot;20300&quot; value=&quot;Diapositive 23&quot;/&gt;&lt;property id=&quot;20307&quot; value=&quot;278&quot;/&gt;&lt;/object&gt;&lt;object type=&quot;3&quot; unique_id=&quot;10179&quot;&gt;&lt;property id=&quot;20148&quot; value=&quot;5&quot;/&gt;&lt;property id=&quot;20300&quot; value=&quot;Diapositive 11&quot;/&gt;&lt;property id=&quot;20307&quot; value=&quot;307&quot;/&gt;&lt;/object&gt;&lt;object type=&quot;3&quot; unique_id=&quot;10250&quot;&gt;&lt;property id=&quot;20148&quot; value=&quot;5&quot;/&gt;&lt;property id=&quot;20300&quot; value=&quot;Diapositive 2 - &amp;quot;Une transformation nécessaire du lycée professionnel&amp;quot;&quot;/&gt;&lt;property id=&quot;20307&quot; value=&quot;308&quot;/&gt;&lt;/object&gt;&lt;object type=&quot;3&quot; unique_id=&quot;10536&quot;&gt;&lt;property id=&quot;20148&quot; value=&quot;5&quot;/&gt;&lt;property id=&quot;20300&quot; value=&quot;Diapositive 14 - &amp;quot;De nouvelles GRILLES HORAIRES à partIr de 2019&amp;quot;&quot;/&gt;&lt;property id=&quot;20307&quot; value=&quot;309&quot;/&gt;&lt;/object&gt;&lt;object type=&quot;3&quot; unique_id=&quot;10537&quot;&gt;&lt;property id=&quot;20148&quot; value=&quot;5&quot;/&gt;&lt;property id=&quot;20300&quot; value=&quot;Diapositive 15 - &amp;quot;De nouvelles GRILLES HORAIRES à partir de 2019&amp;quot;&quot;/&gt;&lt;property id=&quot;20307&quot; value=&quot;310&quot;/&gt;&lt;/object&gt;&lt;/object&gt;&lt;object type=&quot;8&quot; unique_id=&quot;10109&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17"/>
</p:tagLst>
</file>

<file path=ppt/tags/tag32.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E8B836-CA3B-4592-9F90-E6E859314BEA}">
  <we:reference id="wa104178141" version="3.10.0.152" store="fr-FR" storeType="OMEX"/>
  <we:alternateReferences>
    <we:reference id="WA104178141" version="3.10.0.1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9BFC7D5C-0AA9-46A7-83FF-AE4D6E7072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9C21BCD68B5BFF46B0C3F3F670BCD382" ma:contentTypeVersion="2" ma:contentTypeDescription="Crée un document." ma:contentTypeScope="" ma:versionID="bf806a3f25c2b16e7c2d38c6d66b01d9">
  <xsd:schema xmlns:xsd="http://www.w3.org/2001/XMLSchema" xmlns:xs="http://www.w3.org/2001/XMLSchema" xmlns:p="http://schemas.microsoft.com/office/2006/metadata/properties" xmlns:ns2="9BFC7D5C-0AA9-46A7-83FF-AE4D6E707253" targetNamespace="http://schemas.microsoft.com/office/2006/metadata/properties" ma:root="true" ma:fieldsID="25819769b099eb2eaf3cc5e8d217d361" ns2:_="">
    <xsd:import namespace="9BFC7D5C-0AA9-46A7-83FF-AE4D6E707253"/>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C7D5C-0AA9-46A7-83FF-AE4D6E707253"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C6387-6EE7-492F-9EB8-52874DCBE18C}">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9BFC7D5C-0AA9-46A7-83FF-AE4D6E707253"/>
    <ds:schemaRef ds:uri="http://purl.org/dc/terms/"/>
  </ds:schemaRefs>
</ds:datastoreItem>
</file>

<file path=customXml/itemProps2.xml><?xml version="1.0" encoding="utf-8"?>
<ds:datastoreItem xmlns:ds="http://schemas.openxmlformats.org/officeDocument/2006/customXml" ds:itemID="{A20BF447-D941-4A44-93C8-567D8935B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C7D5C-0AA9-46A7-83FF-AE4D6E707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5D836D-FB17-4F16-97A1-B7642B6B2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10141</TotalTime>
  <Words>4009</Words>
  <Application>Microsoft Office PowerPoint</Application>
  <PresentationFormat>Personnalisé</PresentationFormat>
  <Paragraphs>959</Paragraphs>
  <Slides>48</Slides>
  <Notes>26</Notes>
  <HiddenSlides>2</HiddenSlides>
  <MMClips>0</MMClips>
  <ScaleCrop>false</ScaleCrop>
  <HeadingPairs>
    <vt:vector size="4" baseType="variant">
      <vt:variant>
        <vt:lpstr>Thème</vt:lpstr>
      </vt:variant>
      <vt:variant>
        <vt:i4>3</vt:i4>
      </vt:variant>
      <vt:variant>
        <vt:lpstr>Titres des diapositives</vt:lpstr>
      </vt:variant>
      <vt:variant>
        <vt:i4>48</vt:i4>
      </vt:variant>
    </vt:vector>
  </HeadingPairs>
  <TitlesOfParts>
    <vt:vector size="51" baseType="lpstr">
      <vt:lpstr>pages de contenus</vt:lpstr>
      <vt:lpstr>page de sous-partie</vt:lpstr>
      <vt:lpstr>page de presentation et de partie</vt:lpstr>
      <vt:lpstr>LA TRANSFORMATION DE  LA VOIE PROFESSIONNELLE</vt:lpstr>
      <vt:lpstr>Diapositive 2</vt:lpstr>
      <vt:lpstr>Mobilisation académique pour la TVP</vt:lpstr>
      <vt:lpstr>INFORMER</vt:lpstr>
      <vt:lpstr>FORMER</vt:lpstr>
      <vt:lpstr>Stratégie de formation</vt:lpstr>
      <vt:lpstr>Diapositive 7</vt:lpstr>
      <vt:lpstr>Diapositive 8</vt:lpstr>
      <vt:lpstr>Troisième prépa métiers</vt:lpstr>
      <vt:lpstr>Cap EN 1, 2, 3 ans</vt:lpstr>
      <vt:lpstr>Diapositive 11</vt:lpstr>
      <vt:lpstr>Diapositive 12</vt:lpstr>
      <vt:lpstr>Diapositive 13</vt:lpstr>
      <vt:lpstr>Un principe à poser  Celui de l’égalité de l’enseignement professionnel et de la discipline générale dans la co-intervention  </vt:lpstr>
      <vt:lpstr>Démarche générale à privilégier </vt:lpstr>
      <vt:lpstr>Des modalités d’organisation possibles au cours d’une séance</vt:lpstr>
      <vt:lpstr>Une pratique de la co-intervention à définir</vt:lpstr>
      <vt:lpstr>Une pratique de la co-intervention à définir</vt:lpstr>
      <vt:lpstr>Le chef d’oeuvre</vt:lpstr>
      <vt:lpstr>Le chef d’oeuvre</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  Retour des ateliers de réflexion ? </vt:lpstr>
      <vt:lpstr>Diapositive 33</vt:lpstr>
      <vt:lpstr>Diapositive 34</vt:lpstr>
      <vt:lpstr>  Retour des ateliers de réflexion ? Compétences à cibler dans le référentiel des CAP Cuisine et CAP HCR   </vt:lpstr>
      <vt:lpstr>  Retour des ateliers de réflexion ? Compétences à cibler dans le référentiel des BAC PRO Cuisine et CSR   </vt:lpstr>
      <vt:lpstr>  Retour des ateliers de réflexion ? Comment cela s’intègre dans la Stratégie globale ou plan de formation (contexte, situation pro, savoirs associés ...)    </vt:lpstr>
      <vt:lpstr>Diapositive 38</vt:lpstr>
      <vt:lpstr>État des lieux des pratiques pédagogiques collaboratives :  </vt:lpstr>
      <vt:lpstr>   État des lieux des pratiques pédagogiques collaboratives : </vt:lpstr>
      <vt:lpstr>Diapositive 41</vt:lpstr>
      <vt:lpstr>Retour des ateliers de réflexion ?  Quelles sont les compétences possibles à cibler (à repérer dans le référentiel ?) puis à proposer à l’enseignement de matières  générales : </vt:lpstr>
      <vt:lpstr>Diapositive 43</vt:lpstr>
      <vt:lpstr>Retour des ateliers de réflexion ?  </vt:lpstr>
      <vt:lpstr>Diapositive 45</vt:lpstr>
      <vt:lpstr>  Conclusion de la journée</vt:lpstr>
      <vt:lpstr>  Bibliographie / Sitographie </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Valerie</cp:lastModifiedBy>
  <cp:revision>827</cp:revision>
  <cp:lastPrinted>2018-12-11T21:20:28Z</cp:lastPrinted>
  <dcterms:created xsi:type="dcterms:W3CDTF">2015-02-04T10:43:31Z</dcterms:created>
  <dcterms:modified xsi:type="dcterms:W3CDTF">2019-02-12T21:42:22Z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0x010100873AB55E0CC5DA459F57F5A42893F46A005A087D358B12CA4E82A8A8BA9B8A8CF200D3544DBFAD4F664AA25DF68E6D1F0A9E00689F2856DFEDCE40890FDCED81A7DFC9009C21BCD68B5BFF46B0C3F3F670BCD382</vt:lpwstr>
  </property>
</Properties>
</file>