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2" r:id="rId4"/>
    <p:sldId id="263" r:id="rId5"/>
    <p:sldId id="266" r:id="rId6"/>
    <p:sldId id="347" r:id="rId7"/>
    <p:sldId id="268" r:id="rId8"/>
    <p:sldId id="267" r:id="rId9"/>
    <p:sldId id="269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81" d="100"/>
          <a:sy n="81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190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3D126-FAB3-46D0-ACDD-9F95FD1C029B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27C4-4BB4-4A3B-9B1A-A00B9F798A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70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EB5F6-734F-457E-A879-E3F73528556F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96F1E-4B79-4337-BA29-5FC4FC85C01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368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63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237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77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49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75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723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93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14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732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194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67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34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139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77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53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2003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69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425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82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B461-6575-44DC-B55B-F46C6F1608EA}" type="datetimeFigureOut">
              <a:rPr lang="fr-FR" smtClean="0"/>
              <a:pPr/>
              <a:t>06/04/2016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6018-7F42-4B88-954E-1DF18E66D8E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678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4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LYCEE FRANCOIS RABELAIS </a:t>
            </a:r>
          </a:p>
          <a:p>
            <a:pPr marL="0" indent="0" algn="ctr">
              <a:buFontTx/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Dardilly</a:t>
            </a:r>
          </a:p>
          <a:p>
            <a:pPr marL="0" indent="0" algn="just">
              <a:buFontTx/>
              <a:buNone/>
            </a:pPr>
            <a:endParaRPr lang="fr-FR" alt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fr-FR" altLang="fr-FR" sz="2200" dirty="0" smtClean="0">
                <a:solidFill>
                  <a:schemeClr val="accent2">
                    <a:lumMod val="75000"/>
                  </a:schemeClr>
                </a:solidFill>
                <a:latin typeface="Rockwell Extra Bold" pitchFamily="18" charset="0"/>
                <a:cs typeface="Times New Roman" pitchFamily="18" charset="0"/>
              </a:rPr>
              <a:t>LA PLACE DU CHOCOLAT EN BOULANGERIE PATISSERIE </a:t>
            </a:r>
          </a:p>
          <a:p>
            <a:pPr marL="0" indent="0" algn="just">
              <a:buFontTx/>
              <a:buNone/>
            </a:pPr>
            <a:endParaRPr lang="fr-FR" alt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fr-FR" altLang="fr-FR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Métiers de l’alimentation </a:t>
            </a:r>
          </a:p>
          <a:p>
            <a:pPr marL="0" indent="0" algn="just">
              <a:buFontTx/>
              <a:buNone/>
            </a:pPr>
            <a:r>
              <a:rPr lang="fr-FR" altLang="fr-FR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Classe : 1ére BAC PRO BOULANGER PATISSIER</a:t>
            </a:r>
          </a:p>
          <a:p>
            <a:pPr marL="0" indent="0" algn="just">
              <a:buFontTx/>
              <a:buNone/>
            </a:pPr>
            <a:endParaRPr lang="fr-FR" alt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fr-FR" altLang="fr-FR" sz="2000" b="1" u="sng" dirty="0" smtClean="0">
                <a:latin typeface="Times New Roman" pitchFamily="18" charset="0"/>
                <a:cs typeface="Times New Roman" pitchFamily="18" charset="0"/>
              </a:rPr>
              <a:t>Enseignants : </a:t>
            </a:r>
          </a:p>
          <a:p>
            <a:pPr marL="0" indent="0" algn="just">
              <a:buFontTx/>
              <a:buNone/>
            </a:pPr>
            <a:r>
              <a:rPr lang="fr-FR" altLang="fr-FR" sz="2000" b="1" dirty="0" smtClean="0">
                <a:latin typeface="Times New Roman" pitchFamily="18" charset="0"/>
                <a:cs typeface="Times New Roman" pitchFamily="18" charset="0"/>
              </a:rPr>
              <a:t>MME DELORME - MME RACANIERE - MME CAILLY</a:t>
            </a:r>
          </a:p>
        </p:txBody>
      </p:sp>
      <p:sp>
        <p:nvSpPr>
          <p:cNvPr id="30722" name="Titre 3"/>
          <p:cNvSpPr>
            <a:spLocks noGrp="1"/>
          </p:cNvSpPr>
          <p:nvPr>
            <p:ph type="title"/>
          </p:nvPr>
        </p:nvSpPr>
        <p:spPr>
          <a:xfrm>
            <a:off x="395288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altLang="fr-FR" sz="3600" dirty="0" smtClean="0">
                <a:solidFill>
                  <a:srgbClr val="FF9933"/>
                </a:solidFill>
              </a:rPr>
              <a:t>La transversalité en TP/SA/Arts Appliqués</a:t>
            </a:r>
            <a:br>
              <a:rPr lang="fr-FR" altLang="fr-FR" sz="3600" dirty="0" smtClean="0">
                <a:solidFill>
                  <a:srgbClr val="FF9933"/>
                </a:solidFill>
              </a:rPr>
            </a:br>
            <a:endParaRPr lang="fr-FR" altLang="fr-FR" sz="3600" dirty="0" smtClean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3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rmAutofit/>
          </a:bodyPr>
          <a:lstStyle/>
          <a:p>
            <a:r>
              <a:rPr lang="fr-FR" altLang="fr-FR" sz="3600" dirty="0" smtClean="0">
                <a:solidFill>
                  <a:srgbClr val="FF9933"/>
                </a:solidFill>
              </a:rPr>
              <a:t>LES COMPETENCES REPEREES </a:t>
            </a:r>
          </a:p>
        </p:txBody>
      </p:sp>
      <p:sp>
        <p:nvSpPr>
          <p:cNvPr id="4" name="Ellipse 3"/>
          <p:cNvSpPr/>
          <p:nvPr/>
        </p:nvSpPr>
        <p:spPr>
          <a:xfrm>
            <a:off x="3275856" y="2204864"/>
            <a:ext cx="302433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A  partir d’une matière : le chocolat </a:t>
            </a:r>
          </a:p>
        </p:txBody>
      </p:sp>
      <p:sp>
        <p:nvSpPr>
          <p:cNvPr id="6" name="Ellipse 5"/>
          <p:cNvSpPr/>
          <p:nvPr/>
        </p:nvSpPr>
        <p:spPr>
          <a:xfrm>
            <a:off x="539552" y="1196752"/>
            <a:ext cx="259228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Déterminer les mesures d’hygiène, de santé et de mise en sécurité 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39552" y="4149080"/>
            <a:ext cx="309634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Collecter, traiter et organiser l’information ; proposer, argumenter 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6372200" y="1268760"/>
            <a:ext cx="252028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Préparer les espaces de travail 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355976" y="4869160"/>
            <a:ext cx="201622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Identifier les éléments de la qualité 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6876256" y="4149080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Détecter les anomalies 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2627784" y="3645024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4" idx="1"/>
          </p:cNvCxnSpPr>
          <p:nvPr/>
        </p:nvCxnSpPr>
        <p:spPr>
          <a:xfrm>
            <a:off x="3131840" y="1916832"/>
            <a:ext cx="586920" cy="55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5076056" y="4077072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6084168" y="3645024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5580112" y="1844824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3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956376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C1.1 Déterminer les mesures d’hygiène, </a:t>
            </a:r>
            <a:br>
              <a:rPr lang="fr-FR" sz="3600" dirty="0" smtClean="0"/>
            </a:br>
            <a:r>
              <a:rPr lang="fr-FR" sz="3600" dirty="0" smtClean="0"/>
              <a:t>de santé et de mise en sécurité 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916832"/>
            <a:ext cx="77048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3200" dirty="0" smtClean="0"/>
              <a:t>Lors de la visite de la cité du chocolat Valrhona : choix des cabosses, traitement, transformation, fabrication …</a:t>
            </a:r>
          </a:p>
          <a:p>
            <a:pPr>
              <a:buFontTx/>
              <a:buChar char="-"/>
            </a:pPr>
            <a:r>
              <a:rPr lang="fr-FR" sz="3200" dirty="0" smtClean="0"/>
              <a:t>SA à l’hygiène : hygiène de la personne et des locaux  avant, pendant et après les fabrications en laboratoire </a:t>
            </a:r>
          </a:p>
          <a:p>
            <a:pPr>
              <a:buFontTx/>
              <a:buChar char="-"/>
            </a:pPr>
            <a:r>
              <a:rPr lang="fr-FR" sz="3200" dirty="0" smtClean="0"/>
              <a:t> Les préparations de base et leurs techniques en TP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C1.3 Collecter, traiter et organiser l’information ; proposer argumenter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Préparer une visite </a:t>
            </a:r>
          </a:p>
          <a:p>
            <a:r>
              <a:rPr lang="fr-FR" dirty="0" smtClean="0"/>
              <a:t>Participer </a:t>
            </a:r>
          </a:p>
          <a:p>
            <a:pPr>
              <a:buNone/>
            </a:pPr>
            <a:r>
              <a:rPr lang="fr-FR" dirty="0" smtClean="0"/>
              <a:t>à des ateliers </a:t>
            </a:r>
          </a:p>
          <a:p>
            <a:r>
              <a:rPr lang="fr-FR" dirty="0" smtClean="0"/>
              <a:t>Collecter </a:t>
            </a:r>
          </a:p>
          <a:p>
            <a:pPr>
              <a:buNone/>
            </a:pPr>
            <a:r>
              <a:rPr lang="fr-FR" dirty="0" smtClean="0"/>
              <a:t>des informations</a:t>
            </a:r>
          </a:p>
          <a:p>
            <a:r>
              <a:rPr lang="fr-FR" dirty="0" smtClean="0"/>
              <a:t>Rendre compte </a:t>
            </a:r>
          </a:p>
          <a:p>
            <a:pPr>
              <a:buNone/>
            </a:pPr>
            <a:r>
              <a:rPr lang="fr-FR" dirty="0" smtClean="0"/>
              <a:t>des qualités </a:t>
            </a:r>
          </a:p>
          <a:p>
            <a:pPr>
              <a:buNone/>
            </a:pPr>
            <a:r>
              <a:rPr lang="fr-FR" dirty="0" smtClean="0"/>
              <a:t>organoleptiques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fr-FR" dirty="0" smtClean="0"/>
              <a:t>Sujet arts appliqués </a:t>
            </a:r>
            <a:endParaRPr lang="fr-FR" dirty="0"/>
          </a:p>
          <a:p>
            <a:pPr>
              <a:buNone/>
            </a:pPr>
            <a:endParaRPr lang="fr-FR" dirty="0" smtClean="0"/>
          </a:p>
        </p:txBody>
      </p:sp>
      <p:pic>
        <p:nvPicPr>
          <p:cNvPr id="5" name="Image 4" descr="img489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665816" y="1823016"/>
            <a:ext cx="3312367" cy="4940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 1.4 Préparer les espaces de travail</a:t>
            </a:r>
            <a:br>
              <a:rPr lang="fr-FR" sz="3600" dirty="0" smtClean="0"/>
            </a:br>
            <a:r>
              <a:rPr lang="fr-FR" sz="3600" dirty="0" smtClean="0"/>
              <a:t>C 1.5 Identifier les éléments de la qualité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Utiliser des produits </a:t>
            </a:r>
          </a:p>
          <a:p>
            <a:pPr>
              <a:buNone/>
            </a:pPr>
            <a:r>
              <a:rPr lang="fr-FR" dirty="0" smtClean="0"/>
              <a:t>alimentaires </a:t>
            </a:r>
          </a:p>
          <a:p>
            <a:pPr>
              <a:buNone/>
            </a:pPr>
            <a:r>
              <a:rPr lang="fr-FR" dirty="0" smtClean="0"/>
              <a:t>intermédiaires </a:t>
            </a:r>
          </a:p>
          <a:p>
            <a:r>
              <a:rPr lang="fr-FR" dirty="0" smtClean="0"/>
              <a:t>Assembler, décorer, </a:t>
            </a:r>
          </a:p>
          <a:p>
            <a:pPr>
              <a:buNone/>
            </a:pPr>
            <a:r>
              <a:rPr lang="fr-FR" dirty="0" smtClean="0"/>
              <a:t>réaliser des montages </a:t>
            </a:r>
          </a:p>
          <a:p>
            <a:r>
              <a:rPr lang="fr-FR" dirty="0" smtClean="0"/>
              <a:t>Fabriquer dans le </a:t>
            </a:r>
          </a:p>
          <a:p>
            <a:pPr>
              <a:buNone/>
            </a:pPr>
            <a:r>
              <a:rPr lang="fr-FR" dirty="0" smtClean="0"/>
              <a:t>respect des normes </a:t>
            </a:r>
          </a:p>
          <a:p>
            <a:pPr>
              <a:buNone/>
            </a:pPr>
            <a:r>
              <a:rPr lang="fr-FR" dirty="0" smtClean="0"/>
              <a:t>d’hygiène et de sécurité </a:t>
            </a:r>
            <a:endParaRPr lang="fr-FR" dirty="0"/>
          </a:p>
        </p:txBody>
      </p:sp>
      <p:pic>
        <p:nvPicPr>
          <p:cNvPr id="5" name="Espace réservé du contenu 4" descr="img490.jpg"/>
          <p:cNvPicPr>
            <a:picLocks noGrp="1" noChangeAspect="1"/>
          </p:cNvPicPr>
          <p:nvPr>
            <p:ph sz="half" idx="4294967295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4141788" y="2165350"/>
            <a:ext cx="5002212" cy="34956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C 3.8 Détecter les anomalies 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fr-FR" dirty="0" smtClean="0"/>
              <a:t>Présenter un projet en TP : aborder l’aspect technique de la réalisation, y apporter des modifications.</a:t>
            </a:r>
          </a:p>
          <a:p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projet retenu sera réalisé par le MOF Jérôme </a:t>
            </a:r>
            <a:r>
              <a:rPr lang="fr-FR" dirty="0" err="1" smtClean="0"/>
              <a:t>Langillier</a:t>
            </a:r>
            <a:r>
              <a:rPr lang="fr-FR" dirty="0" smtClean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7" name="Image 6" descr="img49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4962226" y="3758854"/>
            <a:ext cx="281994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33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740352" cy="850106"/>
          </a:xfrm>
        </p:spPr>
        <p:txBody>
          <a:bodyPr>
            <a:noAutofit/>
          </a:bodyPr>
          <a:lstStyle/>
          <a:p>
            <a:r>
              <a:rPr lang="fr-FR" sz="2800" dirty="0" smtClean="0"/>
              <a:t>Compétences et intervention de chaque discipline </a:t>
            </a:r>
            <a:br>
              <a:rPr lang="fr-FR" sz="2800" dirty="0" smtClean="0"/>
            </a:br>
            <a:r>
              <a:rPr lang="fr-FR" sz="2800" dirty="0" smtClean="0"/>
              <a:t>dans la réalisation 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83568" y="1196752"/>
          <a:ext cx="7931224" cy="528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152128"/>
                <a:gridCol w="1080120"/>
                <a:gridCol w="1224136"/>
                <a:gridCol w="936104"/>
                <a:gridCol w="1080120"/>
                <a:gridCol w="936104"/>
              </a:tblGrid>
              <a:tr h="96714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  </a:t>
                      </a:r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Savoirs</a:t>
                      </a:r>
                      <a:r>
                        <a:rPr lang="fr-FR" baseline="0" dirty="0" smtClean="0"/>
                        <a:t> associés </a:t>
                      </a:r>
                    </a:p>
                    <a:p>
                      <a:pPr algn="ctr"/>
                      <a:endParaRPr lang="fr-FR" baseline="0" dirty="0" smtClean="0"/>
                    </a:p>
                    <a:p>
                      <a:pPr algn="l"/>
                      <a:r>
                        <a:rPr lang="fr-FR" baseline="0" dirty="0" smtClean="0"/>
                        <a:t>TP                       SA             AA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Intervention de chaque discipline</a:t>
                      </a:r>
                    </a:p>
                    <a:p>
                      <a:pPr algn="l"/>
                      <a:r>
                        <a:rPr lang="fr-FR" dirty="0" smtClean="0"/>
                        <a:t>TP                  SA                  AA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19755">
                <a:tc>
                  <a:txBody>
                    <a:bodyPr/>
                    <a:lstStyle/>
                    <a:p>
                      <a:r>
                        <a:rPr lang="fr-FR" dirty="0" smtClean="0"/>
                        <a:t>Déterminer des mesures d’hygiène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 démarche HACCP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Hygiène</a:t>
                      </a:r>
                      <a:r>
                        <a:rPr lang="fr-FR" sz="1200" baseline="0" dirty="0" smtClean="0"/>
                        <a:t> et mise en œuvre des protocoles de travail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Résultats</a:t>
                      </a:r>
                      <a:r>
                        <a:rPr lang="fr-FR" sz="1200" baseline="0" dirty="0" smtClean="0"/>
                        <a:t> esthétiques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 cours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 cours et lors de la visite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/</a:t>
                      </a:r>
                      <a:endParaRPr lang="fr-FR" sz="1200" dirty="0"/>
                    </a:p>
                  </a:txBody>
                  <a:tcPr/>
                </a:tc>
              </a:tr>
              <a:tr h="1257284">
                <a:tc>
                  <a:txBody>
                    <a:bodyPr/>
                    <a:lstStyle/>
                    <a:p>
                      <a:r>
                        <a:rPr lang="fr-FR" dirty="0" smtClean="0"/>
                        <a:t>Collecter, traiter et organiser l’information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Les produits commercialisés , les normes, les labels</a:t>
                      </a:r>
                      <a:r>
                        <a:rPr lang="fr-FR" sz="1200" baseline="0" dirty="0" smtClean="0"/>
                        <a:t> et sigles de qualité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Perception et analyse sensorielle du produit chocolat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 chocolat devient un matériau de construction</a:t>
                      </a:r>
                      <a:endParaRPr lang="fr-FR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Prendre</a:t>
                      </a:r>
                      <a:r>
                        <a:rPr lang="fr-FR" sz="1200" baseline="0" dirty="0" smtClean="0"/>
                        <a:t> des photos, des notes, réaliser des croquis lors de la visite de la cité du chocolat</a:t>
                      </a:r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1837569">
                <a:tc>
                  <a:txBody>
                    <a:bodyPr/>
                    <a:lstStyle/>
                    <a:p>
                      <a:r>
                        <a:rPr lang="fr-FR" dirty="0" smtClean="0"/>
                        <a:t>Préparer des espaces de travail et réaliser  un dessert en chocolat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Réaliser</a:t>
                      </a:r>
                      <a:r>
                        <a:rPr lang="fr-FR" sz="1200" baseline="0" dirty="0" smtClean="0"/>
                        <a:t> des décorations en chocolat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Propriétés</a:t>
                      </a:r>
                      <a:r>
                        <a:rPr lang="fr-FR" sz="1200" baseline="0" dirty="0" smtClean="0"/>
                        <a:t> physico chimiques du chocolat et réalisations possibles lors de sa transformation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Dimensions, formes, couleur, composition du</a:t>
                      </a:r>
                      <a:r>
                        <a:rPr lang="fr-FR" sz="1200" baseline="0" dirty="0" smtClean="0"/>
                        <a:t> croquis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Réalisation et présentation d’un dessert</a:t>
                      </a:r>
                      <a:r>
                        <a:rPr lang="fr-FR" sz="1200" baseline="0" dirty="0" smtClean="0"/>
                        <a:t> en chocolat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Définir</a:t>
                      </a:r>
                      <a:r>
                        <a:rPr lang="fr-FR" sz="1200" baseline="0" dirty="0" smtClean="0"/>
                        <a:t> oralement la notion de la qualité organoleptique de la réalisation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Réalisation d’une planche sur le thème du jeu 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63688" y="0"/>
            <a:ext cx="7139136" cy="1143000"/>
          </a:xfrm>
        </p:spPr>
        <p:txBody>
          <a:bodyPr/>
          <a:lstStyle/>
          <a:p>
            <a:r>
              <a:rPr lang="fr-FR" dirty="0" smtClean="0"/>
              <a:t>MODALITES DE REALISATION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Visite de la cité du chocolat Tain l’Hermitage </a:t>
            </a:r>
          </a:p>
          <a:p>
            <a:r>
              <a:rPr lang="fr-FR" dirty="0" smtClean="0"/>
              <a:t>Réalisation en Arts Appliqués de planches pour élaborer des croquis </a:t>
            </a:r>
          </a:p>
          <a:p>
            <a:r>
              <a:rPr lang="fr-FR" dirty="0" smtClean="0"/>
              <a:t>Présentation d’un projet fini à base de chocolat en TP</a:t>
            </a:r>
          </a:p>
          <a:p>
            <a:r>
              <a:rPr lang="fr-FR" dirty="0" smtClean="0"/>
              <a:t>Critiques du MOF : Jérôme LANGILLIER</a:t>
            </a:r>
          </a:p>
          <a:p>
            <a:r>
              <a:rPr lang="fr-FR" dirty="0" smtClean="0"/>
              <a:t>Réalisation d’une pièce par le MOF</a:t>
            </a:r>
          </a:p>
          <a:p>
            <a:r>
              <a:rPr lang="fr-FR" dirty="0" smtClean="0"/>
              <a:t>Exposition photos du projet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fr-FR" dirty="0" smtClean="0"/>
              <a:t>Les critères d’évaluation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Pertinence du rendu de la visite (notes, photos, documentation) </a:t>
            </a:r>
          </a:p>
          <a:p>
            <a:r>
              <a:rPr lang="fr-FR" dirty="0" smtClean="0"/>
              <a:t>Variété des croquis en Arts appliqués</a:t>
            </a:r>
          </a:p>
          <a:p>
            <a:r>
              <a:rPr lang="fr-FR" dirty="0" smtClean="0"/>
              <a:t>Pertinence de l’évolution du croquis</a:t>
            </a:r>
          </a:p>
          <a:p>
            <a:r>
              <a:rPr lang="fr-FR" dirty="0" smtClean="0"/>
              <a:t>Pertinence du projet final, critique</a:t>
            </a:r>
          </a:p>
          <a:p>
            <a:r>
              <a:rPr lang="fr-FR" dirty="0" smtClean="0"/>
              <a:t>Présentation oral de chaque dessert dessiné</a:t>
            </a:r>
          </a:p>
          <a:p>
            <a:r>
              <a:rPr lang="fr-FR" dirty="0" smtClean="0"/>
              <a:t>Réalisation en TP </a:t>
            </a:r>
            <a:r>
              <a:rPr lang="fr-FR" smtClean="0"/>
              <a:t>du dessert</a:t>
            </a: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486</Words>
  <Application>Microsoft Office PowerPoint</Application>
  <PresentationFormat>Affichage à l'écran (4:3)</PresentationFormat>
  <Paragraphs>92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 transversalité en TP/SA/Arts Appliqués </vt:lpstr>
      <vt:lpstr>LES COMPETENCES REPEREES </vt:lpstr>
      <vt:lpstr>C1.1 Déterminer les mesures d’hygiène,  de santé et de mise en sécurité </vt:lpstr>
      <vt:lpstr>C1.3 Collecter, traiter et organiser l’information ; proposer argumenter </vt:lpstr>
      <vt:lpstr>C 1.4 Préparer les espaces de travail C 1.5 Identifier les éléments de la qualité </vt:lpstr>
      <vt:lpstr>  C 3.8 Détecter les anomalies   </vt:lpstr>
      <vt:lpstr>Compétences et intervention de chaque discipline  dans la réalisation </vt:lpstr>
      <vt:lpstr>MODALITES DE REALISATION</vt:lpstr>
      <vt:lpstr>Les critères d’évaluation </vt:lpstr>
    </vt:vector>
  </TitlesOfParts>
  <Company>Francodeport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Christiane RIBAT</dc:creator>
  <cp:lastModifiedBy>Christiane RIBAT</cp:lastModifiedBy>
  <cp:revision>61</cp:revision>
  <cp:lastPrinted>2016-04-04T18:22:06Z</cp:lastPrinted>
  <dcterms:created xsi:type="dcterms:W3CDTF">2016-01-22T17:45:27Z</dcterms:created>
  <dcterms:modified xsi:type="dcterms:W3CDTF">2016-04-06T21:06:38Z</dcterms:modified>
</cp:coreProperties>
</file>