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9" r:id="rId3"/>
    <p:sldId id="261" r:id="rId4"/>
    <p:sldId id="262" r:id="rId5"/>
    <p:sldId id="263" r:id="rId6"/>
    <p:sldId id="260" r:id="rId7"/>
    <p:sldId id="264" r:id="rId8"/>
    <p:sldId id="265" r:id="rId9"/>
    <p:sldId id="266" r:id="rId10"/>
    <p:sldId id="267" r:id="rId11"/>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BD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848" autoAdjust="0"/>
  </p:normalViewPr>
  <p:slideViewPr>
    <p:cSldViewPr snapToGrid="0">
      <p:cViewPr>
        <p:scale>
          <a:sx n="74" d="100"/>
          <a:sy n="74" d="100"/>
        </p:scale>
        <p:origin x="-132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1" d="100"/>
          <a:sy n="81" d="100"/>
        </p:scale>
        <p:origin x="-1920" y="-78"/>
      </p:cViewPr>
      <p:guideLst>
        <p:guide orient="horz" pos="2880"/>
        <p:guide orient="horz" pos="3127"/>
        <p:guide pos="216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C05DE3A-5DE9-4F07-B38E-BA5230FF1CF0}" type="datetimeFigureOut">
              <a:rPr lang="fr-FR" smtClean="0"/>
              <a:t>16/03/2018</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1E60BD3-DEA2-4036-AC21-3404F2858D62}" type="slidenum">
              <a:rPr lang="fr-FR" smtClean="0"/>
              <a:t>‹N°›</a:t>
            </a:fld>
            <a:endParaRPr lang="fr-FR"/>
          </a:p>
        </p:txBody>
      </p:sp>
    </p:spTree>
    <p:extLst>
      <p:ext uri="{BB962C8B-B14F-4D97-AF65-F5344CB8AC3E}">
        <p14:creationId xmlns:p14="http://schemas.microsoft.com/office/powerpoint/2010/main" val="1597580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E877648-7221-4C09-9350-E1D083582A8F}" type="datetimeFigureOut">
              <a:rPr lang="fr-FR" smtClean="0"/>
              <a:t>16/03/2018</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F1817D5-91A9-41CE-B9B8-8BE8A914C65C}" type="slidenum">
              <a:rPr lang="fr-FR" smtClean="0"/>
              <a:t>‹N°›</a:t>
            </a:fld>
            <a:endParaRPr lang="fr-FR"/>
          </a:p>
        </p:txBody>
      </p:sp>
    </p:spTree>
    <p:extLst>
      <p:ext uri="{BB962C8B-B14F-4D97-AF65-F5344CB8AC3E}">
        <p14:creationId xmlns:p14="http://schemas.microsoft.com/office/powerpoint/2010/main" val="2503539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218" y="0"/>
            <a:ext cx="9155218" cy="6858000"/>
          </a:xfrm>
          <a:prstGeom prst="rect">
            <a:avLst/>
          </a:prstGeom>
        </p:spPr>
      </p:pic>
      <p:sp>
        <p:nvSpPr>
          <p:cNvPr id="4" name="Date Placeholder 3"/>
          <p:cNvSpPr>
            <a:spLocks noGrp="1"/>
          </p:cNvSpPr>
          <p:nvPr>
            <p:ph type="dt" sz="half" idx="10"/>
          </p:nvPr>
        </p:nvSpPr>
        <p:spPr>
          <a:xfrm>
            <a:off x="628650" y="6356351"/>
            <a:ext cx="2057400" cy="365125"/>
          </a:xfrm>
          <a:prstGeom prst="rect">
            <a:avLst/>
          </a:prstGeom>
        </p:spPr>
        <p:txBody>
          <a:bodyPr/>
          <a:lstStyle/>
          <a:p>
            <a:fld id="{4AA8A962-34DE-46F8-A2A8-FA7434C03692}" type="datetimeFigureOut">
              <a:rPr lang="fr-FR" smtClean="0"/>
              <a:t>16/03/2018</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BA5A1A8-9E8D-4C68-AC2B-D0B00C8F7151}" type="slidenum">
              <a:rPr lang="fr-FR" smtClean="0"/>
              <a:t>‹N°›</a:t>
            </a:fld>
            <a:endParaRPr lang="fr-FR"/>
          </a:p>
        </p:txBody>
      </p:sp>
      <p:grpSp>
        <p:nvGrpSpPr>
          <p:cNvPr id="9" name="Groupe 8"/>
          <p:cNvGrpSpPr/>
          <p:nvPr userDrawn="1"/>
        </p:nvGrpSpPr>
        <p:grpSpPr>
          <a:xfrm>
            <a:off x="-11218" y="0"/>
            <a:ext cx="9344249" cy="1612392"/>
            <a:chOff x="0" y="169849"/>
            <a:chExt cx="9155217" cy="1612392"/>
          </a:xfrm>
        </p:grpSpPr>
        <p:sp>
          <p:nvSpPr>
            <p:cNvPr id="10" name="Rectangle 9"/>
            <p:cNvSpPr/>
            <p:nvPr/>
          </p:nvSpPr>
          <p:spPr>
            <a:xfrm>
              <a:off x="0" y="595901"/>
              <a:ext cx="9155217" cy="760288"/>
            </a:xfrm>
            <a:prstGeom prst="rect">
              <a:avLst/>
            </a:prstGeom>
            <a:solidFill>
              <a:srgbClr val="007D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7302715" y="169849"/>
              <a:ext cx="1362456" cy="1612392"/>
            </a:xfrm>
            <a:prstGeom prst="rect">
              <a:avLst/>
            </a:prstGeom>
          </p:spPr>
        </p:pic>
      </p:grpSp>
      <p:grpSp>
        <p:nvGrpSpPr>
          <p:cNvPr id="12" name="Groupe 11"/>
          <p:cNvGrpSpPr/>
          <p:nvPr userDrawn="1"/>
        </p:nvGrpSpPr>
        <p:grpSpPr>
          <a:xfrm>
            <a:off x="-9183" y="5874610"/>
            <a:ext cx="9259199" cy="1111158"/>
            <a:chOff x="0" y="5966834"/>
            <a:chExt cx="9144000" cy="899665"/>
          </a:xfrm>
        </p:grpSpPr>
        <p:sp>
          <p:nvSpPr>
            <p:cNvPr id="13" name="Rectangle 12"/>
            <p:cNvSpPr/>
            <p:nvPr/>
          </p:nvSpPr>
          <p:spPr>
            <a:xfrm>
              <a:off x="0" y="6361509"/>
              <a:ext cx="9144000" cy="167628"/>
            </a:xfrm>
            <a:prstGeom prst="rect">
              <a:avLst/>
            </a:prstGeom>
            <a:solidFill>
              <a:srgbClr val="007D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7265760" y="5966834"/>
              <a:ext cx="1724652" cy="899665"/>
            </a:xfrm>
            <a:prstGeom prst="rect">
              <a:avLst/>
            </a:prstGeom>
          </p:spPr>
        </p:pic>
      </p:grpSp>
    </p:spTree>
    <p:extLst>
      <p:ext uri="{BB962C8B-B14F-4D97-AF65-F5344CB8AC3E}">
        <p14:creationId xmlns:p14="http://schemas.microsoft.com/office/powerpoint/2010/main" val="342998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6356351"/>
            <a:ext cx="2057400" cy="365125"/>
          </a:xfrm>
          <a:prstGeom prst="rect">
            <a:avLst/>
          </a:prstGeom>
        </p:spPr>
        <p:txBody>
          <a:bodyPr/>
          <a:lstStyle/>
          <a:p>
            <a:fld id="{4AA8A962-34DE-46F8-A2A8-FA7434C03692}" type="datetimeFigureOut">
              <a:rPr lang="fr-FR" smtClean="0"/>
              <a:t>16/03/2018</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BA5A1A8-9E8D-4C68-AC2B-D0B00C8F7151}" type="slidenum">
              <a:rPr lang="fr-FR" smtClean="0"/>
              <a:t>‹N°›</a:t>
            </a:fld>
            <a:endParaRPr lang="fr-FR"/>
          </a:p>
        </p:txBody>
      </p:sp>
      <p:pic>
        <p:nvPicPr>
          <p:cNvPr id="2" name="Image 1"/>
          <p:cNvPicPr>
            <a:picLocks noChangeAspect="1"/>
          </p:cNvPicPr>
          <p:nvPr userDrawn="1"/>
        </p:nvPicPr>
        <p:blipFill>
          <a:blip r:embed="rId2"/>
          <a:stretch>
            <a:fillRect/>
          </a:stretch>
        </p:blipFill>
        <p:spPr>
          <a:xfrm>
            <a:off x="-6493" y="6090818"/>
            <a:ext cx="9156986" cy="896190"/>
          </a:xfrm>
          <a:prstGeom prst="rect">
            <a:avLst/>
          </a:prstGeom>
        </p:spPr>
      </p:pic>
    </p:spTree>
    <p:extLst>
      <p:ext uri="{BB962C8B-B14F-4D97-AF65-F5344CB8AC3E}">
        <p14:creationId xmlns:p14="http://schemas.microsoft.com/office/powerpoint/2010/main" val="129228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4AA8A962-34DE-46F8-A2A8-FA7434C03692}" type="datetimeFigureOut">
              <a:rPr lang="fr-FR" smtClean="0"/>
              <a:t>16/03/2018</a:t>
            </a:fld>
            <a:endParaRPr lang="fr-F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fr-F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5BA5A1A8-9E8D-4C68-AC2B-D0B00C8F7151}" type="slidenum">
              <a:rPr lang="fr-FR" smtClean="0"/>
              <a:t>‹N°›</a:t>
            </a:fld>
            <a:endParaRPr lang="fr-FR"/>
          </a:p>
        </p:txBody>
      </p:sp>
      <p:pic>
        <p:nvPicPr>
          <p:cNvPr id="6" name="Image 5"/>
          <p:cNvPicPr>
            <a:picLocks noChangeAspect="1"/>
          </p:cNvPicPr>
          <p:nvPr userDrawn="1"/>
        </p:nvPicPr>
        <p:blipFill>
          <a:blip r:embed="rId2"/>
          <a:stretch>
            <a:fillRect/>
          </a:stretch>
        </p:blipFill>
        <p:spPr>
          <a:xfrm>
            <a:off x="0" y="197948"/>
            <a:ext cx="9156986" cy="896190"/>
          </a:xfrm>
          <a:prstGeom prst="rect">
            <a:avLst/>
          </a:prstGeom>
        </p:spPr>
      </p:pic>
    </p:spTree>
    <p:extLst>
      <p:ext uri="{BB962C8B-B14F-4D97-AF65-F5344CB8AC3E}">
        <p14:creationId xmlns:p14="http://schemas.microsoft.com/office/powerpoint/2010/main" val="223773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8650" y="6356351"/>
            <a:ext cx="2057400" cy="365125"/>
          </a:xfrm>
          <a:prstGeom prst="rect">
            <a:avLst/>
          </a:prstGeom>
        </p:spPr>
        <p:txBody>
          <a:bodyPr/>
          <a:lstStyle/>
          <a:p>
            <a:fld id="{4AA8A962-34DE-46F8-A2A8-FA7434C03692}" type="datetimeFigureOut">
              <a:rPr lang="fr-FR" smtClean="0"/>
              <a:t>16/03/2018</a:t>
            </a:fld>
            <a:endParaRPr lang="fr-F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fr-F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BA5A1A8-9E8D-4C68-AC2B-D0B00C8F7151}" type="slidenum">
              <a:rPr lang="fr-FR" smtClean="0"/>
              <a:t>‹N°›</a:t>
            </a:fld>
            <a:endParaRPr lang="fr-FR"/>
          </a:p>
        </p:txBody>
      </p:sp>
      <p:pic>
        <p:nvPicPr>
          <p:cNvPr id="2" name="Image 1"/>
          <p:cNvPicPr>
            <a:picLocks noChangeAspect="1"/>
          </p:cNvPicPr>
          <p:nvPr userDrawn="1"/>
        </p:nvPicPr>
        <p:blipFill>
          <a:blip r:embed="rId2"/>
          <a:stretch>
            <a:fillRect/>
          </a:stretch>
        </p:blipFill>
        <p:spPr>
          <a:xfrm>
            <a:off x="0" y="0"/>
            <a:ext cx="9169179" cy="1213209"/>
          </a:xfrm>
          <a:prstGeom prst="rect">
            <a:avLst/>
          </a:prstGeom>
        </p:spPr>
      </p:pic>
    </p:spTree>
    <p:extLst>
      <p:ext uri="{BB962C8B-B14F-4D97-AF65-F5344CB8AC3E}">
        <p14:creationId xmlns:p14="http://schemas.microsoft.com/office/powerpoint/2010/main" val="2382676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6356351"/>
            <a:ext cx="2057400" cy="365125"/>
          </a:xfrm>
          <a:prstGeom prst="rect">
            <a:avLst/>
          </a:prstGeom>
        </p:spPr>
        <p:txBody>
          <a:bodyPr/>
          <a:lstStyle/>
          <a:p>
            <a:fld id="{4AA8A962-34DE-46F8-A2A8-FA7434C03692}" type="datetimeFigureOut">
              <a:rPr lang="fr-FR" smtClean="0"/>
              <a:t>16/03/2018</a:t>
            </a:fld>
            <a:endParaRPr lang="fr-F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fr-F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5BA5A1A8-9E8D-4C68-AC2B-D0B00C8F7151}" type="slidenum">
              <a:rPr lang="fr-FR" smtClean="0"/>
              <a:t>‹N°›</a:t>
            </a:fld>
            <a:endParaRPr lang="fr-FR"/>
          </a:p>
        </p:txBody>
      </p:sp>
      <p:pic>
        <p:nvPicPr>
          <p:cNvPr id="7" name="Imag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618956" y="2362488"/>
            <a:ext cx="1781985" cy="1895555"/>
          </a:xfrm>
          <a:prstGeom prst="rect">
            <a:avLst/>
          </a:prstGeom>
        </p:spPr>
      </p:pic>
    </p:spTree>
    <p:extLst>
      <p:ext uri="{BB962C8B-B14F-4D97-AF65-F5344CB8AC3E}">
        <p14:creationId xmlns:p14="http://schemas.microsoft.com/office/powerpoint/2010/main" val="3130957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pic>
        <p:nvPicPr>
          <p:cNvPr id="3" name="Image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95496"/>
            <a:ext cx="9144000" cy="6662504"/>
          </a:xfrm>
          <a:prstGeom prst="rect">
            <a:avLst/>
          </a:prstGeom>
        </p:spPr>
      </p:pic>
    </p:spTree>
    <p:extLst>
      <p:ext uri="{BB962C8B-B14F-4D97-AF65-F5344CB8AC3E}">
        <p14:creationId xmlns:p14="http://schemas.microsoft.com/office/powerpoint/2010/main" val="37312854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8264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3" r:id="rId4"/>
    <p:sldLayoutId id="2147483666" r:id="rId5"/>
    <p:sldLayoutId id="214748367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gencebio.org/sites/default/files/upload/documents/5_Communication/mediatheque/LettreInfoBio10.pdf" TargetMode="External"/><Relationship Id="rId2" Type="http://schemas.openxmlformats.org/officeDocument/2006/relationships/hyperlink" Target="http://www.agencebio.org/notifier--activite-en-agriculture-biologique"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2199503"/>
            <a:ext cx="9155217" cy="923330"/>
          </a:xfrm>
          <a:prstGeom prst="rect">
            <a:avLst/>
          </a:prstGeom>
          <a:solidFill>
            <a:schemeClr val="bg1"/>
          </a:solidFill>
        </p:spPr>
        <p:txBody>
          <a:bodyPr wrap="square" rtlCol="0">
            <a:spAutoFit/>
          </a:bodyPr>
          <a:lstStyle/>
          <a:p>
            <a:pPr algn="r"/>
            <a:r>
              <a:rPr lang="fr-FR" dirty="0">
                <a:latin typeface="Arial Narrow" panose="020B0606020202030204" pitchFamily="34" charset="0"/>
              </a:rPr>
              <a:t>				Journée de formation académique</a:t>
            </a:r>
          </a:p>
          <a:p>
            <a:pPr algn="r"/>
            <a:r>
              <a:rPr lang="fr-FR" dirty="0">
                <a:latin typeface="Arial Narrow" panose="020B0606020202030204" pitchFamily="34" charset="0"/>
              </a:rPr>
              <a:t>Métiers de l’alimentation</a:t>
            </a:r>
          </a:p>
          <a:p>
            <a:pPr algn="r"/>
            <a:r>
              <a:rPr lang="fr-FR" dirty="0">
                <a:latin typeface="Arial Narrow" panose="020B0606020202030204" pitchFamily="34" charset="0"/>
              </a:rPr>
              <a:t>3 avril 2018</a:t>
            </a:r>
          </a:p>
        </p:txBody>
      </p:sp>
      <p:sp>
        <p:nvSpPr>
          <p:cNvPr id="6" name="ZoneTexte 5"/>
          <p:cNvSpPr txBox="1"/>
          <p:nvPr/>
        </p:nvSpPr>
        <p:spPr>
          <a:xfrm>
            <a:off x="1650370" y="564186"/>
            <a:ext cx="5399787" cy="400110"/>
          </a:xfrm>
          <a:prstGeom prst="rect">
            <a:avLst/>
          </a:prstGeom>
          <a:noFill/>
        </p:spPr>
        <p:txBody>
          <a:bodyPr wrap="square" rtlCol="0">
            <a:spAutoFit/>
          </a:bodyPr>
          <a:lstStyle/>
          <a:p>
            <a:r>
              <a:rPr lang="fr-FR" sz="2000" dirty="0">
                <a:solidFill>
                  <a:schemeClr val="bg1"/>
                </a:solidFill>
                <a:latin typeface="Arial Narrow" panose="020B0606020202030204" pitchFamily="34" charset="0"/>
              </a:rPr>
              <a:t>Christiane RIBAT – IEN - et le groupe ressources </a:t>
            </a:r>
          </a:p>
        </p:txBody>
      </p:sp>
      <p:sp>
        <p:nvSpPr>
          <p:cNvPr id="4" name="Titre 3"/>
          <p:cNvSpPr txBox="1">
            <a:spLocks/>
          </p:cNvSpPr>
          <p:nvPr/>
        </p:nvSpPr>
        <p:spPr>
          <a:xfrm>
            <a:off x="462808" y="3400022"/>
            <a:ext cx="8229600" cy="114300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b="1" dirty="0" smtClean="0">
                <a:solidFill>
                  <a:schemeClr val="accent2">
                    <a:lumMod val="75000"/>
                  </a:schemeClr>
                </a:solidFill>
                <a:latin typeface="Calibri" panose="020F0502020204030204" pitchFamily="34" charset="0"/>
              </a:rPr>
              <a:t>LE BIO dans le cursus de formation du </a:t>
            </a:r>
            <a:br>
              <a:rPr lang="fr-FR" altLang="fr-FR" sz="3600" b="1" dirty="0" smtClean="0">
                <a:solidFill>
                  <a:schemeClr val="accent2">
                    <a:lumMod val="75000"/>
                  </a:schemeClr>
                </a:solidFill>
                <a:latin typeface="Calibri" panose="020F0502020204030204" pitchFamily="34" charset="0"/>
              </a:rPr>
            </a:br>
            <a:r>
              <a:rPr lang="fr-FR" altLang="fr-FR" sz="3600" b="1" dirty="0" smtClean="0">
                <a:solidFill>
                  <a:schemeClr val="accent2">
                    <a:lumMod val="75000"/>
                  </a:schemeClr>
                </a:solidFill>
                <a:latin typeface="Calibri" panose="020F0502020204030204" pitchFamily="34" charset="0"/>
              </a:rPr>
              <a:t>BAC PRO boulanger pâtissier</a:t>
            </a:r>
            <a:endParaRPr lang="fr-FR" altLang="fr-FR" sz="3600" b="1" dirty="0" smtClean="0">
              <a:solidFill>
                <a:schemeClr val="accent2">
                  <a:lumMod val="75000"/>
                </a:schemeClr>
              </a:solidFill>
              <a:latin typeface="Calibri" panose="020F0502020204030204" pitchFamily="34" charset="0"/>
            </a:endParaRPr>
          </a:p>
        </p:txBody>
      </p:sp>
    </p:spTree>
    <p:extLst>
      <p:ext uri="{BB962C8B-B14F-4D97-AF65-F5344CB8AC3E}">
        <p14:creationId xmlns:p14="http://schemas.microsoft.com/office/powerpoint/2010/main" val="3785471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309093" y="1687132"/>
            <a:ext cx="8525814" cy="517086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Font typeface="Arial" panose="020B0604020202020204" pitchFamily="34" charset="0"/>
              <a:buNone/>
            </a:pPr>
            <a:r>
              <a:rPr lang="fr-FR" sz="2000" dirty="0" smtClean="0"/>
              <a:t>Thématique  1 : Qu’est-ce que l’agriculture biologique ?</a:t>
            </a:r>
          </a:p>
          <a:p>
            <a:pPr>
              <a:lnSpc>
                <a:spcPct val="110000"/>
              </a:lnSpc>
              <a:spcBef>
                <a:spcPts val="0"/>
              </a:spcBef>
              <a:buFont typeface="Arial" panose="020B0604020202020204" pitchFamily="34" charset="0"/>
              <a:buNone/>
            </a:pPr>
            <a:r>
              <a:rPr lang="fr-FR" sz="2000" dirty="0" smtClean="0"/>
              <a:t> </a:t>
            </a:r>
          </a:p>
          <a:p>
            <a:pPr>
              <a:lnSpc>
                <a:spcPct val="110000"/>
              </a:lnSpc>
              <a:spcBef>
                <a:spcPts val="0"/>
              </a:spcBef>
              <a:buFont typeface="Arial" panose="020B0604020202020204" pitchFamily="34" charset="0"/>
              <a:buNone/>
            </a:pPr>
            <a:r>
              <a:rPr lang="fr-FR" sz="2000" dirty="0" smtClean="0"/>
              <a:t>Groupe élèves : Pillot (responsable), Paillot, Kovac, </a:t>
            </a:r>
            <a:r>
              <a:rPr lang="fr-FR" sz="2000" dirty="0" err="1" smtClean="0"/>
              <a:t>Fikas</a:t>
            </a:r>
            <a:r>
              <a:rPr lang="fr-FR" sz="2000" dirty="0" smtClean="0"/>
              <a:t>.</a:t>
            </a:r>
          </a:p>
          <a:p>
            <a:pPr>
              <a:lnSpc>
                <a:spcPct val="110000"/>
              </a:lnSpc>
              <a:spcBef>
                <a:spcPts val="0"/>
              </a:spcBef>
              <a:buFont typeface="Arial" panose="020B0604020202020204" pitchFamily="34" charset="0"/>
              <a:buNone/>
            </a:pPr>
            <a:r>
              <a:rPr lang="fr-FR" sz="2000" dirty="0" smtClean="0"/>
              <a:t> </a:t>
            </a:r>
          </a:p>
          <a:p>
            <a:pPr>
              <a:lnSpc>
                <a:spcPct val="110000"/>
              </a:lnSpc>
              <a:spcBef>
                <a:spcPts val="0"/>
              </a:spcBef>
              <a:buFont typeface="Arial" panose="020B0604020202020204" pitchFamily="34" charset="0"/>
              <a:buNone/>
            </a:pPr>
            <a:r>
              <a:rPr lang="fr-FR" sz="2000" dirty="0" smtClean="0"/>
              <a:t>Liens utiles site de l’agence bio : (Onglet à privilégier) « la bio et les acteurs »</a:t>
            </a:r>
          </a:p>
          <a:p>
            <a:pPr>
              <a:lnSpc>
                <a:spcPct val="110000"/>
              </a:lnSpc>
              <a:spcBef>
                <a:spcPts val="0"/>
              </a:spcBef>
              <a:buFont typeface="Arial" panose="020B0604020202020204" pitchFamily="34" charset="0"/>
              <a:buNone/>
            </a:pPr>
            <a:r>
              <a:rPr lang="fr-FR" sz="2000" u="sng" dirty="0" smtClean="0">
                <a:solidFill>
                  <a:srgbClr val="002060"/>
                </a:solidFill>
                <a:hlinkClick r:id="rId2"/>
              </a:rPr>
              <a:t>http://www.agencebio.org/notifier--activite-en-agriculture-biologique</a:t>
            </a:r>
            <a:endParaRPr lang="fr-FR" sz="2000" dirty="0" smtClean="0">
              <a:solidFill>
                <a:srgbClr val="002060"/>
              </a:solidFill>
            </a:endParaRPr>
          </a:p>
          <a:p>
            <a:pPr marL="0">
              <a:lnSpc>
                <a:spcPct val="110000"/>
              </a:lnSpc>
              <a:spcBef>
                <a:spcPts val="0"/>
              </a:spcBef>
              <a:buFont typeface="Arial" panose="020B0604020202020204" pitchFamily="34" charset="0"/>
              <a:buNone/>
            </a:pPr>
            <a:r>
              <a:rPr lang="fr-FR" sz="2000" u="sng" dirty="0" smtClean="0">
                <a:solidFill>
                  <a:srgbClr val="002060"/>
                </a:solidFill>
                <a:hlinkClick r:id="rId3"/>
              </a:rPr>
              <a:t>http://www.agencebio.org/sites/default/files/upload/documents/5_Communication/mediatheque/LettreInfoBio10.pdf</a:t>
            </a:r>
            <a:endParaRPr lang="fr-FR" sz="2000" dirty="0" smtClean="0">
              <a:solidFill>
                <a:srgbClr val="002060"/>
              </a:solidFill>
            </a:endParaRPr>
          </a:p>
          <a:p>
            <a:pPr>
              <a:lnSpc>
                <a:spcPct val="110000"/>
              </a:lnSpc>
              <a:spcBef>
                <a:spcPts val="0"/>
              </a:spcBef>
              <a:buFont typeface="Arial" panose="020B0604020202020204" pitchFamily="34" charset="0"/>
              <a:buNone/>
            </a:pPr>
            <a:r>
              <a:rPr lang="fr-FR" sz="2000" dirty="0" smtClean="0"/>
              <a:t>Objectifs  : </a:t>
            </a:r>
          </a:p>
          <a:p>
            <a:pPr>
              <a:lnSpc>
                <a:spcPct val="110000"/>
              </a:lnSpc>
              <a:spcBef>
                <a:spcPts val="0"/>
              </a:spcBef>
              <a:buFont typeface="Arial" panose="020B0604020202020204" pitchFamily="34" charset="0"/>
              <a:buNone/>
            </a:pPr>
            <a:r>
              <a:rPr lang="fr-FR" sz="2000" dirty="0" smtClean="0"/>
              <a:t>1/ Citer les grands principes de production de l’agriculture biologique.</a:t>
            </a:r>
          </a:p>
          <a:p>
            <a:pPr>
              <a:lnSpc>
                <a:spcPct val="110000"/>
              </a:lnSpc>
              <a:spcBef>
                <a:spcPts val="0"/>
              </a:spcBef>
              <a:buFont typeface="Arial" panose="020B0604020202020204" pitchFamily="34" charset="0"/>
              <a:buNone/>
            </a:pPr>
            <a:r>
              <a:rPr lang="fr-FR" sz="2000" dirty="0" smtClean="0"/>
              <a:t>2/ Lister les différents suivis et contrôles lorsqu’ on travaille en bio.</a:t>
            </a:r>
          </a:p>
          <a:p>
            <a:pPr>
              <a:lnSpc>
                <a:spcPct val="110000"/>
              </a:lnSpc>
              <a:spcBef>
                <a:spcPts val="0"/>
              </a:spcBef>
              <a:buFont typeface="Arial" panose="020B0604020202020204" pitchFamily="34" charset="0"/>
              <a:buNone/>
            </a:pPr>
            <a:r>
              <a:rPr lang="fr-FR" sz="2000" dirty="0" smtClean="0"/>
              <a:t>3 /Repérer les logos de la filière biologique (français et européen)</a:t>
            </a:r>
          </a:p>
          <a:p>
            <a:pPr>
              <a:lnSpc>
                <a:spcPct val="110000"/>
              </a:lnSpc>
              <a:spcBef>
                <a:spcPts val="0"/>
              </a:spcBef>
              <a:buFont typeface="Arial" panose="020B0604020202020204" pitchFamily="34" charset="0"/>
              <a:buNone/>
            </a:pPr>
            <a:r>
              <a:rPr lang="fr-FR" sz="2000" dirty="0" smtClean="0"/>
              <a:t> </a:t>
            </a:r>
          </a:p>
          <a:p>
            <a:pPr>
              <a:lnSpc>
                <a:spcPct val="110000"/>
              </a:lnSpc>
              <a:spcBef>
                <a:spcPts val="0"/>
              </a:spcBef>
              <a:buFont typeface="Arial" panose="020B0604020202020204" pitchFamily="34" charset="0"/>
              <a:buNone/>
            </a:pPr>
            <a:r>
              <a:rPr lang="fr-FR" sz="2000" dirty="0" smtClean="0"/>
              <a:t>Finalisation du dossier le 11/10/2017 : 1H</a:t>
            </a:r>
          </a:p>
          <a:p>
            <a:pPr>
              <a:lnSpc>
                <a:spcPct val="110000"/>
              </a:lnSpc>
              <a:spcBef>
                <a:spcPts val="0"/>
              </a:spcBef>
              <a:buFont typeface="Arial" panose="020B0604020202020204" pitchFamily="34" charset="0"/>
              <a:buNone/>
            </a:pPr>
            <a:r>
              <a:rPr lang="fr-FR" sz="2000" dirty="0" smtClean="0"/>
              <a:t>Restitution : 15 mn / groupe</a:t>
            </a:r>
          </a:p>
        </p:txBody>
      </p:sp>
      <p:sp>
        <p:nvSpPr>
          <p:cNvPr id="3" name="Titre 1"/>
          <p:cNvSpPr txBox="1">
            <a:spLocks/>
          </p:cNvSpPr>
          <p:nvPr/>
        </p:nvSpPr>
        <p:spPr>
          <a:xfrm>
            <a:off x="457200" y="738278"/>
            <a:ext cx="8229600" cy="114300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500" b="1" dirty="0" smtClean="0">
                <a:solidFill>
                  <a:schemeClr val="accent2">
                    <a:lumMod val="75000"/>
                  </a:schemeClr>
                </a:solidFill>
                <a:latin typeface="Calibri" panose="020F0502020204030204" pitchFamily="34" charset="0"/>
              </a:rPr>
              <a:t>Exemple document guide utilisé pour la constitution des dossiers</a:t>
            </a:r>
            <a:endParaRPr lang="fr-FR" sz="3500" b="1" dirty="0">
              <a:solidFill>
                <a:schemeClr val="accent2">
                  <a:lumMod val="75000"/>
                </a:schemeClr>
              </a:solidFill>
              <a:latin typeface="Calibri" panose="020F0502020204030204" pitchFamily="34" charset="0"/>
            </a:endParaRPr>
          </a:p>
        </p:txBody>
      </p:sp>
    </p:spTree>
    <p:extLst>
      <p:ext uri="{BB962C8B-B14F-4D97-AF65-F5344CB8AC3E}">
        <p14:creationId xmlns:p14="http://schemas.microsoft.com/office/powerpoint/2010/main" val="1479606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4"/>
          <p:cNvSpPr txBox="1">
            <a:spLocks/>
          </p:cNvSpPr>
          <p:nvPr/>
        </p:nvSpPr>
        <p:spPr>
          <a:xfrm>
            <a:off x="472561" y="1189687"/>
            <a:ext cx="8229600" cy="538435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a:spcAft>
                <a:spcPts val="600"/>
              </a:spcAft>
              <a:buFont typeface="Arial" panose="020B0604020202020204" pitchFamily="34" charset="0"/>
              <a:buNone/>
            </a:pPr>
            <a:r>
              <a:rPr lang="fr-FR" sz="2200" i="1" u="sng" dirty="0" smtClean="0"/>
              <a:t>Les objectifs</a:t>
            </a:r>
          </a:p>
          <a:p>
            <a:pPr>
              <a:spcAft>
                <a:spcPts val="600"/>
              </a:spcAft>
              <a:buFont typeface="Wingdings" panose="05000000000000000000" pitchFamily="2" charset="2"/>
              <a:buChar char="§"/>
            </a:pPr>
            <a:r>
              <a:rPr lang="fr-FR" sz="2200" dirty="0" smtClean="0"/>
              <a:t>Emmener les élèves vers des compétences communes aux quatre disciplines et savoirs associés correspondant en travaux pratiques, technologie, sciences appliquées et gestion.</a:t>
            </a:r>
          </a:p>
          <a:p>
            <a:pPr>
              <a:spcAft>
                <a:spcPts val="600"/>
              </a:spcAft>
              <a:buFont typeface="Wingdings" panose="05000000000000000000" pitchFamily="2" charset="2"/>
              <a:buChar char="§"/>
            </a:pPr>
            <a:r>
              <a:rPr lang="fr-FR" sz="2200" dirty="0" smtClean="0">
                <a:cs typeface="Times New Roman" pitchFamily="18" charset="0"/>
              </a:rPr>
              <a:t>Mettre en valeur la </a:t>
            </a:r>
            <a:r>
              <a:rPr lang="fr-FR" sz="2200" dirty="0" err="1" smtClean="0">
                <a:cs typeface="Times New Roman" pitchFamily="18" charset="0"/>
              </a:rPr>
              <a:t>coanimation</a:t>
            </a:r>
            <a:r>
              <a:rPr lang="fr-FR" sz="2200" dirty="0" smtClean="0">
                <a:cs typeface="Times New Roman" pitchFamily="18" charset="0"/>
              </a:rPr>
              <a:t> et donner du sens aux savoirs en interdisciplinarité.</a:t>
            </a:r>
          </a:p>
          <a:p>
            <a:pPr>
              <a:spcAft>
                <a:spcPts val="600"/>
              </a:spcAft>
              <a:buFont typeface="Wingdings" panose="05000000000000000000" pitchFamily="2" charset="2"/>
              <a:buChar char="§"/>
            </a:pPr>
            <a:r>
              <a:rPr lang="fr-FR" sz="2200" dirty="0" smtClean="0">
                <a:cs typeface="Times New Roman" pitchFamily="18" charset="0"/>
              </a:rPr>
              <a:t>Faciliter le travail des enseignants par une meilleure efficience des  apprentissages  pour les élèves en proposant des plans de formation communs.</a:t>
            </a:r>
          </a:p>
          <a:p>
            <a:pPr marL="0" indent="0" algn="ctr">
              <a:spcAft>
                <a:spcPts val="600"/>
              </a:spcAft>
              <a:buFont typeface="Arial" panose="020B0604020202020204" pitchFamily="34" charset="0"/>
              <a:buNone/>
            </a:pPr>
            <a:r>
              <a:rPr lang="fr-FR" sz="2200" i="1" u="sng" dirty="0" smtClean="0">
                <a:cs typeface="Times New Roman" pitchFamily="18" charset="0"/>
              </a:rPr>
              <a:t>Les changements que cela implique</a:t>
            </a:r>
          </a:p>
          <a:p>
            <a:pPr>
              <a:spcAft>
                <a:spcPts val="600"/>
              </a:spcAft>
              <a:buFont typeface="Wingdings" panose="05000000000000000000" pitchFamily="2" charset="2"/>
              <a:buChar char="§"/>
            </a:pPr>
            <a:r>
              <a:rPr lang="fr-FR" sz="2200" dirty="0" smtClean="0">
                <a:cs typeface="Times New Roman" pitchFamily="18" charset="0"/>
              </a:rPr>
              <a:t>Travail en équipe ; construction des progressions.</a:t>
            </a:r>
          </a:p>
          <a:p>
            <a:pPr>
              <a:spcAft>
                <a:spcPts val="600"/>
              </a:spcAft>
              <a:buFont typeface="Wingdings" panose="05000000000000000000" pitchFamily="2" charset="2"/>
              <a:buChar char="§"/>
            </a:pPr>
            <a:r>
              <a:rPr lang="fr-FR" sz="2200" dirty="0" smtClean="0">
                <a:cs typeface="Times New Roman" pitchFamily="18" charset="0"/>
              </a:rPr>
              <a:t>Façon d’organiser les cours et l’année scolaire en pensant aux périodes de certification. </a:t>
            </a:r>
          </a:p>
          <a:p>
            <a:pPr marL="0" indent="0">
              <a:spcAft>
                <a:spcPts val="600"/>
              </a:spcAft>
              <a:buFont typeface="Arial" panose="020B0604020202020204" pitchFamily="34" charset="0"/>
              <a:buNone/>
            </a:pPr>
            <a:endParaRPr lang="fr-FR" sz="2200" dirty="0" smtClean="0"/>
          </a:p>
        </p:txBody>
      </p:sp>
    </p:spTree>
    <p:extLst>
      <p:ext uri="{BB962C8B-B14F-4D97-AF65-F5344CB8AC3E}">
        <p14:creationId xmlns:p14="http://schemas.microsoft.com/office/powerpoint/2010/main" val="3924364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4"/>
          <p:cNvSpPr txBox="1">
            <a:spLocks/>
          </p:cNvSpPr>
          <p:nvPr/>
        </p:nvSpPr>
        <p:spPr>
          <a:xfrm>
            <a:off x="468313" y="942661"/>
            <a:ext cx="8229600" cy="578011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base">
              <a:spcAft>
                <a:spcPts val="600"/>
              </a:spcAft>
              <a:buFont typeface="Arial" panose="020B0604020202020204" pitchFamily="34" charset="0"/>
              <a:buNone/>
            </a:pPr>
            <a:r>
              <a:rPr lang="fr-FR" sz="2200" i="1" u="sng" dirty="0" smtClean="0"/>
              <a:t>Positionnement dans le programme de seconde</a:t>
            </a:r>
          </a:p>
          <a:p>
            <a:pPr marL="0" indent="0">
              <a:spcAft>
                <a:spcPts val="600"/>
              </a:spcAft>
              <a:buFont typeface="Arial" panose="020B0604020202020204" pitchFamily="34" charset="0"/>
              <a:buNone/>
            </a:pPr>
            <a:r>
              <a:rPr lang="fr-FR" sz="2200" dirty="0" smtClean="0"/>
              <a:t>Le BIO se retrouve dans une grande majorité des cours, c’est pourquoi il est nécessaire de l’étudier sur l’année de seconde. Tout d’abord de manière générale avec un cours spécifique, puis repris chaque fois ou son étude est primordiale.</a:t>
            </a:r>
          </a:p>
          <a:p>
            <a:pPr marL="0" indent="0" algn="ctr">
              <a:spcAft>
                <a:spcPts val="600"/>
              </a:spcAft>
              <a:buFont typeface="Arial" panose="020B0604020202020204" pitchFamily="34" charset="0"/>
              <a:buNone/>
            </a:pPr>
            <a:r>
              <a:rPr lang="fr-FR" sz="2200" i="1" u="sng" dirty="0" smtClean="0"/>
              <a:t>Comment l’aborder (quelques idées)</a:t>
            </a:r>
          </a:p>
          <a:p>
            <a:pPr marL="0" indent="0">
              <a:spcAft>
                <a:spcPts val="600"/>
              </a:spcAft>
              <a:buFont typeface="Arial" panose="020B0604020202020204" pitchFamily="34" charset="0"/>
              <a:buNone/>
            </a:pPr>
            <a:r>
              <a:rPr lang="fr-FR" sz="2200" dirty="0" smtClean="0"/>
              <a:t>Sous forme de dossier réalisé par les élèves, un temps leur est donné pour effectuer leurs recherches et rédiger un dossier à l’aide d’un document guide fourni puis de le restituer à l’oral en AP par exemple.</a:t>
            </a:r>
          </a:p>
          <a:p>
            <a:pPr marL="0" indent="0">
              <a:spcAft>
                <a:spcPts val="600"/>
              </a:spcAft>
              <a:buFont typeface="Arial" panose="020B0604020202020204" pitchFamily="34" charset="0"/>
              <a:buNone/>
            </a:pPr>
            <a:r>
              <a:rPr lang="fr-FR" sz="2200" dirty="0" smtClean="0"/>
              <a:t>En </a:t>
            </a:r>
            <a:r>
              <a:rPr lang="fr-FR" sz="2200" dirty="0" err="1" smtClean="0"/>
              <a:t>coanimation</a:t>
            </a:r>
            <a:r>
              <a:rPr lang="fr-FR" sz="2200" dirty="0" smtClean="0"/>
              <a:t> avec les enseignants et des producteurs BIO ; organisation  de visite d’entreprise BIO et la venue d’intervenants dans l’établissement.</a:t>
            </a:r>
          </a:p>
          <a:p>
            <a:pPr marL="0" indent="0" algn="ctr">
              <a:spcAft>
                <a:spcPts val="600"/>
              </a:spcAft>
              <a:buFont typeface="Arial" panose="020B0604020202020204" pitchFamily="34" charset="0"/>
              <a:buNone/>
            </a:pPr>
            <a:r>
              <a:rPr lang="fr-FR" sz="2200" i="1" u="sng" dirty="0" smtClean="0"/>
              <a:t>Les compétences associées au BIO</a:t>
            </a:r>
          </a:p>
          <a:p>
            <a:pPr marL="0" indent="0">
              <a:spcAft>
                <a:spcPts val="600"/>
              </a:spcAft>
              <a:buFont typeface="Arial" panose="020B0604020202020204" pitchFamily="34" charset="0"/>
              <a:buNone/>
            </a:pPr>
            <a:r>
              <a:rPr lang="fr-FR" sz="2200" dirty="0" smtClean="0">
                <a:solidFill>
                  <a:srgbClr val="002060"/>
                </a:solidFill>
              </a:rPr>
              <a:t>C1.2 ; Définir les besoins humains </a:t>
            </a:r>
            <a:r>
              <a:rPr lang="fr-FR" sz="2200" dirty="0" smtClean="0"/>
              <a:t>→ </a:t>
            </a:r>
            <a:r>
              <a:rPr lang="fr-FR" sz="2200" dirty="0" smtClean="0">
                <a:solidFill>
                  <a:srgbClr val="333300"/>
                </a:solidFill>
              </a:rPr>
              <a:t>S0.1 ; Les acteurs de la filière BIO</a:t>
            </a:r>
          </a:p>
          <a:p>
            <a:pPr marL="0" indent="0">
              <a:spcAft>
                <a:spcPts val="600"/>
              </a:spcAft>
              <a:buFont typeface="Arial" panose="020B0604020202020204" pitchFamily="34" charset="0"/>
              <a:buNone/>
            </a:pPr>
            <a:endParaRPr lang="fr-FR" sz="2200" dirty="0"/>
          </a:p>
        </p:txBody>
      </p:sp>
    </p:spTree>
    <p:extLst>
      <p:ext uri="{BB962C8B-B14F-4D97-AF65-F5344CB8AC3E}">
        <p14:creationId xmlns:p14="http://schemas.microsoft.com/office/powerpoint/2010/main" val="604532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4"/>
          <p:cNvSpPr txBox="1">
            <a:spLocks/>
          </p:cNvSpPr>
          <p:nvPr/>
        </p:nvSpPr>
        <p:spPr>
          <a:xfrm>
            <a:off x="468313" y="850007"/>
            <a:ext cx="8229600" cy="600799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528"/>
              </a:spcBef>
              <a:spcAft>
                <a:spcPts val="600"/>
              </a:spcAft>
              <a:buFont typeface="Arial" panose="020B0604020202020204" pitchFamily="34" charset="0"/>
              <a:buNone/>
            </a:pPr>
            <a:r>
              <a:rPr lang="fr-FR" sz="2200" dirty="0" smtClean="0">
                <a:solidFill>
                  <a:srgbClr val="002060"/>
                </a:solidFill>
              </a:rPr>
              <a:t>C1.2 ; Définir les besoins financiers </a:t>
            </a:r>
            <a:r>
              <a:rPr lang="fr-FR" sz="2200" dirty="0" smtClean="0"/>
              <a:t>→ </a:t>
            </a:r>
            <a:r>
              <a:rPr lang="fr-FR" sz="2200" dirty="0" smtClean="0">
                <a:solidFill>
                  <a:srgbClr val="333300"/>
                </a:solidFill>
              </a:rPr>
              <a:t>S0.1 ; Connaître les programmes de développement de la filière, aides Européennes, nationales, régionales</a:t>
            </a:r>
          </a:p>
          <a:p>
            <a:pPr marL="0" indent="0">
              <a:spcBef>
                <a:spcPts val="528"/>
              </a:spcBef>
              <a:spcAft>
                <a:spcPts val="600"/>
              </a:spcAft>
              <a:buFont typeface="Arial" panose="020B0604020202020204" pitchFamily="34" charset="0"/>
              <a:buNone/>
            </a:pPr>
            <a:r>
              <a:rPr lang="fr-FR" sz="2200" dirty="0" smtClean="0"/>
              <a:t>                                                              → </a:t>
            </a:r>
            <a:r>
              <a:rPr lang="fr-FR" sz="2200" dirty="0" smtClean="0">
                <a:solidFill>
                  <a:srgbClr val="333300"/>
                </a:solidFill>
              </a:rPr>
              <a:t>S0.5 ; Matériel de stockage et pour l’élaboration des produits BIO</a:t>
            </a:r>
          </a:p>
          <a:p>
            <a:pPr marL="0" indent="0">
              <a:spcBef>
                <a:spcPts val="528"/>
              </a:spcBef>
              <a:spcAft>
                <a:spcPts val="600"/>
              </a:spcAft>
              <a:buFont typeface="Arial" panose="020B0604020202020204" pitchFamily="34" charset="0"/>
              <a:buNone/>
            </a:pPr>
            <a:r>
              <a:rPr lang="fr-FR" sz="2200" dirty="0" smtClean="0">
                <a:solidFill>
                  <a:srgbClr val="002060"/>
                </a:solidFill>
              </a:rPr>
              <a:t>C1.2 ; Définir les besoins matériels</a:t>
            </a:r>
            <a:r>
              <a:rPr lang="fr-FR" sz="2200" dirty="0" smtClean="0"/>
              <a:t> → </a:t>
            </a:r>
            <a:r>
              <a:rPr lang="fr-FR" sz="2200" dirty="0" smtClean="0">
                <a:solidFill>
                  <a:srgbClr val="333300"/>
                </a:solidFill>
              </a:rPr>
              <a:t>S0.5 ; Matériel de stockage et pour l’élaboration des produits BIO</a:t>
            </a:r>
          </a:p>
          <a:p>
            <a:pPr marL="0" indent="0">
              <a:spcBef>
                <a:spcPts val="528"/>
              </a:spcBef>
              <a:spcAft>
                <a:spcPts val="600"/>
              </a:spcAft>
              <a:buFont typeface="Arial" panose="020B0604020202020204" pitchFamily="34" charset="0"/>
              <a:buNone/>
            </a:pPr>
            <a:r>
              <a:rPr lang="fr-FR" sz="2200" dirty="0" smtClean="0">
                <a:solidFill>
                  <a:srgbClr val="002060"/>
                </a:solidFill>
              </a:rPr>
              <a:t>C1.2 ; Définir les besoins commerciaux</a:t>
            </a:r>
            <a:r>
              <a:rPr lang="fr-FR" sz="2200" dirty="0" smtClean="0"/>
              <a:t> → </a:t>
            </a:r>
            <a:r>
              <a:rPr lang="fr-FR" sz="2200" dirty="0" smtClean="0">
                <a:solidFill>
                  <a:srgbClr val="333300"/>
                </a:solidFill>
              </a:rPr>
              <a:t>S0.6 ; Y a t’il une demande de la clientèle pour ce type de produits</a:t>
            </a:r>
          </a:p>
          <a:p>
            <a:pPr marL="0" indent="0">
              <a:spcBef>
                <a:spcPts val="528"/>
              </a:spcBef>
              <a:spcAft>
                <a:spcPts val="600"/>
              </a:spcAft>
              <a:buFont typeface="Arial" panose="020B0604020202020204" pitchFamily="34" charset="0"/>
              <a:buNone/>
            </a:pPr>
            <a:r>
              <a:rPr lang="fr-FR" sz="2200" dirty="0" smtClean="0">
                <a:solidFill>
                  <a:srgbClr val="002060"/>
                </a:solidFill>
              </a:rPr>
              <a:t>C1.3 ; Collecter, traiter et organiser l’information</a:t>
            </a:r>
            <a:r>
              <a:rPr lang="fr-FR" sz="2200" dirty="0" smtClean="0"/>
              <a:t> → </a:t>
            </a:r>
            <a:r>
              <a:rPr lang="fr-FR" sz="2200" dirty="0" smtClean="0">
                <a:solidFill>
                  <a:srgbClr val="333300"/>
                </a:solidFill>
              </a:rPr>
              <a:t>S0 ; S’il y a recherche de la part des élèves, par exemple avec la rédaction d’un dossier</a:t>
            </a:r>
          </a:p>
          <a:p>
            <a:pPr marL="0" indent="0">
              <a:spcBef>
                <a:spcPts val="528"/>
              </a:spcBef>
              <a:spcAft>
                <a:spcPts val="600"/>
              </a:spcAft>
              <a:buFont typeface="Arial" panose="020B0604020202020204" pitchFamily="34" charset="0"/>
              <a:buNone/>
            </a:pPr>
            <a:r>
              <a:rPr lang="fr-FR" sz="2200" dirty="0" smtClean="0">
                <a:solidFill>
                  <a:srgbClr val="002060"/>
                </a:solidFill>
              </a:rPr>
              <a:t>C1.5 ; Identifier les éléments de la qualité</a:t>
            </a:r>
            <a:r>
              <a:rPr lang="fr-FR" sz="2200" dirty="0" smtClean="0"/>
              <a:t> → </a:t>
            </a:r>
            <a:r>
              <a:rPr lang="fr-FR" sz="2200" dirty="0" smtClean="0">
                <a:solidFill>
                  <a:srgbClr val="333300"/>
                </a:solidFill>
              </a:rPr>
              <a:t>S0.3 ; Reconnaître les logos Européens et Français </a:t>
            </a:r>
          </a:p>
          <a:p>
            <a:pPr marL="0" indent="0">
              <a:spcBef>
                <a:spcPts val="528"/>
              </a:spcBef>
              <a:spcAft>
                <a:spcPts val="600"/>
              </a:spcAft>
              <a:buFont typeface="Arial" panose="020B0604020202020204" pitchFamily="34" charset="0"/>
              <a:buNone/>
            </a:pPr>
            <a:r>
              <a:rPr lang="fr-FR" sz="2200" dirty="0" smtClean="0"/>
              <a:t>                                                                           → </a:t>
            </a:r>
            <a:r>
              <a:rPr lang="fr-FR" sz="2200" dirty="0" smtClean="0">
                <a:solidFill>
                  <a:srgbClr val="333300"/>
                </a:solidFill>
              </a:rPr>
              <a:t>S0.4 ; Identifier les MP BIO et leurs qualités</a:t>
            </a:r>
            <a:endParaRPr lang="fr-FR" sz="2200" dirty="0" smtClean="0">
              <a:solidFill>
                <a:srgbClr val="333300"/>
              </a:solidFill>
            </a:endParaRPr>
          </a:p>
        </p:txBody>
      </p:sp>
    </p:spTree>
    <p:extLst>
      <p:ext uri="{BB962C8B-B14F-4D97-AF65-F5344CB8AC3E}">
        <p14:creationId xmlns:p14="http://schemas.microsoft.com/office/powerpoint/2010/main" val="2704575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4"/>
          <p:cNvSpPr txBox="1">
            <a:spLocks/>
          </p:cNvSpPr>
          <p:nvPr/>
        </p:nvSpPr>
        <p:spPr>
          <a:xfrm>
            <a:off x="468313" y="1052131"/>
            <a:ext cx="8229600" cy="58058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528"/>
              </a:spcBef>
              <a:spcAft>
                <a:spcPts val="600"/>
              </a:spcAft>
              <a:buFont typeface="Arial" panose="020B0604020202020204" pitchFamily="34" charset="0"/>
              <a:buNone/>
            </a:pPr>
            <a:r>
              <a:rPr lang="fr-FR" sz="2200" dirty="0" smtClean="0">
                <a:solidFill>
                  <a:srgbClr val="002060"/>
                </a:solidFill>
              </a:rPr>
              <a:t>C2.2 ; Réceptionner/stocker</a:t>
            </a:r>
            <a:r>
              <a:rPr lang="fr-FR" sz="2200" dirty="0" smtClean="0"/>
              <a:t> → </a:t>
            </a:r>
            <a:r>
              <a:rPr lang="fr-FR" sz="2200" dirty="0" smtClean="0">
                <a:solidFill>
                  <a:srgbClr val="333300"/>
                </a:solidFill>
              </a:rPr>
              <a:t>S0.4 ; Connaître les règles de stockage des MP BIO</a:t>
            </a:r>
          </a:p>
          <a:p>
            <a:pPr marL="0" indent="0">
              <a:lnSpc>
                <a:spcPct val="100000"/>
              </a:lnSpc>
              <a:spcBef>
                <a:spcPts val="528"/>
              </a:spcBef>
              <a:spcAft>
                <a:spcPts val="600"/>
              </a:spcAft>
              <a:buFont typeface="Arial" panose="020B0604020202020204" pitchFamily="34" charset="0"/>
              <a:buNone/>
            </a:pPr>
            <a:r>
              <a:rPr lang="fr-FR" sz="2200" dirty="0" smtClean="0">
                <a:solidFill>
                  <a:srgbClr val="002060"/>
                </a:solidFill>
              </a:rPr>
              <a:t>C2.8 ; Appliquer les procédures de la démarche qualité</a:t>
            </a:r>
            <a:r>
              <a:rPr lang="fr-FR" sz="2200" dirty="0" smtClean="0"/>
              <a:t> → </a:t>
            </a:r>
            <a:r>
              <a:rPr lang="fr-FR" sz="2200" dirty="0" smtClean="0">
                <a:solidFill>
                  <a:srgbClr val="333300"/>
                </a:solidFill>
              </a:rPr>
              <a:t>S0.3 ; Appliquer les obligations de la certification.</a:t>
            </a:r>
          </a:p>
          <a:p>
            <a:pPr marL="0" indent="0">
              <a:lnSpc>
                <a:spcPct val="100000"/>
              </a:lnSpc>
              <a:spcBef>
                <a:spcPts val="528"/>
              </a:spcBef>
              <a:spcAft>
                <a:spcPts val="600"/>
              </a:spcAft>
              <a:buFont typeface="Arial" panose="020B0604020202020204" pitchFamily="34" charset="0"/>
              <a:buNone/>
            </a:pPr>
            <a:r>
              <a:rPr lang="fr-FR" sz="2200" dirty="0" smtClean="0">
                <a:solidFill>
                  <a:srgbClr val="002060"/>
                </a:solidFill>
              </a:rPr>
              <a:t>C3.1 ; Les MP et leurs conditions de conservation</a:t>
            </a:r>
            <a:r>
              <a:rPr lang="fr-FR" sz="2200" dirty="0" smtClean="0"/>
              <a:t> →  </a:t>
            </a:r>
            <a:r>
              <a:rPr lang="fr-FR" sz="2200" dirty="0" smtClean="0">
                <a:solidFill>
                  <a:srgbClr val="333300"/>
                </a:solidFill>
              </a:rPr>
              <a:t>S0.4 et S0.5 ; Stockage et utilisation de toutes les MP BIO pouvant être utilisés lors de l’élaboration de produits BIO</a:t>
            </a:r>
          </a:p>
          <a:p>
            <a:pPr marL="0" indent="0">
              <a:lnSpc>
                <a:spcPct val="100000"/>
              </a:lnSpc>
              <a:spcBef>
                <a:spcPts val="528"/>
              </a:spcBef>
              <a:spcAft>
                <a:spcPts val="600"/>
              </a:spcAft>
              <a:buFont typeface="Arial" panose="020B0604020202020204" pitchFamily="34" charset="0"/>
              <a:buNone/>
            </a:pPr>
            <a:r>
              <a:rPr lang="fr-FR" sz="2200" dirty="0" smtClean="0">
                <a:solidFill>
                  <a:srgbClr val="002060"/>
                </a:solidFill>
              </a:rPr>
              <a:t>C3.5 ; Contrôler l’évolution des produits tout au long du processus de transformation</a:t>
            </a:r>
            <a:r>
              <a:rPr lang="fr-FR" sz="2200" dirty="0" smtClean="0"/>
              <a:t> → </a:t>
            </a:r>
            <a:r>
              <a:rPr lang="fr-FR" sz="2200" dirty="0" smtClean="0">
                <a:solidFill>
                  <a:srgbClr val="333300"/>
                </a:solidFill>
              </a:rPr>
              <a:t>S0.5 ; Bien connaître les règles d’élaboration des produits BIO</a:t>
            </a:r>
          </a:p>
          <a:p>
            <a:pPr marL="0" indent="0">
              <a:lnSpc>
                <a:spcPct val="100000"/>
              </a:lnSpc>
              <a:spcBef>
                <a:spcPts val="528"/>
              </a:spcBef>
              <a:spcAft>
                <a:spcPts val="600"/>
              </a:spcAft>
              <a:buFont typeface="Arial" panose="020B0604020202020204" pitchFamily="34" charset="0"/>
              <a:buNone/>
            </a:pPr>
            <a:r>
              <a:rPr lang="fr-FR" sz="2200" dirty="0" smtClean="0">
                <a:solidFill>
                  <a:srgbClr val="002060"/>
                </a:solidFill>
              </a:rPr>
              <a:t>C3.7 ; Conditions de commercialisation et de facturation des produits</a:t>
            </a:r>
            <a:r>
              <a:rPr lang="fr-FR" sz="2200" dirty="0" smtClean="0"/>
              <a:t> → </a:t>
            </a:r>
            <a:r>
              <a:rPr lang="fr-FR" sz="2200" dirty="0" smtClean="0">
                <a:solidFill>
                  <a:srgbClr val="333300"/>
                </a:solidFill>
              </a:rPr>
              <a:t>S0.6 ; Connaitre la spécificité de vente des produits BIO (séparer physiquement à la vente, double encaissement)</a:t>
            </a:r>
            <a:endParaRPr lang="fr-FR" sz="2200" dirty="0" smtClean="0">
              <a:solidFill>
                <a:srgbClr val="333300"/>
              </a:solidFill>
            </a:endParaRPr>
          </a:p>
        </p:txBody>
      </p:sp>
    </p:spTree>
    <p:extLst>
      <p:ext uri="{BB962C8B-B14F-4D97-AF65-F5344CB8AC3E}">
        <p14:creationId xmlns:p14="http://schemas.microsoft.com/office/powerpoint/2010/main" val="706688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457200" y="2811776"/>
            <a:ext cx="8229600" cy="114300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600" b="1" dirty="0" smtClean="0">
                <a:solidFill>
                  <a:schemeClr val="accent2">
                    <a:lumMod val="75000"/>
                  </a:schemeClr>
                </a:solidFill>
                <a:latin typeface="Calibri" panose="020F0502020204030204" pitchFamily="34" charset="0"/>
              </a:rPr>
              <a:t>Expérience d’une </a:t>
            </a:r>
            <a:r>
              <a:rPr lang="fr-FR" sz="3600" b="1" dirty="0" err="1" smtClean="0">
                <a:solidFill>
                  <a:schemeClr val="accent2">
                    <a:lumMod val="75000"/>
                  </a:schemeClr>
                </a:solidFill>
                <a:latin typeface="Calibri" panose="020F0502020204030204" pitchFamily="34" charset="0"/>
              </a:rPr>
              <a:t>coanimation</a:t>
            </a:r>
            <a:r>
              <a:rPr lang="fr-FR" sz="3600" b="1" dirty="0" smtClean="0">
                <a:solidFill>
                  <a:schemeClr val="accent2">
                    <a:lumMod val="75000"/>
                  </a:schemeClr>
                </a:solidFill>
                <a:latin typeface="Calibri" panose="020F0502020204030204" pitchFamily="34" charset="0"/>
              </a:rPr>
              <a:t> </a:t>
            </a:r>
            <a:br>
              <a:rPr lang="fr-FR" sz="3600" b="1" dirty="0" smtClean="0">
                <a:solidFill>
                  <a:schemeClr val="accent2">
                    <a:lumMod val="75000"/>
                  </a:schemeClr>
                </a:solidFill>
                <a:latin typeface="Calibri" panose="020F0502020204030204" pitchFamily="34" charset="0"/>
              </a:rPr>
            </a:br>
            <a:r>
              <a:rPr lang="fr-FR" sz="3600" b="1" dirty="0" smtClean="0">
                <a:solidFill>
                  <a:schemeClr val="accent2">
                    <a:lumMod val="75000"/>
                  </a:schemeClr>
                </a:solidFill>
                <a:latin typeface="Calibri" panose="020F0502020204030204" pitchFamily="34" charset="0"/>
              </a:rPr>
              <a:t>technologie / Sciences appliquées</a:t>
            </a:r>
            <a:endParaRPr lang="fr-FR" sz="3600" b="1" dirty="0">
              <a:solidFill>
                <a:schemeClr val="accent2">
                  <a:lumMod val="75000"/>
                </a:schemeClr>
              </a:solidFill>
              <a:latin typeface="Calibri" panose="020F0502020204030204" pitchFamily="34" charset="0"/>
            </a:endParaRPr>
          </a:p>
        </p:txBody>
      </p:sp>
    </p:spTree>
    <p:extLst>
      <p:ext uri="{BB962C8B-B14F-4D97-AF65-F5344CB8AC3E}">
        <p14:creationId xmlns:p14="http://schemas.microsoft.com/office/powerpoint/2010/main" val="2320741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5" y="789325"/>
            <a:ext cx="8680360" cy="6117765"/>
          </a:xfrm>
          <a:prstGeom prst="rect">
            <a:avLst/>
          </a:prstGeom>
        </p:spPr>
        <p:txBody>
          <a:bodyPr wrap="square">
            <a:spAutoFit/>
          </a:bodyPr>
          <a:lstStyle/>
          <a:p>
            <a:pPr>
              <a:lnSpc>
                <a:spcPct val="110000"/>
              </a:lnSpc>
              <a:buNone/>
            </a:pPr>
            <a:r>
              <a:rPr lang="fr-FR" sz="2100" dirty="0" smtClean="0"/>
              <a:t>Contexte et </a:t>
            </a:r>
            <a:r>
              <a:rPr lang="fr-FR" sz="2100" dirty="0" smtClean="0"/>
              <a:t>chronologie : </a:t>
            </a:r>
            <a:endParaRPr lang="fr-FR" sz="2100" dirty="0" smtClean="0"/>
          </a:p>
          <a:p>
            <a:pPr>
              <a:lnSpc>
                <a:spcPct val="110000"/>
              </a:lnSpc>
              <a:buFont typeface="Wingdings" pitchFamily="2" charset="2"/>
              <a:buChar char="Ø"/>
            </a:pPr>
            <a:r>
              <a:rPr lang="fr-FR" sz="2100" dirty="0" smtClean="0"/>
              <a:t> Parties du programme du référentiel traitant le bio déjà visées(matières premières, cahier des charges, logos …)</a:t>
            </a:r>
          </a:p>
          <a:p>
            <a:pPr>
              <a:lnSpc>
                <a:spcPct val="110000"/>
              </a:lnSpc>
            </a:pPr>
            <a:r>
              <a:rPr lang="fr-FR" sz="2100" dirty="0" smtClean="0"/>
              <a:t> </a:t>
            </a:r>
          </a:p>
          <a:p>
            <a:pPr>
              <a:lnSpc>
                <a:spcPct val="110000"/>
              </a:lnSpc>
              <a:buFont typeface="Wingdings" pitchFamily="2" charset="2"/>
              <a:buChar char="Ø"/>
            </a:pPr>
            <a:r>
              <a:rPr lang="fr-FR" sz="2100" dirty="0" smtClean="0"/>
              <a:t> Introduction dans le référentiel des savoirs associés  relatifs à la production biologique (BO n°23 du 9 juin 2016) du baccalauréat professionnel boulanger/ pâtissier.</a:t>
            </a:r>
          </a:p>
          <a:p>
            <a:pPr>
              <a:lnSpc>
                <a:spcPct val="110000"/>
              </a:lnSpc>
              <a:buNone/>
            </a:pPr>
            <a:endParaRPr lang="fr-FR" sz="2100" dirty="0" smtClean="0"/>
          </a:p>
          <a:p>
            <a:pPr>
              <a:lnSpc>
                <a:spcPct val="110000"/>
              </a:lnSpc>
              <a:buFont typeface="Wingdings" pitchFamily="2" charset="2"/>
              <a:buChar char="Ø"/>
            </a:pPr>
            <a:r>
              <a:rPr lang="fr-FR" sz="2100" dirty="0" smtClean="0"/>
              <a:t> Mise en place dans le plan de formation avec une classe de terminale en </a:t>
            </a:r>
            <a:r>
              <a:rPr lang="fr-FR" sz="2100" dirty="0" err="1" smtClean="0"/>
              <a:t>coanimation</a:t>
            </a:r>
            <a:r>
              <a:rPr lang="fr-FR" sz="2100" dirty="0" smtClean="0"/>
              <a:t> technologie/S.A octobre 2017 et travail préparatoire ( Mme </a:t>
            </a:r>
            <a:r>
              <a:rPr lang="fr-FR" sz="2100" dirty="0" err="1" smtClean="0"/>
              <a:t>Malboeuf</a:t>
            </a:r>
            <a:r>
              <a:rPr lang="fr-FR" sz="2100" dirty="0" smtClean="0"/>
              <a:t>/ M. Crepet)</a:t>
            </a:r>
          </a:p>
          <a:p>
            <a:pPr>
              <a:lnSpc>
                <a:spcPct val="110000"/>
              </a:lnSpc>
              <a:buNone/>
            </a:pPr>
            <a:endParaRPr lang="fr-FR" sz="2100" dirty="0" smtClean="0"/>
          </a:p>
          <a:p>
            <a:pPr>
              <a:lnSpc>
                <a:spcPct val="110000"/>
              </a:lnSpc>
              <a:buFont typeface="Wingdings" pitchFamily="2" charset="2"/>
              <a:buChar char="Ø"/>
            </a:pPr>
            <a:r>
              <a:rPr lang="fr-FR" sz="2100" dirty="0" smtClean="0"/>
              <a:t>Temps consacré à la séquence « la production biologique »:</a:t>
            </a:r>
          </a:p>
          <a:p>
            <a:pPr>
              <a:lnSpc>
                <a:spcPct val="110000"/>
              </a:lnSpc>
              <a:buNone/>
            </a:pPr>
            <a:r>
              <a:rPr lang="fr-FR" sz="2100" dirty="0" smtClean="0"/>
              <a:t>      -  1H en technologie (présentation aux élèves des objectifs et du travail) </a:t>
            </a:r>
          </a:p>
          <a:p>
            <a:pPr>
              <a:lnSpc>
                <a:spcPct val="110000"/>
              </a:lnSpc>
              <a:buNone/>
            </a:pPr>
            <a:r>
              <a:rPr lang="fr-FR" sz="2100" dirty="0" smtClean="0"/>
              <a:t>      -  Recherches personnelles des élèves en équipes.</a:t>
            </a:r>
          </a:p>
          <a:p>
            <a:pPr>
              <a:lnSpc>
                <a:spcPct val="110000"/>
              </a:lnSpc>
              <a:buNone/>
            </a:pPr>
            <a:r>
              <a:rPr lang="fr-FR" sz="2100" dirty="0" smtClean="0"/>
              <a:t>      -  2H en </a:t>
            </a:r>
            <a:r>
              <a:rPr lang="fr-FR" sz="2100" dirty="0" err="1" smtClean="0"/>
              <a:t>coanimation</a:t>
            </a:r>
            <a:r>
              <a:rPr lang="fr-FR" sz="2100" dirty="0" smtClean="0"/>
              <a:t> en cours de S.A (finalisation dossier et restitution).</a:t>
            </a:r>
          </a:p>
          <a:p>
            <a:pPr>
              <a:lnSpc>
                <a:spcPct val="110000"/>
              </a:lnSpc>
              <a:buNone/>
            </a:pPr>
            <a:r>
              <a:rPr lang="fr-FR" sz="2100" dirty="0" smtClean="0"/>
              <a:t>      -  2H en technologie (synthèse et révisions)</a:t>
            </a:r>
          </a:p>
        </p:txBody>
      </p:sp>
    </p:spTree>
    <p:extLst>
      <p:ext uri="{BB962C8B-B14F-4D97-AF65-F5344CB8AC3E}">
        <p14:creationId xmlns:p14="http://schemas.microsoft.com/office/powerpoint/2010/main" val="3716969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283334" y="1299784"/>
            <a:ext cx="8590209" cy="539723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Font typeface="Wingdings" pitchFamily="2" charset="2"/>
              <a:buChar char="ü"/>
            </a:pPr>
            <a:r>
              <a:rPr lang="fr-FR" sz="2100" dirty="0" smtClean="0"/>
              <a:t>1ere heure en technologie : Le lundi 02/10/17</a:t>
            </a:r>
          </a:p>
          <a:p>
            <a:pPr>
              <a:lnSpc>
                <a:spcPct val="110000"/>
              </a:lnSpc>
              <a:spcBef>
                <a:spcPts val="0"/>
              </a:spcBef>
              <a:buFont typeface="Arial" panose="020B0604020202020204" pitchFamily="34" charset="0"/>
              <a:buNone/>
            </a:pPr>
            <a:r>
              <a:rPr lang="fr-FR" sz="2100" dirty="0" smtClean="0"/>
              <a:t>	Constitution de 5 groupes de 4 élèves avec un responsable/rapporteur pour chaque groupe.</a:t>
            </a:r>
          </a:p>
          <a:p>
            <a:pPr>
              <a:lnSpc>
                <a:spcPct val="110000"/>
              </a:lnSpc>
              <a:spcBef>
                <a:spcPts val="0"/>
              </a:spcBef>
              <a:buFont typeface="Arial" panose="020B0604020202020204" pitchFamily="34" charset="0"/>
              <a:buNone/>
            </a:pPr>
            <a:r>
              <a:rPr lang="fr-FR" sz="2100" dirty="0" smtClean="0"/>
              <a:t>	5 thématiques de recherches (</a:t>
            </a:r>
            <a:r>
              <a:rPr lang="fr-FR" sz="2100" dirty="0" err="1" smtClean="0"/>
              <a:t>cf</a:t>
            </a:r>
            <a:r>
              <a:rPr lang="fr-FR" sz="2100" dirty="0" smtClean="0"/>
              <a:t> savoirs associés du référentiel, compétences visées et objectifs)</a:t>
            </a:r>
          </a:p>
          <a:p>
            <a:pPr>
              <a:lnSpc>
                <a:spcPct val="110000"/>
              </a:lnSpc>
              <a:spcBef>
                <a:spcPts val="0"/>
              </a:spcBef>
              <a:buFont typeface="Wingdings" pitchFamily="2" charset="2"/>
              <a:buChar char="q"/>
            </a:pPr>
            <a:r>
              <a:rPr lang="fr-FR" sz="2100" dirty="0" smtClean="0"/>
              <a:t> Qu’est-ce que l’agriculture biologique ?</a:t>
            </a:r>
          </a:p>
          <a:p>
            <a:pPr>
              <a:lnSpc>
                <a:spcPct val="110000"/>
              </a:lnSpc>
              <a:spcBef>
                <a:spcPts val="0"/>
              </a:spcBef>
              <a:buFont typeface="Wingdings" pitchFamily="2" charset="2"/>
              <a:buChar char="q"/>
            </a:pPr>
            <a:r>
              <a:rPr lang="fr-FR" sz="2100" dirty="0" smtClean="0"/>
              <a:t> Les chiffres clés de la filière biologique</a:t>
            </a:r>
          </a:p>
          <a:p>
            <a:pPr>
              <a:lnSpc>
                <a:spcPct val="110000"/>
              </a:lnSpc>
              <a:spcBef>
                <a:spcPts val="0"/>
              </a:spcBef>
              <a:buFont typeface="Wingdings" pitchFamily="2" charset="2"/>
              <a:buChar char="q"/>
            </a:pPr>
            <a:r>
              <a:rPr lang="fr-FR" sz="2100" dirty="0" smtClean="0"/>
              <a:t> Le bio et ses acteurs</a:t>
            </a:r>
          </a:p>
          <a:p>
            <a:pPr>
              <a:lnSpc>
                <a:spcPct val="110000"/>
              </a:lnSpc>
              <a:spcBef>
                <a:spcPts val="0"/>
              </a:spcBef>
              <a:buFont typeface="Wingdings" pitchFamily="2" charset="2"/>
              <a:buChar char="q"/>
            </a:pPr>
            <a:r>
              <a:rPr lang="fr-FR" sz="2100" dirty="0" smtClean="0"/>
              <a:t> Le bio et le  développement durable</a:t>
            </a:r>
          </a:p>
          <a:p>
            <a:pPr>
              <a:lnSpc>
                <a:spcPct val="110000"/>
              </a:lnSpc>
              <a:spcBef>
                <a:spcPts val="0"/>
              </a:spcBef>
              <a:buFont typeface="Wingdings" pitchFamily="2" charset="2"/>
              <a:buChar char="q"/>
            </a:pPr>
            <a:r>
              <a:rPr lang="fr-FR" sz="2100" dirty="0" smtClean="0"/>
              <a:t> La réglementation et la commercialisation des produits bio en boulangerie- pâtisserie</a:t>
            </a:r>
          </a:p>
          <a:p>
            <a:pPr marL="0" indent="0">
              <a:lnSpc>
                <a:spcPct val="110000"/>
              </a:lnSpc>
              <a:spcBef>
                <a:spcPts val="0"/>
              </a:spcBef>
              <a:buNone/>
            </a:pPr>
            <a:endParaRPr lang="fr-FR" sz="2100" dirty="0" smtClean="0"/>
          </a:p>
          <a:p>
            <a:pPr>
              <a:lnSpc>
                <a:spcPct val="110000"/>
              </a:lnSpc>
              <a:spcBef>
                <a:spcPts val="0"/>
              </a:spcBef>
              <a:buFont typeface="Wingdings" pitchFamily="2" charset="2"/>
              <a:buChar char="ü"/>
            </a:pPr>
            <a:r>
              <a:rPr lang="fr-FR" sz="2100" dirty="0" smtClean="0"/>
              <a:t>Recherches des élèves jusqu’au 10/10/17 </a:t>
            </a:r>
          </a:p>
          <a:p>
            <a:pPr>
              <a:lnSpc>
                <a:spcPct val="110000"/>
              </a:lnSpc>
              <a:spcBef>
                <a:spcPts val="0"/>
              </a:spcBef>
              <a:buFont typeface="Arial" panose="020B0604020202020204" pitchFamily="34" charset="0"/>
              <a:buNone/>
            </a:pPr>
            <a:r>
              <a:rPr lang="fr-FR" sz="2100" dirty="0" smtClean="0"/>
              <a:t>	Appuie sur un document guide avec objectifs et liens utiles sur le site de l’agence bio pour préparer un dossier sous PowerPoint.</a:t>
            </a:r>
          </a:p>
          <a:p>
            <a:endParaRPr lang="fr-FR" sz="2100" dirty="0"/>
          </a:p>
        </p:txBody>
      </p:sp>
      <p:sp>
        <p:nvSpPr>
          <p:cNvPr id="3" name="Titre 1"/>
          <p:cNvSpPr txBox="1">
            <a:spLocks/>
          </p:cNvSpPr>
          <p:nvPr/>
        </p:nvSpPr>
        <p:spPr>
          <a:xfrm>
            <a:off x="463639" y="557974"/>
            <a:ext cx="8229600" cy="6011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3500" b="1" dirty="0" smtClean="0">
                <a:solidFill>
                  <a:schemeClr val="accent2">
                    <a:lumMod val="75000"/>
                  </a:schemeClr>
                </a:solidFill>
              </a:rPr>
              <a:t>Organisation de la séquence</a:t>
            </a:r>
            <a:r>
              <a:rPr lang="fr-FR" dirty="0" smtClean="0"/>
              <a:t>  </a:t>
            </a:r>
            <a:endParaRPr lang="fr-FR" dirty="0"/>
          </a:p>
        </p:txBody>
      </p:sp>
    </p:spTree>
    <p:extLst>
      <p:ext uri="{BB962C8B-B14F-4D97-AF65-F5344CB8AC3E}">
        <p14:creationId xmlns:p14="http://schemas.microsoft.com/office/powerpoint/2010/main" val="258265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321973" y="888642"/>
            <a:ext cx="8577328" cy="55379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Bef>
                <a:spcPts val="0"/>
              </a:spcBef>
              <a:buFont typeface="Wingdings" pitchFamily="2" charset="2"/>
              <a:buChar char="ü"/>
            </a:pPr>
            <a:r>
              <a:rPr lang="fr-FR" sz="2000" dirty="0" smtClean="0"/>
              <a:t> </a:t>
            </a:r>
            <a:r>
              <a:rPr lang="fr-FR" sz="2100" dirty="0" smtClean="0"/>
              <a:t>2 H en </a:t>
            </a:r>
            <a:r>
              <a:rPr lang="fr-FR" sz="2100" dirty="0" err="1" smtClean="0"/>
              <a:t>coanimation</a:t>
            </a:r>
            <a:r>
              <a:rPr lang="fr-FR" sz="2100" dirty="0" smtClean="0"/>
              <a:t> sur le cours de S.A le 11/10/17</a:t>
            </a:r>
          </a:p>
          <a:p>
            <a:pPr>
              <a:lnSpc>
                <a:spcPct val="110000"/>
              </a:lnSpc>
              <a:spcBef>
                <a:spcPts val="0"/>
              </a:spcBef>
              <a:buFont typeface="Arial" panose="020B0604020202020204" pitchFamily="34" charset="0"/>
              <a:buNone/>
            </a:pPr>
            <a:r>
              <a:rPr lang="fr-FR" sz="2100" dirty="0" smtClean="0"/>
              <a:t>	Finalisation des dossiers en salle informatique en équipe (1H …) </a:t>
            </a:r>
          </a:p>
          <a:p>
            <a:pPr>
              <a:lnSpc>
                <a:spcPct val="110000"/>
              </a:lnSpc>
              <a:spcBef>
                <a:spcPts val="0"/>
              </a:spcBef>
              <a:buFont typeface="Arial" panose="020B0604020202020204" pitchFamily="34" charset="0"/>
              <a:buNone/>
            </a:pPr>
            <a:r>
              <a:rPr lang="fr-FR" sz="2100" dirty="0" smtClean="0"/>
              <a:t>	Restitution à l’ensemble de la classe (15 mn / groupe). </a:t>
            </a:r>
          </a:p>
          <a:p>
            <a:pPr>
              <a:lnSpc>
                <a:spcPct val="110000"/>
              </a:lnSpc>
              <a:spcBef>
                <a:spcPts val="0"/>
              </a:spcBef>
              <a:buFont typeface="Wingdings" pitchFamily="2" charset="2"/>
              <a:buChar char="ü"/>
            </a:pPr>
            <a:r>
              <a:rPr lang="fr-FR" sz="2100" dirty="0" smtClean="0"/>
              <a:t> Transmission  aux élèves  d’un document de synthèse reprenant les   contenus du programme concernant la production biologique.</a:t>
            </a:r>
          </a:p>
          <a:p>
            <a:pPr>
              <a:lnSpc>
                <a:spcPct val="110000"/>
              </a:lnSpc>
              <a:spcBef>
                <a:spcPts val="0"/>
              </a:spcBef>
              <a:buFont typeface="Wingdings" pitchFamily="2" charset="2"/>
              <a:buChar char="ü"/>
            </a:pPr>
            <a:r>
              <a:rPr lang="fr-FR" sz="2100" dirty="0" smtClean="0"/>
              <a:t>Révisions en avril 2018 (2H)</a:t>
            </a:r>
          </a:p>
          <a:p>
            <a:pPr>
              <a:lnSpc>
                <a:spcPct val="110000"/>
              </a:lnSpc>
              <a:spcBef>
                <a:spcPts val="0"/>
              </a:spcBef>
              <a:buFont typeface="Wingdings" pitchFamily="2" charset="2"/>
              <a:buChar char="ü"/>
            </a:pPr>
            <a:endParaRPr lang="fr-FR" sz="2100" dirty="0" smtClean="0"/>
          </a:p>
          <a:p>
            <a:pPr>
              <a:lnSpc>
                <a:spcPct val="110000"/>
              </a:lnSpc>
              <a:spcBef>
                <a:spcPts val="0"/>
              </a:spcBef>
              <a:buFont typeface="Arial" panose="020B0604020202020204" pitchFamily="34" charset="0"/>
              <a:buNone/>
            </a:pPr>
            <a:r>
              <a:rPr lang="fr-FR" sz="2100" b="1" dirty="0" smtClean="0"/>
              <a:t>Bilan :</a:t>
            </a:r>
          </a:p>
          <a:p>
            <a:pPr marL="0">
              <a:lnSpc>
                <a:spcPct val="110000"/>
              </a:lnSpc>
              <a:spcBef>
                <a:spcPts val="0"/>
              </a:spcBef>
              <a:buFont typeface="Arial" panose="020B0604020202020204" pitchFamily="34" charset="0"/>
              <a:buNone/>
            </a:pPr>
            <a:r>
              <a:rPr lang="fr-FR" sz="2100" dirty="0" smtClean="0"/>
              <a:t>Bonne participation générale des élèves même si le travail de groupe interfère sur l’implication individuel. Exposés de qualité (évaluation).</a:t>
            </a:r>
          </a:p>
          <a:p>
            <a:pPr marL="0">
              <a:lnSpc>
                <a:spcPct val="110000"/>
              </a:lnSpc>
              <a:spcBef>
                <a:spcPts val="0"/>
              </a:spcBef>
              <a:buFont typeface="Arial" panose="020B0604020202020204" pitchFamily="34" charset="0"/>
              <a:buNone/>
            </a:pPr>
            <a:endParaRPr lang="fr-FR" sz="2100" dirty="0" smtClean="0"/>
          </a:p>
          <a:p>
            <a:pPr>
              <a:lnSpc>
                <a:spcPct val="110000"/>
              </a:lnSpc>
              <a:spcBef>
                <a:spcPts val="0"/>
              </a:spcBef>
              <a:buFont typeface="Arial" panose="020B0604020202020204" pitchFamily="34" charset="0"/>
              <a:buNone/>
            </a:pPr>
            <a:r>
              <a:rPr lang="fr-FR" sz="2100" b="1" dirty="0" smtClean="0"/>
              <a:t>Axes de progrès et améliorations:</a:t>
            </a:r>
          </a:p>
          <a:p>
            <a:pPr>
              <a:lnSpc>
                <a:spcPct val="110000"/>
              </a:lnSpc>
              <a:spcBef>
                <a:spcPts val="0"/>
              </a:spcBef>
              <a:buFont typeface="Arial" panose="020B0604020202020204" pitchFamily="34" charset="0"/>
              <a:buNone/>
            </a:pPr>
            <a:r>
              <a:rPr lang="fr-FR" sz="2100" dirty="0" smtClean="0"/>
              <a:t>Donner un peu plus de temps à la finalisation des dossiers (2 H)</a:t>
            </a:r>
          </a:p>
          <a:p>
            <a:pPr marL="0">
              <a:lnSpc>
                <a:spcPct val="110000"/>
              </a:lnSpc>
              <a:spcBef>
                <a:spcPts val="0"/>
              </a:spcBef>
              <a:buFont typeface="Arial" panose="020B0604020202020204" pitchFamily="34" charset="0"/>
              <a:buNone/>
            </a:pPr>
            <a:r>
              <a:rPr lang="fr-FR" sz="2100" dirty="0" smtClean="0"/>
              <a:t>Prévoir la visite d’une ferme bio (ou producteur bio) en amont ou la participation d’un acteur de la filière bio.</a:t>
            </a:r>
            <a:endParaRPr lang="fr-FR" sz="2100" dirty="0"/>
          </a:p>
        </p:txBody>
      </p:sp>
    </p:spTree>
    <p:extLst>
      <p:ext uri="{BB962C8B-B14F-4D97-AF65-F5344CB8AC3E}">
        <p14:creationId xmlns:p14="http://schemas.microsoft.com/office/powerpoint/2010/main" val="520386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TotalTime>
  <Words>620</Words>
  <Application>Microsoft Office PowerPoint</Application>
  <PresentationFormat>Affichage à l'écran (4:3)</PresentationFormat>
  <Paragraphs>83</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ACADEMIE DE LYON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cmarsot</dc:creator>
  <cp:lastModifiedBy>David</cp:lastModifiedBy>
  <cp:revision>82</cp:revision>
  <cp:lastPrinted>2017-03-28T19:57:17Z</cp:lastPrinted>
  <dcterms:created xsi:type="dcterms:W3CDTF">2016-06-23T12:47:54Z</dcterms:created>
  <dcterms:modified xsi:type="dcterms:W3CDTF">2018-03-16T10:53:17Z</dcterms:modified>
</cp:coreProperties>
</file>